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wdp" ContentType="image/vnd.ms-photo"/>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133"/>
  </p:notesMasterIdLst>
  <p:handoutMasterIdLst>
    <p:handoutMasterId r:id="rId134"/>
  </p:handoutMasterIdLst>
  <p:sldIdLst>
    <p:sldId id="779" r:id="rId2"/>
    <p:sldId id="661" r:id="rId3"/>
    <p:sldId id="866" r:id="rId4"/>
    <p:sldId id="867" r:id="rId5"/>
    <p:sldId id="514" r:id="rId6"/>
    <p:sldId id="863" r:id="rId7"/>
    <p:sldId id="864" r:id="rId8"/>
    <p:sldId id="817" r:id="rId9"/>
    <p:sldId id="818" r:id="rId10"/>
    <p:sldId id="654" r:id="rId11"/>
    <p:sldId id="865" r:id="rId12"/>
    <p:sldId id="868" r:id="rId13"/>
    <p:sldId id="869" r:id="rId14"/>
    <p:sldId id="870" r:id="rId15"/>
    <p:sldId id="871" r:id="rId16"/>
    <p:sldId id="881" r:id="rId17"/>
    <p:sldId id="872" r:id="rId18"/>
    <p:sldId id="873" r:id="rId19"/>
    <p:sldId id="874" r:id="rId20"/>
    <p:sldId id="875" r:id="rId21"/>
    <p:sldId id="876" r:id="rId22"/>
    <p:sldId id="877" r:id="rId23"/>
    <p:sldId id="879" r:id="rId24"/>
    <p:sldId id="880" r:id="rId25"/>
    <p:sldId id="878" r:id="rId26"/>
    <p:sldId id="883" r:id="rId27"/>
    <p:sldId id="884" r:id="rId28"/>
    <p:sldId id="882" r:id="rId29"/>
    <p:sldId id="886" r:id="rId30"/>
    <p:sldId id="885" r:id="rId31"/>
    <p:sldId id="467" r:id="rId32"/>
    <p:sldId id="782" r:id="rId33"/>
    <p:sldId id="783" r:id="rId34"/>
    <p:sldId id="784" r:id="rId35"/>
    <p:sldId id="695" r:id="rId36"/>
    <p:sldId id="696" r:id="rId37"/>
    <p:sldId id="697" r:id="rId38"/>
    <p:sldId id="698" r:id="rId39"/>
    <p:sldId id="699" r:id="rId40"/>
    <p:sldId id="700" r:id="rId41"/>
    <p:sldId id="701" r:id="rId42"/>
    <p:sldId id="715" r:id="rId43"/>
    <p:sldId id="702" r:id="rId44"/>
    <p:sldId id="735" r:id="rId45"/>
    <p:sldId id="494" r:id="rId46"/>
    <p:sldId id="768" r:id="rId47"/>
    <p:sldId id="518" r:id="rId48"/>
    <p:sldId id="519" r:id="rId49"/>
    <p:sldId id="821" r:id="rId50"/>
    <p:sldId id="822" r:id="rId51"/>
    <p:sldId id="823" r:id="rId52"/>
    <p:sldId id="824" r:id="rId53"/>
    <p:sldId id="825" r:id="rId54"/>
    <p:sldId id="829" r:id="rId55"/>
    <p:sldId id="887" r:id="rId56"/>
    <p:sldId id="830" r:id="rId57"/>
    <p:sldId id="522" r:id="rId58"/>
    <p:sldId id="819" r:id="rId59"/>
    <p:sldId id="704" r:id="rId60"/>
    <p:sldId id="706" r:id="rId61"/>
    <p:sldId id="707" r:id="rId62"/>
    <p:sldId id="709" r:id="rId63"/>
    <p:sldId id="708" r:id="rId64"/>
    <p:sldId id="710" r:id="rId65"/>
    <p:sldId id="711" r:id="rId66"/>
    <p:sldId id="745" r:id="rId67"/>
    <p:sldId id="820" r:id="rId68"/>
    <p:sldId id="746" r:id="rId69"/>
    <p:sldId id="737" r:id="rId70"/>
    <p:sldId id="743" r:id="rId71"/>
    <p:sldId id="747" r:id="rId72"/>
    <p:sldId id="738" r:id="rId73"/>
    <p:sldId id="739" r:id="rId74"/>
    <p:sldId id="741" r:id="rId75"/>
    <p:sldId id="740" r:id="rId76"/>
    <p:sldId id="656" r:id="rId77"/>
    <p:sldId id="742" r:id="rId78"/>
    <p:sldId id="658" r:id="rId79"/>
    <p:sldId id="748" r:id="rId80"/>
    <p:sldId id="769" r:id="rId81"/>
    <p:sldId id="744" r:id="rId82"/>
    <p:sldId id="770" r:id="rId83"/>
    <p:sldId id="502" r:id="rId84"/>
    <p:sldId id="838" r:id="rId85"/>
    <p:sldId id="598" r:id="rId86"/>
    <p:sldId id="527" r:id="rId87"/>
    <p:sldId id="528" r:id="rId88"/>
    <p:sldId id="831" r:id="rId89"/>
    <p:sldId id="832" r:id="rId90"/>
    <p:sldId id="833" r:id="rId91"/>
    <p:sldId id="834" r:id="rId92"/>
    <p:sldId id="835" r:id="rId93"/>
    <p:sldId id="836" r:id="rId94"/>
    <p:sldId id="837" r:id="rId95"/>
    <p:sldId id="756" r:id="rId96"/>
    <p:sldId id="839" r:id="rId97"/>
    <p:sldId id="503" r:id="rId98"/>
    <p:sldId id="504" r:id="rId99"/>
    <p:sldId id="857" r:id="rId100"/>
    <p:sldId id="858" r:id="rId101"/>
    <p:sldId id="844" r:id="rId102"/>
    <p:sldId id="845" r:id="rId103"/>
    <p:sldId id="846" r:id="rId104"/>
    <p:sldId id="859" r:id="rId105"/>
    <p:sldId id="860" r:id="rId106"/>
    <p:sldId id="854" r:id="rId107"/>
    <p:sldId id="861" r:id="rId108"/>
    <p:sldId id="852" r:id="rId109"/>
    <p:sldId id="853" r:id="rId110"/>
    <p:sldId id="851" r:id="rId111"/>
    <p:sldId id="840" r:id="rId112"/>
    <p:sldId id="505" r:id="rId113"/>
    <p:sldId id="855" r:id="rId114"/>
    <p:sldId id="856" r:id="rId115"/>
    <p:sldId id="862" r:id="rId116"/>
    <p:sldId id="888" r:id="rId117"/>
    <p:sldId id="777" r:id="rId118"/>
    <p:sldId id="891" r:id="rId119"/>
    <p:sldId id="890" r:id="rId120"/>
    <p:sldId id="892" r:id="rId121"/>
    <p:sldId id="508" r:id="rId122"/>
    <p:sldId id="437" r:id="rId123"/>
    <p:sldId id="511" r:id="rId124"/>
    <p:sldId id="438" r:id="rId125"/>
    <p:sldId id="439" r:id="rId126"/>
    <p:sldId id="442" r:id="rId127"/>
    <p:sldId id="455" r:id="rId128"/>
    <p:sldId id="523" r:id="rId129"/>
    <p:sldId id="893" r:id="rId130"/>
    <p:sldId id="446" r:id="rId131"/>
    <p:sldId id="509" r:id="rId132"/>
  </p:sldIdLst>
  <p:sldSz cx="9144000" cy="6858000" type="screen4x3"/>
  <p:notesSz cx="9925050" cy="6796088"/>
  <p:defaultTextStyle>
    <a:defPPr>
      <a:defRPr lang="en-GB"/>
    </a:defPPr>
    <a:lvl1pPr algn="l" defTabSz="449263" rtl="0" fontAlgn="base">
      <a:spcBef>
        <a:spcPct val="0"/>
      </a:spcBef>
      <a:spcAft>
        <a:spcPct val="0"/>
      </a:spcAft>
      <a:buClr>
        <a:srgbClr val="000000"/>
      </a:buClr>
      <a:buSzPct val="100000"/>
      <a:buFont typeface="Times New Roman" charset="0"/>
      <a:defRPr sz="2200" i="1" kern="1200">
        <a:solidFill>
          <a:schemeClr val="bg1"/>
        </a:solidFill>
        <a:latin typeface="Myriad Web" charset="0"/>
        <a:ea typeface="+mn-ea"/>
        <a:cs typeface="+mn-cs"/>
      </a:defRPr>
    </a:lvl1pPr>
    <a:lvl2pPr marL="742950" indent="-285750" algn="l" defTabSz="449263" rtl="0" fontAlgn="base">
      <a:spcBef>
        <a:spcPct val="0"/>
      </a:spcBef>
      <a:spcAft>
        <a:spcPct val="0"/>
      </a:spcAft>
      <a:buClr>
        <a:srgbClr val="000000"/>
      </a:buClr>
      <a:buSzPct val="100000"/>
      <a:buFont typeface="Times New Roman" charset="0"/>
      <a:defRPr sz="2200" i="1" kern="1200">
        <a:solidFill>
          <a:schemeClr val="bg1"/>
        </a:solidFill>
        <a:latin typeface="Myriad Web" charset="0"/>
        <a:ea typeface="+mn-ea"/>
        <a:cs typeface="+mn-cs"/>
      </a:defRPr>
    </a:lvl2pPr>
    <a:lvl3pPr marL="1143000" indent="-228600" algn="l" defTabSz="449263" rtl="0" fontAlgn="base">
      <a:spcBef>
        <a:spcPct val="0"/>
      </a:spcBef>
      <a:spcAft>
        <a:spcPct val="0"/>
      </a:spcAft>
      <a:buClr>
        <a:srgbClr val="000000"/>
      </a:buClr>
      <a:buSzPct val="100000"/>
      <a:buFont typeface="Times New Roman" charset="0"/>
      <a:defRPr sz="2200" i="1" kern="1200">
        <a:solidFill>
          <a:schemeClr val="bg1"/>
        </a:solidFill>
        <a:latin typeface="Myriad Web" charset="0"/>
        <a:ea typeface="+mn-ea"/>
        <a:cs typeface="+mn-cs"/>
      </a:defRPr>
    </a:lvl3pPr>
    <a:lvl4pPr marL="1600200" indent="-228600" algn="l" defTabSz="449263" rtl="0" fontAlgn="base">
      <a:spcBef>
        <a:spcPct val="0"/>
      </a:spcBef>
      <a:spcAft>
        <a:spcPct val="0"/>
      </a:spcAft>
      <a:buClr>
        <a:srgbClr val="000000"/>
      </a:buClr>
      <a:buSzPct val="100000"/>
      <a:buFont typeface="Times New Roman" charset="0"/>
      <a:defRPr sz="2200" i="1" kern="1200">
        <a:solidFill>
          <a:schemeClr val="bg1"/>
        </a:solidFill>
        <a:latin typeface="Myriad Web" charset="0"/>
        <a:ea typeface="+mn-ea"/>
        <a:cs typeface="+mn-cs"/>
      </a:defRPr>
    </a:lvl4pPr>
    <a:lvl5pPr marL="2057400" indent="-228600" algn="l" defTabSz="449263" rtl="0" fontAlgn="base">
      <a:spcBef>
        <a:spcPct val="0"/>
      </a:spcBef>
      <a:spcAft>
        <a:spcPct val="0"/>
      </a:spcAft>
      <a:buClr>
        <a:srgbClr val="000000"/>
      </a:buClr>
      <a:buSzPct val="100000"/>
      <a:buFont typeface="Times New Roman" charset="0"/>
      <a:defRPr sz="2200" i="1" kern="1200">
        <a:solidFill>
          <a:schemeClr val="bg1"/>
        </a:solidFill>
        <a:latin typeface="Myriad Web" charset="0"/>
        <a:ea typeface="+mn-ea"/>
        <a:cs typeface="+mn-cs"/>
      </a:defRPr>
    </a:lvl5pPr>
    <a:lvl6pPr marL="2286000" algn="l" defTabSz="457200" rtl="0" eaLnBrk="1" latinLnBrk="0" hangingPunct="1">
      <a:defRPr sz="2200" i="1" kern="1200">
        <a:solidFill>
          <a:schemeClr val="bg1"/>
        </a:solidFill>
        <a:latin typeface="Myriad Web" charset="0"/>
        <a:ea typeface="+mn-ea"/>
        <a:cs typeface="+mn-cs"/>
      </a:defRPr>
    </a:lvl6pPr>
    <a:lvl7pPr marL="2743200" algn="l" defTabSz="457200" rtl="0" eaLnBrk="1" latinLnBrk="0" hangingPunct="1">
      <a:defRPr sz="2200" i="1" kern="1200">
        <a:solidFill>
          <a:schemeClr val="bg1"/>
        </a:solidFill>
        <a:latin typeface="Myriad Web" charset="0"/>
        <a:ea typeface="+mn-ea"/>
        <a:cs typeface="+mn-cs"/>
      </a:defRPr>
    </a:lvl7pPr>
    <a:lvl8pPr marL="3200400" algn="l" defTabSz="457200" rtl="0" eaLnBrk="1" latinLnBrk="0" hangingPunct="1">
      <a:defRPr sz="2200" i="1" kern="1200">
        <a:solidFill>
          <a:schemeClr val="bg1"/>
        </a:solidFill>
        <a:latin typeface="Myriad Web" charset="0"/>
        <a:ea typeface="+mn-ea"/>
        <a:cs typeface="+mn-cs"/>
      </a:defRPr>
    </a:lvl8pPr>
    <a:lvl9pPr marL="3657600" algn="l" defTabSz="457200" rtl="0" eaLnBrk="1" latinLnBrk="0" hangingPunct="1">
      <a:defRPr sz="2200" i="1" kern="1200">
        <a:solidFill>
          <a:schemeClr val="bg1"/>
        </a:solidFill>
        <a:latin typeface="Myriad Web"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100"/>
    <a:srgbClr val="003300"/>
    <a:srgbClr val="0F3B00"/>
    <a:srgbClr val="FBB7B7"/>
    <a:srgbClr val="FF6666"/>
    <a:srgbClr val="FF0000"/>
    <a:srgbClr val="FF0080"/>
    <a:srgbClr val="DADD34"/>
    <a:srgbClr val="470FB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40" autoAdjust="0"/>
    <p:restoredTop sz="94236" autoAdjust="0"/>
  </p:normalViewPr>
  <p:slideViewPr>
    <p:cSldViewPr>
      <p:cViewPr>
        <p:scale>
          <a:sx n="103" d="100"/>
          <a:sy n="103" d="100"/>
        </p:scale>
        <p:origin x="-480" y="-3584"/>
      </p:cViewPr>
      <p:guideLst>
        <p:guide orient="horz" pos="2160"/>
        <p:guide pos="2880"/>
      </p:guideLst>
    </p:cSldViewPr>
  </p:slideViewPr>
  <p:outlineViewPr>
    <p:cViewPr varScale="1">
      <p:scale>
        <a:sx n="170" d="200"/>
        <a:sy n="170" d="200"/>
      </p:scale>
      <p:origin x="0" y="11072"/>
    </p:cViewPr>
  </p:outlineViewPr>
  <p:notesTextViewPr>
    <p:cViewPr>
      <p:scale>
        <a:sx n="100" d="100"/>
        <a:sy n="100" d="100"/>
      </p:scale>
      <p:origin x="0" y="0"/>
    </p:cViewPr>
  </p:notesTextViewPr>
  <p:notesViewPr>
    <p:cSldViewPr>
      <p:cViewPr varScale="1">
        <p:scale>
          <a:sx n="59" d="100"/>
          <a:sy n="59" d="100"/>
        </p:scale>
        <p:origin x="-1752" y="-72"/>
      </p:cViewPr>
      <p:guideLst>
        <p:guide orient="horz" pos="1972"/>
        <p:guide pos="3154"/>
      </p:guideLst>
    </p:cSldViewPr>
  </p:notesViewPr>
  <p:gridSpacing cx="72008" cy="72008"/>
</p:viewPr>
</file>

<file path=ppt/_rels/presentation.xml.rels><?xml version="1.0" encoding="UTF-8" standalone="yes"?>
<Relationships xmlns="http://schemas.openxmlformats.org/package/2006/relationships"><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slide" Target="slides/slide124.xml"/><Relationship Id="rId126" Type="http://schemas.openxmlformats.org/officeDocument/2006/relationships/slide" Target="slides/slide125.xml"/><Relationship Id="rId127" Type="http://schemas.openxmlformats.org/officeDocument/2006/relationships/slide" Target="slides/slide126.xml"/><Relationship Id="rId128" Type="http://schemas.openxmlformats.org/officeDocument/2006/relationships/slide" Target="slides/slide127.xml"/><Relationship Id="rId129" Type="http://schemas.openxmlformats.org/officeDocument/2006/relationships/slide" Target="slides/slide1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00" Type="http://schemas.openxmlformats.org/officeDocument/2006/relationships/slide" Target="slides/slide99.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30" Type="http://schemas.openxmlformats.org/officeDocument/2006/relationships/slide" Target="slides/slide129.xml"/><Relationship Id="rId131" Type="http://schemas.openxmlformats.org/officeDocument/2006/relationships/slide" Target="slides/slide130.xml"/><Relationship Id="rId132" Type="http://schemas.openxmlformats.org/officeDocument/2006/relationships/slide" Target="slides/slide131.xml"/><Relationship Id="rId133" Type="http://schemas.openxmlformats.org/officeDocument/2006/relationships/notesMaster" Target="notesMasters/notesMaster1.xml"/><Relationship Id="rId134" Type="http://schemas.openxmlformats.org/officeDocument/2006/relationships/handoutMaster" Target="handoutMasters/handoutMaster1.xml"/><Relationship Id="rId135" Type="http://schemas.openxmlformats.org/officeDocument/2006/relationships/printerSettings" Target="printerSettings/printerSettings1.bin"/><Relationship Id="rId136" Type="http://schemas.openxmlformats.org/officeDocument/2006/relationships/presProps" Target="presProps.xml"/><Relationship Id="rId137" Type="http://schemas.openxmlformats.org/officeDocument/2006/relationships/viewProps" Target="viewProps.xml"/><Relationship Id="rId138" Type="http://schemas.openxmlformats.org/officeDocument/2006/relationships/theme" Target="theme/theme1.xml"/><Relationship Id="rId139"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4300624" cy="34024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5622109" y="0"/>
            <a:ext cx="4300622" cy="340240"/>
          </a:xfrm>
          <a:prstGeom prst="rect">
            <a:avLst/>
          </a:prstGeom>
        </p:spPr>
        <p:txBody>
          <a:bodyPr vert="horz" lIns="91440" tIns="45720" rIns="91440" bIns="45720" rtlCol="0"/>
          <a:lstStyle>
            <a:lvl1pPr algn="r">
              <a:defRPr sz="1200"/>
            </a:lvl1pPr>
          </a:lstStyle>
          <a:p>
            <a:fld id="{4E0FDDF2-C6EA-E74A-AE03-E3FFBD43675E}" type="datetimeFigureOut">
              <a:rPr lang="en-US" smtClean="0"/>
              <a:t>02/11/2011</a:t>
            </a:fld>
            <a:endParaRPr lang="en-US"/>
          </a:p>
        </p:txBody>
      </p:sp>
      <p:sp>
        <p:nvSpPr>
          <p:cNvPr id="4" name="Footer Placeholder 3"/>
          <p:cNvSpPr>
            <a:spLocks noGrp="1"/>
          </p:cNvSpPr>
          <p:nvPr>
            <p:ph type="ftr" sz="quarter" idx="2"/>
          </p:nvPr>
        </p:nvSpPr>
        <p:spPr>
          <a:xfrm>
            <a:off x="1" y="6454762"/>
            <a:ext cx="4300624" cy="34024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5622109" y="6454762"/>
            <a:ext cx="4300622" cy="340240"/>
          </a:xfrm>
          <a:prstGeom prst="rect">
            <a:avLst/>
          </a:prstGeom>
        </p:spPr>
        <p:txBody>
          <a:bodyPr vert="horz" lIns="91440" tIns="45720" rIns="91440" bIns="45720" rtlCol="0" anchor="b"/>
          <a:lstStyle>
            <a:lvl1pPr algn="r">
              <a:defRPr sz="1200"/>
            </a:lvl1pPr>
          </a:lstStyle>
          <a:p>
            <a:fld id="{001C0338-6385-944D-8706-B32062A53F56}" type="slidenum">
              <a:rPr lang="en-US" smtClean="0"/>
              <a:t>‹#›</a:t>
            </a:fld>
            <a:endParaRPr lang="en-US"/>
          </a:p>
        </p:txBody>
      </p:sp>
    </p:spTree>
    <p:extLst>
      <p:ext uri="{BB962C8B-B14F-4D97-AF65-F5344CB8AC3E}">
        <p14:creationId xmlns:p14="http://schemas.microsoft.com/office/powerpoint/2010/main" val="111875336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AutoShape 1"/>
          <p:cNvSpPr>
            <a:spLocks noChangeArrowheads="1"/>
          </p:cNvSpPr>
          <p:nvPr/>
        </p:nvSpPr>
        <p:spPr bwMode="auto">
          <a:xfrm>
            <a:off x="0" y="0"/>
            <a:ext cx="9925050" cy="6796088"/>
          </a:xfrm>
          <a:prstGeom prst="roundRect">
            <a:avLst>
              <a:gd name="adj" fmla="val 23"/>
            </a:avLst>
          </a:prstGeom>
          <a:solidFill>
            <a:srgbClr val="FFFFFF"/>
          </a:solidFill>
          <a:ln w="9525">
            <a:noFill/>
            <a:round/>
            <a:headEnd/>
            <a:tailEnd/>
          </a:ln>
          <a:effectLst/>
        </p:spPr>
        <p:txBody>
          <a:bodyPr wrap="none" anchor="ctr">
            <a:prstTxWarp prst="textNoShape">
              <a:avLst/>
            </a:prstTxWarp>
          </a:bodyPr>
          <a:lstStyle/>
          <a:p>
            <a:endParaRPr lang="en-US"/>
          </a:p>
        </p:txBody>
      </p:sp>
      <p:sp>
        <p:nvSpPr>
          <p:cNvPr id="2050" name="Text Box 2"/>
          <p:cNvSpPr txBox="1">
            <a:spLocks noChangeArrowheads="1"/>
          </p:cNvSpPr>
          <p:nvPr/>
        </p:nvSpPr>
        <p:spPr bwMode="auto">
          <a:xfrm>
            <a:off x="0" y="0"/>
            <a:ext cx="4302941" cy="340240"/>
          </a:xfrm>
          <a:prstGeom prst="rect">
            <a:avLst/>
          </a:prstGeom>
          <a:noFill/>
          <a:ln w="9525">
            <a:noFill/>
            <a:round/>
            <a:headEnd/>
            <a:tailEnd/>
          </a:ln>
          <a:effectLst/>
        </p:spPr>
        <p:txBody>
          <a:bodyPr wrap="none" anchor="ctr">
            <a:prstTxWarp prst="textNoShape">
              <a:avLst/>
            </a:prstTxWarp>
          </a:bodyPr>
          <a:lstStyle/>
          <a:p>
            <a:endParaRPr lang="en-US"/>
          </a:p>
        </p:txBody>
      </p:sp>
      <p:sp>
        <p:nvSpPr>
          <p:cNvPr id="2051" name="Text Box 3"/>
          <p:cNvSpPr txBox="1">
            <a:spLocks noChangeArrowheads="1"/>
          </p:cNvSpPr>
          <p:nvPr/>
        </p:nvSpPr>
        <p:spPr bwMode="auto">
          <a:xfrm>
            <a:off x="5622109" y="0"/>
            <a:ext cx="4302941" cy="340240"/>
          </a:xfrm>
          <a:prstGeom prst="rect">
            <a:avLst/>
          </a:prstGeom>
          <a:noFill/>
          <a:ln w="9525">
            <a:noFill/>
            <a:round/>
            <a:headEnd/>
            <a:tailEnd/>
          </a:ln>
          <a:effectLst/>
        </p:spPr>
        <p:txBody>
          <a:bodyPr wrap="none" anchor="ctr">
            <a:prstTxWarp prst="textNoShape">
              <a:avLst/>
            </a:prstTxWarp>
          </a:bodyPr>
          <a:lstStyle/>
          <a:p>
            <a:endParaRPr lang="en-US"/>
          </a:p>
        </p:txBody>
      </p:sp>
      <p:sp>
        <p:nvSpPr>
          <p:cNvPr id="2052" name="Rectangle 4"/>
          <p:cNvSpPr>
            <a:spLocks noGrp="1" noRot="1" noChangeAspect="1" noChangeArrowheads="1"/>
          </p:cNvSpPr>
          <p:nvPr>
            <p:ph type="sldImg"/>
          </p:nvPr>
        </p:nvSpPr>
        <p:spPr bwMode="auto">
          <a:xfrm>
            <a:off x="3263900" y="509588"/>
            <a:ext cx="3397250" cy="2547937"/>
          </a:xfrm>
          <a:prstGeom prst="rect">
            <a:avLst/>
          </a:prstGeom>
          <a:noFill/>
          <a:ln w="9360">
            <a:solidFill>
              <a:srgbClr val="000000"/>
            </a:solidFill>
            <a:miter lim="800000"/>
            <a:headEnd/>
            <a:tailEnd/>
          </a:ln>
          <a:effectLst/>
        </p:spPr>
      </p:sp>
      <p:sp>
        <p:nvSpPr>
          <p:cNvPr id="2053" name="Rectangle 5"/>
          <p:cNvSpPr>
            <a:spLocks noGrp="1" noChangeArrowheads="1"/>
          </p:cNvSpPr>
          <p:nvPr>
            <p:ph type="body"/>
          </p:nvPr>
        </p:nvSpPr>
        <p:spPr bwMode="auto">
          <a:xfrm>
            <a:off x="992273" y="3228468"/>
            <a:ext cx="7940504" cy="3057805"/>
          </a:xfrm>
          <a:prstGeom prst="rect">
            <a:avLst/>
          </a:prstGeom>
          <a:noFill/>
          <a:ln w="9525">
            <a:noFill/>
            <a:round/>
            <a:headEnd/>
            <a:tailEnd/>
          </a:ln>
          <a:effectLst/>
        </p:spPr>
        <p:txBody>
          <a:bodyPr vert="horz" wrap="square" lIns="90000" tIns="46800" rIns="90000" bIns="46800" numCol="1" anchor="t" anchorCtr="0" compatLnSpc="1">
            <a:prstTxWarp prst="textNoShape">
              <a:avLst/>
            </a:prstTxWarp>
          </a:bodyPr>
          <a:lstStyle/>
          <a:p>
            <a:pPr lvl="0"/>
            <a:endParaRPr lang="en-US"/>
          </a:p>
        </p:txBody>
      </p:sp>
      <p:sp>
        <p:nvSpPr>
          <p:cNvPr id="2054" name="Text Box 6"/>
          <p:cNvSpPr txBox="1">
            <a:spLocks noChangeArrowheads="1"/>
          </p:cNvSpPr>
          <p:nvPr/>
        </p:nvSpPr>
        <p:spPr bwMode="auto">
          <a:xfrm>
            <a:off x="0" y="6454762"/>
            <a:ext cx="4302941" cy="340240"/>
          </a:xfrm>
          <a:prstGeom prst="rect">
            <a:avLst/>
          </a:prstGeom>
          <a:noFill/>
          <a:ln w="9525">
            <a:noFill/>
            <a:round/>
            <a:headEnd/>
            <a:tailEnd/>
          </a:ln>
          <a:effectLst/>
        </p:spPr>
        <p:txBody>
          <a:bodyPr wrap="none" anchor="ctr">
            <a:prstTxWarp prst="textNoShape">
              <a:avLst/>
            </a:prstTxWarp>
          </a:bodyPr>
          <a:lstStyle/>
          <a:p>
            <a:endParaRPr lang="en-US"/>
          </a:p>
        </p:txBody>
      </p:sp>
      <p:sp>
        <p:nvSpPr>
          <p:cNvPr id="2055" name="Rectangle 7"/>
          <p:cNvSpPr>
            <a:spLocks noGrp="1" noChangeArrowheads="1"/>
          </p:cNvSpPr>
          <p:nvPr>
            <p:ph type="sldNum"/>
          </p:nvPr>
        </p:nvSpPr>
        <p:spPr bwMode="auto">
          <a:xfrm>
            <a:off x="5622109" y="6454762"/>
            <a:ext cx="4300622" cy="339152"/>
          </a:xfrm>
          <a:prstGeom prst="rect">
            <a:avLst/>
          </a:prstGeom>
          <a:noFill/>
          <a:ln w="9525">
            <a:noFill/>
            <a:round/>
            <a:headEnd/>
            <a:tailEnd/>
          </a:ln>
          <a:effectLst/>
        </p:spPr>
        <p:txBody>
          <a:bodyPr vert="horz" wrap="square" lIns="90000" tIns="46800" rIns="90000" bIns="46800" numCol="1" anchor="b" anchorCtr="0" compatLnSpc="1">
            <a:prstTxWarp prst="textNoShape">
              <a:avLst/>
            </a:prstTxWarp>
          </a:bodyPr>
          <a:lstStyle>
            <a:lvl1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Arial" charset="0"/>
                <a:ea typeface="Arial" charset="0"/>
                <a:cs typeface="Arial" charset="0"/>
              </a:defRPr>
            </a:lvl1pPr>
          </a:lstStyle>
          <a:p>
            <a:fld id="{24688D03-F045-B643-BD3A-F95C8B91471A}" type="slidenum">
              <a:rPr lang="en-GB"/>
              <a:pPr/>
              <a:t>‹#›</a:t>
            </a:fld>
            <a:endParaRPr lang="en-GB"/>
          </a:p>
        </p:txBody>
      </p:sp>
    </p:spTree>
    <p:extLst>
      <p:ext uri="{BB962C8B-B14F-4D97-AF65-F5344CB8AC3E}">
        <p14:creationId xmlns:p14="http://schemas.microsoft.com/office/powerpoint/2010/main" val="1986353580"/>
      </p:ext>
    </p:extLst>
  </p:cSld>
  <p:clrMap bg1="lt1" tx1="dk1" bg2="lt2" tx2="dk2" accent1="accent1" accent2="accent2" accent3="accent3" accent4="accent4" accent5="accent5" accent6="accent6" hlink="hlink" folHlink="folHlink"/>
  <p:notesStyle>
    <a:lvl1pPr algn="l" defTabSz="449263"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mn-ea"/>
        <a:cs typeface="+mn-cs"/>
      </a:defRPr>
    </a:lvl1pPr>
    <a:lvl2pPr marL="742950" indent="-285750" algn="l" defTabSz="449263"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mn-ea"/>
        <a:cs typeface="+mn-cs"/>
      </a:defRPr>
    </a:lvl2pPr>
    <a:lvl3pPr marL="1143000" indent="-228600" algn="l" defTabSz="449263"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mn-ea"/>
        <a:cs typeface="+mn-cs"/>
      </a:defRPr>
    </a:lvl3pPr>
    <a:lvl4pPr marL="1600200" indent="-228600" algn="l" defTabSz="449263"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mn-ea"/>
        <a:cs typeface="+mn-cs"/>
      </a:defRPr>
    </a:lvl4pPr>
    <a:lvl5pPr marL="2057400" indent="-228600" algn="l" defTabSz="449263"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4.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5.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6.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7.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8.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9.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4.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5.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6.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7.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0.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2.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3.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4.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5.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6.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0.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0C23BE51-E56D-C34D-8751-203456E9F0D8}" type="slidenum">
              <a:rPr lang="en-GB"/>
              <a:pPr/>
              <a:t>1</a:t>
            </a:fld>
            <a:endParaRPr lang="en-GB"/>
          </a:p>
        </p:txBody>
      </p:sp>
      <p:sp>
        <p:nvSpPr>
          <p:cNvPr id="14337"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4338"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0C23BE51-E56D-C34D-8751-203456E9F0D8}" type="slidenum">
              <a:rPr lang="en-GB"/>
              <a:pPr/>
              <a:t>50</a:t>
            </a:fld>
            <a:endParaRPr lang="en-GB"/>
          </a:p>
        </p:txBody>
      </p:sp>
      <p:sp>
        <p:nvSpPr>
          <p:cNvPr id="14337"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4338"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0C23BE51-E56D-C34D-8751-203456E9F0D8}" type="slidenum">
              <a:rPr lang="en-GB"/>
              <a:pPr/>
              <a:t>51</a:t>
            </a:fld>
            <a:endParaRPr lang="en-GB"/>
          </a:p>
        </p:txBody>
      </p:sp>
      <p:sp>
        <p:nvSpPr>
          <p:cNvPr id="14337"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4338"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0C23BE51-E56D-C34D-8751-203456E9F0D8}" type="slidenum">
              <a:rPr lang="en-GB"/>
              <a:pPr/>
              <a:t>52</a:t>
            </a:fld>
            <a:endParaRPr lang="en-GB"/>
          </a:p>
        </p:txBody>
      </p:sp>
      <p:sp>
        <p:nvSpPr>
          <p:cNvPr id="14337"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4338"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0C23BE51-E56D-C34D-8751-203456E9F0D8}" type="slidenum">
              <a:rPr lang="en-GB"/>
              <a:pPr/>
              <a:t>53</a:t>
            </a:fld>
            <a:endParaRPr lang="en-GB"/>
          </a:p>
        </p:txBody>
      </p:sp>
      <p:sp>
        <p:nvSpPr>
          <p:cNvPr id="14337"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4338"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0C23BE51-E56D-C34D-8751-203456E9F0D8}" type="slidenum">
              <a:rPr lang="en-GB"/>
              <a:pPr/>
              <a:t>54</a:t>
            </a:fld>
            <a:endParaRPr lang="en-GB"/>
          </a:p>
        </p:txBody>
      </p:sp>
      <p:sp>
        <p:nvSpPr>
          <p:cNvPr id="14337"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4338"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0C23BE51-E56D-C34D-8751-203456E9F0D8}" type="slidenum">
              <a:rPr lang="en-GB"/>
              <a:pPr/>
              <a:t>55</a:t>
            </a:fld>
            <a:endParaRPr lang="en-GB"/>
          </a:p>
        </p:txBody>
      </p:sp>
      <p:sp>
        <p:nvSpPr>
          <p:cNvPr id="14337"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4338"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0C23BE51-E56D-C34D-8751-203456E9F0D8}" type="slidenum">
              <a:rPr lang="en-GB"/>
              <a:pPr/>
              <a:t>56</a:t>
            </a:fld>
            <a:endParaRPr lang="en-GB"/>
          </a:p>
        </p:txBody>
      </p:sp>
      <p:sp>
        <p:nvSpPr>
          <p:cNvPr id="14337"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4338"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57</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58</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r>
              <a:rPr lang="en-US" dirty="0" smtClean="0"/>
              <a:t>This avoids</a:t>
            </a:r>
            <a:r>
              <a:rPr lang="en-US" baseline="0" dirty="0" smtClean="0"/>
              <a:t> the Mistake.  </a:t>
            </a:r>
          </a:p>
          <a:p>
            <a:r>
              <a:rPr lang="en-US" baseline="0" dirty="0" smtClean="0"/>
              <a:t>But is it adequate?  </a:t>
            </a:r>
          </a:p>
          <a:p>
            <a:r>
              <a:rPr lang="en-US" baseline="0" dirty="0" smtClean="0"/>
              <a:t>Well, what does it have to be adequate to?</a:t>
            </a:r>
            <a:endParaRPr 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59</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5</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60</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61</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62</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63</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64</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65</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66</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67</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68</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69</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8</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70</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71</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72</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r>
              <a:rPr lang="en-US" dirty="0" smtClean="0"/>
              <a:t>we could reject this ... but I want to pursue a different approach</a:t>
            </a:r>
            <a:endParaRPr lang="en-US"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73</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r>
              <a:rPr lang="en-US" dirty="0" smtClean="0"/>
              <a:t>we could reject this ... but I want to pursue a </a:t>
            </a:r>
            <a:r>
              <a:rPr lang="en-US" smtClean="0"/>
              <a:t>different approach</a:t>
            </a:r>
            <a:endParaRPr lang="en-US"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74</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75</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77</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78</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79</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80</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9</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81</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82</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83</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84</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85</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86</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87</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88</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89</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90</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31</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91</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92</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93</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94</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95</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96</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97</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98</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99</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100</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32</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104</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105</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106</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107</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110</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111</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112</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113</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114</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115</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33</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116</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263900" y="509588"/>
            <a:ext cx="3397250" cy="2547937"/>
          </a:xfrm>
        </p:spPr>
      </p:sp>
      <p:sp>
        <p:nvSpPr>
          <p:cNvPr id="3" name="Notes Placeholder 2"/>
          <p:cNvSpPr>
            <a:spLocks noGrp="1"/>
          </p:cNvSpPr>
          <p:nvPr>
            <p:ph type="body" idx="1"/>
          </p:nvPr>
        </p:nvSpPr>
        <p:spPr/>
        <p:txBody>
          <a:bodyPr/>
          <a:lstStyle/>
          <a:p>
            <a:r>
              <a:rPr lang="en-US" dirty="0" smtClean="0"/>
              <a:t>this illustrates problem of identifying</a:t>
            </a:r>
            <a:r>
              <a:rPr lang="en-US" baseline="0" dirty="0" smtClean="0"/>
              <a:t> particular goals of action</a:t>
            </a:r>
            <a:endParaRPr lang="en-US" dirty="0"/>
          </a:p>
        </p:txBody>
      </p:sp>
      <p:sp>
        <p:nvSpPr>
          <p:cNvPr id="4" name="Slide Number Placeholder 3"/>
          <p:cNvSpPr>
            <a:spLocks noGrp="1"/>
          </p:cNvSpPr>
          <p:nvPr>
            <p:ph type="sldNum" idx="10"/>
          </p:nvPr>
        </p:nvSpPr>
        <p:spPr/>
        <p:txBody>
          <a:bodyPr/>
          <a:lstStyle/>
          <a:p>
            <a:fld id="{24688D03-F045-B643-BD3A-F95C8B91471A}" type="slidenum">
              <a:rPr lang="en-GB" smtClean="0"/>
              <a:pPr/>
              <a:t>121</a:t>
            </a:fld>
            <a:endParaRPr lang="en-GB"/>
          </a:p>
        </p:txBody>
      </p:sp>
    </p:spTree>
    <p:extLst>
      <p:ext uri="{BB962C8B-B14F-4D97-AF65-F5344CB8AC3E}">
        <p14:creationId xmlns:p14="http://schemas.microsoft.com/office/powerpoint/2010/main" val="181016698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7E4F02A2-6C30-E14B-8D14-9D5908574FD1}" type="slidenum">
              <a:rPr lang="en-GB"/>
              <a:pPr/>
              <a:t>130</a:t>
            </a:fld>
            <a:endParaRPr lang="en-GB"/>
          </a:p>
        </p:txBody>
      </p:sp>
      <p:sp>
        <p:nvSpPr>
          <p:cNvPr id="23553"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23554"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7E4F02A2-6C30-E14B-8D14-9D5908574FD1}" type="slidenum">
              <a:rPr lang="en-GB"/>
              <a:pPr/>
              <a:t>131</a:t>
            </a:fld>
            <a:endParaRPr lang="en-GB"/>
          </a:p>
        </p:txBody>
      </p:sp>
      <p:sp>
        <p:nvSpPr>
          <p:cNvPr id="23553"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23554"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2C70B47E-AA18-B148-A454-7D1852D64A23}" type="slidenum">
              <a:rPr lang="en-GB"/>
              <a:pPr/>
              <a:t>34</a:t>
            </a:fld>
            <a:endParaRPr lang="en-GB"/>
          </a:p>
        </p:txBody>
      </p:sp>
      <p:sp>
        <p:nvSpPr>
          <p:cNvPr id="15361"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p:nvPr>
        </p:nvSpPr>
        <p:spPr>
          <a:ln/>
        </p:spPr>
        <p:txBody>
          <a:bodyPr/>
          <a:lstStyle/>
          <a:p>
            <a:fld id="{0C23BE51-E56D-C34D-8751-203456E9F0D8}" type="slidenum">
              <a:rPr lang="en-GB"/>
              <a:pPr/>
              <a:t>49</a:t>
            </a:fld>
            <a:endParaRPr lang="en-GB"/>
          </a:p>
        </p:txBody>
      </p:sp>
      <p:sp>
        <p:nvSpPr>
          <p:cNvPr id="14337" name="Text Box 1"/>
          <p:cNvSpPr txBox="1">
            <a:spLocks noGrp="1" noRot="1" noChangeAspect="1" noChangeArrowheads="1"/>
          </p:cNvSpPr>
          <p:nvPr>
            <p:ph type="sldImg"/>
          </p:nvPr>
        </p:nvSpPr>
        <p:spPr bwMode="auto">
          <a:xfrm>
            <a:off x="3263900" y="509588"/>
            <a:ext cx="3398838" cy="2549525"/>
          </a:xfrm>
          <a:prstGeom prst="rect">
            <a:avLst/>
          </a:prstGeom>
          <a:solidFill>
            <a:srgbClr val="FFFFFF"/>
          </a:solidFill>
          <a:ln>
            <a:solidFill>
              <a:srgbClr val="000000"/>
            </a:solidFill>
            <a:miter lim="800000"/>
            <a:headEnd/>
            <a:tailEnd/>
          </a:ln>
        </p:spPr>
      </p:sp>
      <p:sp>
        <p:nvSpPr>
          <p:cNvPr id="14338" name="Text Box 2"/>
          <p:cNvSpPr txBox="1">
            <a:spLocks noGrp="1" noChangeArrowheads="1"/>
          </p:cNvSpPr>
          <p:nvPr>
            <p:ph type="body" idx="1"/>
          </p:nvPr>
        </p:nvSpPr>
        <p:spPr bwMode="auto">
          <a:xfrm>
            <a:off x="992274" y="3228468"/>
            <a:ext cx="7942821" cy="3123027"/>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7"/>
            <a:ext cx="7772400" cy="1470025"/>
          </a:xfrm>
        </p:spPr>
        <p:txBody>
          <a:bodyPr/>
          <a:lstStyle/>
          <a:p>
            <a:r>
              <a:rPr lang="en-GB"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GB" smtClean="0"/>
              <a:t>Click to edit Master subtitle style</a:t>
            </a:r>
            <a:endParaRPr lang="en-US"/>
          </a:p>
        </p:txBody>
      </p:sp>
      <p:sp>
        <p:nvSpPr>
          <p:cNvPr id="4" name="Slide Number Placeholder 3"/>
          <p:cNvSpPr>
            <a:spLocks noGrp="1"/>
          </p:cNvSpPr>
          <p:nvPr>
            <p:ph type="sldNum" idx="10"/>
          </p:nvPr>
        </p:nvSpPr>
        <p:spPr/>
        <p:txBody>
          <a:bodyPr/>
          <a:lstStyle>
            <a:lvl1pPr>
              <a:defRPr smtClean="0"/>
            </a:lvl1pPr>
          </a:lstStyle>
          <a:p>
            <a:fld id="{9C96DDB7-5383-CA45-AD3D-5196D0FCCB9A}" type="slidenum">
              <a:rPr lang="en-GB"/>
              <a:pPr/>
              <a:t>‹#›</a:t>
            </a:fld>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Slide Number Placeholder 3"/>
          <p:cNvSpPr>
            <a:spLocks noGrp="1"/>
          </p:cNvSpPr>
          <p:nvPr>
            <p:ph type="sldNum" idx="10"/>
          </p:nvPr>
        </p:nvSpPr>
        <p:spPr/>
        <p:txBody>
          <a:bodyPr/>
          <a:lstStyle>
            <a:lvl1pPr>
              <a:defRPr smtClean="0"/>
            </a:lvl1pPr>
          </a:lstStyle>
          <a:p>
            <a:fld id="{E2727F65-CFBD-7B43-9322-F698D8F3C317}" type="slidenum">
              <a:rPr lang="en-GB"/>
              <a:pPr/>
              <a:t>‹#›</a:t>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1" y="274640"/>
            <a:ext cx="2055813" cy="5849937"/>
          </a:xfrm>
        </p:spPr>
        <p:txBody>
          <a:bodyPr vert="eaVert"/>
          <a:lstStyle/>
          <a:p>
            <a:r>
              <a:rPr lang="en-GB" smtClean="0"/>
              <a:t>Click to edit Master title style</a:t>
            </a:r>
            <a:endParaRPr lang="en-US"/>
          </a:p>
        </p:txBody>
      </p:sp>
      <p:sp>
        <p:nvSpPr>
          <p:cNvPr id="3" name="Vertical Text Placeholder 2"/>
          <p:cNvSpPr>
            <a:spLocks noGrp="1"/>
          </p:cNvSpPr>
          <p:nvPr>
            <p:ph type="body" orient="vert" idx="1"/>
          </p:nvPr>
        </p:nvSpPr>
        <p:spPr>
          <a:xfrm>
            <a:off x="457200" y="274640"/>
            <a:ext cx="6019800" cy="5849937"/>
          </a:xfrm>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Slide Number Placeholder 3"/>
          <p:cNvSpPr>
            <a:spLocks noGrp="1"/>
          </p:cNvSpPr>
          <p:nvPr>
            <p:ph type="sldNum" idx="10"/>
          </p:nvPr>
        </p:nvSpPr>
        <p:spPr/>
        <p:txBody>
          <a:bodyPr/>
          <a:lstStyle>
            <a:lvl1pPr>
              <a:defRPr smtClean="0"/>
            </a:lvl1pPr>
          </a:lstStyle>
          <a:p>
            <a:fld id="{6EC32BFB-CBF2-654C-B5C8-1CDFD3505040}" type="slidenum">
              <a:rPr lang="en-GB"/>
              <a:pPr/>
              <a:t>‹#›</a:t>
            </a:fld>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idx="1"/>
          </p:nvPr>
        </p:nvSpPr>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Slide Number Placeholder 3"/>
          <p:cNvSpPr>
            <a:spLocks noGrp="1"/>
          </p:cNvSpPr>
          <p:nvPr>
            <p:ph type="sldNum" idx="10"/>
          </p:nvPr>
        </p:nvSpPr>
        <p:spPr/>
        <p:txBody>
          <a:bodyPr/>
          <a:lstStyle>
            <a:lvl1pPr>
              <a:defRPr smtClean="0"/>
            </a:lvl1pPr>
          </a:lstStyle>
          <a:p>
            <a:fld id="{5AA26255-1DD8-884C-AD22-BA390A2AFD6C}" type="slidenum">
              <a:rPr lang="en-GB"/>
              <a:pPr/>
              <a:t>‹#›</a:t>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2"/>
            <a:ext cx="7772400" cy="1362075"/>
          </a:xfrm>
        </p:spPr>
        <p:txBody>
          <a:bodyPr anchor="t"/>
          <a:lstStyle>
            <a:lvl1pPr algn="l">
              <a:defRPr sz="4000" b="1" cap="all"/>
            </a:lvl1pPr>
          </a:lstStyle>
          <a:p>
            <a:r>
              <a:rPr lang="en-GB"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GB" smtClean="0"/>
              <a:t>Click to edit Master text styles</a:t>
            </a:r>
          </a:p>
        </p:txBody>
      </p:sp>
      <p:sp>
        <p:nvSpPr>
          <p:cNvPr id="4" name="Slide Number Placeholder 3"/>
          <p:cNvSpPr>
            <a:spLocks noGrp="1"/>
          </p:cNvSpPr>
          <p:nvPr>
            <p:ph type="sldNum" idx="10"/>
          </p:nvPr>
        </p:nvSpPr>
        <p:spPr/>
        <p:txBody>
          <a:bodyPr/>
          <a:lstStyle>
            <a:lvl1pPr>
              <a:defRPr smtClean="0"/>
            </a:lvl1pPr>
          </a:lstStyle>
          <a:p>
            <a:fld id="{ABEC096B-64A2-7B44-875A-6A9EE250669C}" type="slidenum">
              <a:rPr lang="en-GB"/>
              <a:pPr/>
              <a:t>‹#›</a:t>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sz="half" idx="1"/>
          </p:nvPr>
        </p:nvSpPr>
        <p:spPr>
          <a:xfrm>
            <a:off x="457201" y="1600202"/>
            <a:ext cx="4037013" cy="45243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Content Placeholder 3"/>
          <p:cNvSpPr>
            <a:spLocks noGrp="1"/>
          </p:cNvSpPr>
          <p:nvPr>
            <p:ph sz="half" idx="2"/>
          </p:nvPr>
        </p:nvSpPr>
        <p:spPr>
          <a:xfrm>
            <a:off x="4646613" y="1600202"/>
            <a:ext cx="4038600" cy="45243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Slide Number Placeholder 4"/>
          <p:cNvSpPr>
            <a:spLocks noGrp="1"/>
          </p:cNvSpPr>
          <p:nvPr>
            <p:ph type="sldNum" idx="10"/>
          </p:nvPr>
        </p:nvSpPr>
        <p:spPr/>
        <p:txBody>
          <a:bodyPr/>
          <a:lstStyle>
            <a:lvl1pPr>
              <a:defRPr smtClean="0"/>
            </a:lvl1pPr>
          </a:lstStyle>
          <a:p>
            <a:fld id="{DC2370D3-9E53-A24E-98F4-CB586A07843D}" type="slidenum">
              <a:rPr lang="en-GB"/>
              <a:pPr/>
              <a:t>‹#›</a:t>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GB"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7" name="Slide Number Placeholder 6"/>
          <p:cNvSpPr>
            <a:spLocks noGrp="1"/>
          </p:cNvSpPr>
          <p:nvPr>
            <p:ph type="sldNum" idx="10"/>
          </p:nvPr>
        </p:nvSpPr>
        <p:spPr/>
        <p:txBody>
          <a:bodyPr/>
          <a:lstStyle>
            <a:lvl1pPr>
              <a:defRPr smtClean="0"/>
            </a:lvl1pPr>
          </a:lstStyle>
          <a:p>
            <a:fld id="{1D0F75B7-7646-154B-BC7D-5F83700AF1EA}" type="slidenum">
              <a:rPr lang="en-GB"/>
              <a:pPr/>
              <a:t>‹#›</a:t>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Slide Number Placeholder 2"/>
          <p:cNvSpPr>
            <a:spLocks noGrp="1"/>
          </p:cNvSpPr>
          <p:nvPr>
            <p:ph type="sldNum" idx="10"/>
          </p:nvPr>
        </p:nvSpPr>
        <p:spPr/>
        <p:txBody>
          <a:bodyPr/>
          <a:lstStyle>
            <a:lvl1pPr>
              <a:defRPr smtClean="0"/>
            </a:lvl1pPr>
          </a:lstStyle>
          <a:p>
            <a:fld id="{80E5B2F3-B621-B146-B91D-6D8C2EE9574A}" type="slidenum">
              <a:rPr lang="en-GB"/>
              <a:pPr/>
              <a:t>‹#›</a:t>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idx="10"/>
          </p:nvPr>
        </p:nvSpPr>
        <p:spPr/>
        <p:txBody>
          <a:bodyPr/>
          <a:lstStyle>
            <a:lvl1pPr>
              <a:defRPr smtClean="0"/>
            </a:lvl1pPr>
          </a:lstStyle>
          <a:p>
            <a:fld id="{39FA33B3-5ED0-C34D-B375-AF24041DBFE4}" type="slidenum">
              <a:rPr lang="en-GB"/>
              <a:pPr/>
              <a:t>‹#›</a:t>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GB" smtClean="0"/>
              <a:t>Click to edit Master title style</a:t>
            </a:r>
            <a:endParaRPr lang="en-US"/>
          </a:p>
        </p:txBody>
      </p:sp>
      <p:sp>
        <p:nvSpPr>
          <p:cNvPr id="3" name="Content Placeholder 2"/>
          <p:cNvSpPr>
            <a:spLocks noGrp="1"/>
          </p:cNvSpPr>
          <p:nvPr>
            <p:ph idx="1"/>
          </p:nvPr>
        </p:nvSpPr>
        <p:spPr>
          <a:xfrm>
            <a:off x="3575051" y="273052"/>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Text Placeholder 3"/>
          <p:cNvSpPr>
            <a:spLocks noGrp="1"/>
          </p:cNvSpPr>
          <p:nvPr>
            <p:ph type="body" sz="half" idx="2"/>
          </p:nvPr>
        </p:nvSpPr>
        <p:spPr>
          <a:xfrm>
            <a:off x="457200" y="1435102"/>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
        <p:nvSpPr>
          <p:cNvPr id="5" name="Slide Number Placeholder 4"/>
          <p:cNvSpPr>
            <a:spLocks noGrp="1"/>
          </p:cNvSpPr>
          <p:nvPr>
            <p:ph type="sldNum" idx="10"/>
          </p:nvPr>
        </p:nvSpPr>
        <p:spPr/>
        <p:txBody>
          <a:bodyPr/>
          <a:lstStyle>
            <a:lvl1pPr>
              <a:defRPr smtClean="0"/>
            </a:lvl1pPr>
          </a:lstStyle>
          <a:p>
            <a:fld id="{D6CBCF18-5E33-6E4D-ACAC-1EEF9BC3580E}" type="slidenum">
              <a:rPr lang="en-GB"/>
              <a:pPr/>
              <a:t>‹#›</a:t>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GB"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
        <p:nvSpPr>
          <p:cNvPr id="5" name="Slide Number Placeholder 4"/>
          <p:cNvSpPr>
            <a:spLocks noGrp="1"/>
          </p:cNvSpPr>
          <p:nvPr>
            <p:ph type="sldNum" idx="10"/>
          </p:nvPr>
        </p:nvSpPr>
        <p:spPr/>
        <p:txBody>
          <a:bodyPr/>
          <a:lstStyle>
            <a:lvl1pPr>
              <a:defRPr smtClean="0"/>
            </a:lvl1pPr>
          </a:lstStyle>
          <a:p>
            <a:fld id="{809F3D21-02CA-4945-8B05-F691DF056F1C}" type="slidenum">
              <a:rPr lang="en-GB"/>
              <a:pPr/>
              <a:t>‹#›</a:t>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025" name="Rectangle 1"/>
          <p:cNvSpPr>
            <a:spLocks noGrp="1" noChangeArrowheads="1"/>
          </p:cNvSpPr>
          <p:nvPr>
            <p:ph type="title"/>
          </p:nvPr>
        </p:nvSpPr>
        <p:spPr bwMode="auto">
          <a:xfrm>
            <a:off x="457201" y="274638"/>
            <a:ext cx="8228013" cy="1141412"/>
          </a:xfrm>
          <a:prstGeom prst="rect">
            <a:avLst/>
          </a:prstGeom>
          <a:noFill/>
          <a:ln w="9525">
            <a:noFill/>
            <a:round/>
            <a:headEnd/>
            <a:tailEnd/>
          </a:ln>
          <a:effectLst/>
        </p:spPr>
        <p:txBody>
          <a:bodyPr vert="horz" wrap="square" lIns="90000" tIns="46800" rIns="90000" bIns="46800" numCol="1" anchor="ctr" anchorCtr="0" compatLnSpc="1">
            <a:prstTxWarp prst="textNoShape">
              <a:avLst/>
            </a:prstTxWarp>
          </a:bodyPr>
          <a:lstStyle/>
          <a:p>
            <a:pPr lvl="0"/>
            <a:r>
              <a:rPr lang="en-GB"/>
              <a:t>Click to edit the title text format</a:t>
            </a:r>
          </a:p>
        </p:txBody>
      </p:sp>
      <p:sp>
        <p:nvSpPr>
          <p:cNvPr id="1026" name="Rectangle 2"/>
          <p:cNvSpPr>
            <a:spLocks noGrp="1" noChangeArrowheads="1"/>
          </p:cNvSpPr>
          <p:nvPr>
            <p:ph type="body" idx="1"/>
          </p:nvPr>
        </p:nvSpPr>
        <p:spPr bwMode="auto">
          <a:xfrm>
            <a:off x="457201" y="1600202"/>
            <a:ext cx="8228013" cy="4524375"/>
          </a:xfrm>
          <a:prstGeom prst="rect">
            <a:avLst/>
          </a:prstGeom>
          <a:noFill/>
          <a:ln w="9525">
            <a:noFill/>
            <a:round/>
            <a:headEnd/>
            <a:tailEnd/>
          </a:ln>
          <a:effectLst/>
        </p:spPr>
        <p:txBody>
          <a:bodyPr vert="horz" wrap="square" lIns="90000" tIns="46800" rIns="90000" bIns="46800" numCol="1" anchor="t" anchorCtr="0" compatLnSpc="1">
            <a:prstTxWarp prst="textNoShape">
              <a:avLst/>
            </a:prstTxWarp>
          </a:bodyPr>
          <a:lstStyle/>
          <a:p>
            <a:pPr lvl="0"/>
            <a:r>
              <a:rPr lang="en-GB"/>
              <a:t>Click to edit the outline text format</a:t>
            </a:r>
          </a:p>
          <a:p>
            <a:pPr lvl="1"/>
            <a:r>
              <a:rPr lang="en-GB"/>
              <a:t>Second Outline Level</a:t>
            </a:r>
          </a:p>
          <a:p>
            <a:pPr lvl="2"/>
            <a:r>
              <a:rPr lang="en-GB"/>
              <a:t>Third Outline Level</a:t>
            </a:r>
          </a:p>
          <a:p>
            <a:pPr lvl="3"/>
            <a:r>
              <a:rPr lang="en-GB"/>
              <a:t>Fourth Outline Level</a:t>
            </a:r>
          </a:p>
          <a:p>
            <a:pPr lvl="4"/>
            <a:r>
              <a:rPr lang="en-GB"/>
              <a:t>Fifth Outline Level</a:t>
            </a:r>
          </a:p>
          <a:p>
            <a:pPr lvl="4"/>
            <a:r>
              <a:rPr lang="en-GB"/>
              <a:t>Sixth Outline Level</a:t>
            </a:r>
          </a:p>
          <a:p>
            <a:pPr lvl="4"/>
            <a:r>
              <a:rPr lang="en-GB"/>
              <a:t>Seventh Outline Level</a:t>
            </a:r>
          </a:p>
          <a:p>
            <a:pPr lvl="4"/>
            <a:r>
              <a:rPr lang="en-GB"/>
              <a:t>Eighth Outline Level</a:t>
            </a:r>
          </a:p>
          <a:p>
            <a:pPr lvl="4"/>
            <a:r>
              <a:rPr lang="en-GB"/>
              <a:t>Ninth Outline Level</a:t>
            </a:r>
          </a:p>
        </p:txBody>
      </p:sp>
      <p:sp>
        <p:nvSpPr>
          <p:cNvPr id="1027" name="Text Box 3"/>
          <p:cNvSpPr txBox="1">
            <a:spLocks noChangeArrowheads="1"/>
          </p:cNvSpPr>
          <p:nvPr/>
        </p:nvSpPr>
        <p:spPr bwMode="auto">
          <a:xfrm>
            <a:off x="457200" y="6245225"/>
            <a:ext cx="2133600" cy="476250"/>
          </a:xfrm>
          <a:prstGeom prst="rect">
            <a:avLst/>
          </a:prstGeom>
          <a:noFill/>
          <a:ln w="9525">
            <a:noFill/>
            <a:round/>
            <a:headEnd/>
            <a:tailEnd/>
          </a:ln>
          <a:effectLst/>
        </p:spPr>
        <p:txBody>
          <a:bodyPr wrap="none" anchor="ctr">
            <a:prstTxWarp prst="textNoShape">
              <a:avLst/>
            </a:prstTxWarp>
          </a:bodyPr>
          <a:lstStyle/>
          <a:p>
            <a:endParaRPr lang="en-US"/>
          </a:p>
        </p:txBody>
      </p:sp>
      <p:sp>
        <p:nvSpPr>
          <p:cNvPr id="1028" name="Text Box 4"/>
          <p:cNvSpPr txBox="1">
            <a:spLocks noChangeArrowheads="1"/>
          </p:cNvSpPr>
          <p:nvPr/>
        </p:nvSpPr>
        <p:spPr bwMode="auto">
          <a:xfrm>
            <a:off x="3124200" y="6245225"/>
            <a:ext cx="2895600" cy="476250"/>
          </a:xfrm>
          <a:prstGeom prst="rect">
            <a:avLst/>
          </a:prstGeom>
          <a:noFill/>
          <a:ln w="9525">
            <a:noFill/>
            <a:round/>
            <a:headEnd/>
            <a:tailEnd/>
          </a:ln>
          <a:effectLst/>
        </p:spPr>
        <p:txBody>
          <a:bodyPr wrap="none" anchor="ctr">
            <a:prstTxWarp prst="textNoShape">
              <a:avLst/>
            </a:prstTxWarp>
          </a:bodyPr>
          <a:lstStyle/>
          <a:p>
            <a:endParaRPr lang="en-US"/>
          </a:p>
        </p:txBody>
      </p:sp>
      <p:sp>
        <p:nvSpPr>
          <p:cNvPr id="1029" name="Rectangle 5"/>
          <p:cNvSpPr>
            <a:spLocks noGrp="1" noChangeArrowheads="1"/>
          </p:cNvSpPr>
          <p:nvPr>
            <p:ph type="sldNum"/>
          </p:nvPr>
        </p:nvSpPr>
        <p:spPr bwMode="auto">
          <a:xfrm>
            <a:off x="6553201" y="6245227"/>
            <a:ext cx="2132013" cy="474663"/>
          </a:xfrm>
          <a:prstGeom prst="rect">
            <a:avLst/>
          </a:prstGeom>
          <a:noFill/>
          <a:ln w="9525">
            <a:noFill/>
            <a:round/>
            <a:headEnd/>
            <a:tailEnd/>
          </a:ln>
          <a:effectLst/>
        </p:spPr>
        <p:txBody>
          <a:bodyPr vert="horz" wrap="square" lIns="90000" tIns="46800" rIns="90000" bIns="46800" numCol="1" anchor="t" anchorCtr="0" compatLnSpc="1">
            <a:prstTxWarp prst="textNoShape">
              <a:avLst/>
            </a:prstTxWarp>
          </a:bodyPr>
          <a:lstStyle>
            <a:lvl1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rgbClr val="000000"/>
                </a:solidFill>
                <a:latin typeface="+mn-lt"/>
                <a:ea typeface="+mn-ea"/>
                <a:cs typeface="+mn-cs"/>
              </a:defRPr>
            </a:lvl1pPr>
          </a:lstStyle>
          <a:p>
            <a:fld id="{CA622B62-27B7-D444-97B6-2EBD5876234C}" type="slidenum">
              <a:rPr lang="en-GB"/>
              <a:pPr/>
              <a:t>‹#›</a:t>
            </a:fld>
            <a:endParaRPr lang="en-GB"/>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49263" rtl="0" eaLnBrk="0" fontAlgn="base" hangingPunct="0">
        <a:spcBef>
          <a:spcPct val="0"/>
        </a:spcBef>
        <a:spcAft>
          <a:spcPct val="0"/>
        </a:spcAft>
        <a:buClr>
          <a:srgbClr val="000000"/>
        </a:buClr>
        <a:buSzPct val="100000"/>
        <a:buFont typeface="Times New Roman" charset="0"/>
        <a:defRPr sz="4400">
          <a:solidFill>
            <a:srgbClr val="000000"/>
          </a:solidFill>
          <a:latin typeface="+mj-lt"/>
          <a:ea typeface="+mj-ea"/>
          <a:cs typeface="+mj-cs"/>
        </a:defRPr>
      </a:lvl1pPr>
      <a:lvl2pPr marL="742950" indent="-285750" algn="ctr" defTabSz="449263" rtl="0" eaLnBrk="0" fontAlgn="base" hangingPunct="0">
        <a:spcBef>
          <a:spcPct val="0"/>
        </a:spcBef>
        <a:spcAft>
          <a:spcPct val="0"/>
        </a:spcAft>
        <a:buClr>
          <a:srgbClr val="000000"/>
        </a:buClr>
        <a:buSzPct val="100000"/>
        <a:buFont typeface="Times New Roman" charset="0"/>
        <a:defRPr sz="4400">
          <a:solidFill>
            <a:srgbClr val="000000"/>
          </a:solidFill>
          <a:latin typeface="Arial" charset="0"/>
          <a:ea typeface="Arial" charset="0"/>
          <a:cs typeface="Arial" charset="0"/>
        </a:defRPr>
      </a:lvl2pPr>
      <a:lvl3pPr marL="1143000" indent="-228600" algn="ctr" defTabSz="449263" rtl="0" eaLnBrk="0" fontAlgn="base" hangingPunct="0">
        <a:spcBef>
          <a:spcPct val="0"/>
        </a:spcBef>
        <a:spcAft>
          <a:spcPct val="0"/>
        </a:spcAft>
        <a:buClr>
          <a:srgbClr val="000000"/>
        </a:buClr>
        <a:buSzPct val="100000"/>
        <a:buFont typeface="Times New Roman" charset="0"/>
        <a:defRPr sz="4400">
          <a:solidFill>
            <a:srgbClr val="000000"/>
          </a:solidFill>
          <a:latin typeface="Arial" charset="0"/>
          <a:ea typeface="Arial" charset="0"/>
          <a:cs typeface="Arial" charset="0"/>
        </a:defRPr>
      </a:lvl3pPr>
      <a:lvl4pPr marL="1600200" indent="-228600" algn="ctr" defTabSz="449263" rtl="0" eaLnBrk="0" fontAlgn="base" hangingPunct="0">
        <a:spcBef>
          <a:spcPct val="0"/>
        </a:spcBef>
        <a:spcAft>
          <a:spcPct val="0"/>
        </a:spcAft>
        <a:buClr>
          <a:srgbClr val="000000"/>
        </a:buClr>
        <a:buSzPct val="100000"/>
        <a:buFont typeface="Times New Roman" charset="0"/>
        <a:defRPr sz="4400">
          <a:solidFill>
            <a:srgbClr val="000000"/>
          </a:solidFill>
          <a:latin typeface="Arial" charset="0"/>
          <a:ea typeface="Arial" charset="0"/>
          <a:cs typeface="Arial" charset="0"/>
        </a:defRPr>
      </a:lvl4pPr>
      <a:lvl5pPr marL="2057400" indent="-228600" algn="ctr" defTabSz="449263" rtl="0" eaLnBrk="0" fontAlgn="base" hangingPunct="0">
        <a:spcBef>
          <a:spcPct val="0"/>
        </a:spcBef>
        <a:spcAft>
          <a:spcPct val="0"/>
        </a:spcAft>
        <a:buClr>
          <a:srgbClr val="000000"/>
        </a:buClr>
        <a:buSzPct val="100000"/>
        <a:buFont typeface="Times New Roman" charset="0"/>
        <a:defRPr sz="4400">
          <a:solidFill>
            <a:srgbClr val="000000"/>
          </a:solidFill>
          <a:latin typeface="Arial" charset="0"/>
          <a:ea typeface="Arial" charset="0"/>
          <a:cs typeface="Arial" charset="0"/>
        </a:defRPr>
      </a:lvl5pPr>
      <a:lvl6pPr marL="2514600" indent="-228600" algn="ctr" defTabSz="449263" rtl="0" eaLnBrk="0" fontAlgn="base" hangingPunct="0">
        <a:spcBef>
          <a:spcPct val="0"/>
        </a:spcBef>
        <a:spcAft>
          <a:spcPct val="0"/>
        </a:spcAft>
        <a:buClr>
          <a:srgbClr val="000000"/>
        </a:buClr>
        <a:buSzPct val="100000"/>
        <a:buFont typeface="Times New Roman" charset="0"/>
        <a:defRPr sz="4400">
          <a:solidFill>
            <a:srgbClr val="000000"/>
          </a:solidFill>
          <a:latin typeface="Arial" charset="0"/>
          <a:ea typeface="Arial" charset="0"/>
          <a:cs typeface="Arial" charset="0"/>
        </a:defRPr>
      </a:lvl6pPr>
      <a:lvl7pPr marL="2971800" indent="-228600" algn="ctr" defTabSz="449263" rtl="0" eaLnBrk="0" fontAlgn="base" hangingPunct="0">
        <a:spcBef>
          <a:spcPct val="0"/>
        </a:spcBef>
        <a:spcAft>
          <a:spcPct val="0"/>
        </a:spcAft>
        <a:buClr>
          <a:srgbClr val="000000"/>
        </a:buClr>
        <a:buSzPct val="100000"/>
        <a:buFont typeface="Times New Roman" charset="0"/>
        <a:defRPr sz="4400">
          <a:solidFill>
            <a:srgbClr val="000000"/>
          </a:solidFill>
          <a:latin typeface="Arial" charset="0"/>
          <a:ea typeface="Arial" charset="0"/>
          <a:cs typeface="Arial" charset="0"/>
        </a:defRPr>
      </a:lvl7pPr>
      <a:lvl8pPr marL="3429000" indent="-228600" algn="ctr" defTabSz="449263" rtl="0" eaLnBrk="0" fontAlgn="base" hangingPunct="0">
        <a:spcBef>
          <a:spcPct val="0"/>
        </a:spcBef>
        <a:spcAft>
          <a:spcPct val="0"/>
        </a:spcAft>
        <a:buClr>
          <a:srgbClr val="000000"/>
        </a:buClr>
        <a:buSzPct val="100000"/>
        <a:buFont typeface="Times New Roman" charset="0"/>
        <a:defRPr sz="4400">
          <a:solidFill>
            <a:srgbClr val="000000"/>
          </a:solidFill>
          <a:latin typeface="Arial" charset="0"/>
          <a:ea typeface="Arial" charset="0"/>
          <a:cs typeface="Arial" charset="0"/>
        </a:defRPr>
      </a:lvl8pPr>
      <a:lvl9pPr marL="3886200" indent="-228600" algn="ctr" defTabSz="449263" rtl="0" eaLnBrk="0" fontAlgn="base" hangingPunct="0">
        <a:spcBef>
          <a:spcPct val="0"/>
        </a:spcBef>
        <a:spcAft>
          <a:spcPct val="0"/>
        </a:spcAft>
        <a:buClr>
          <a:srgbClr val="000000"/>
        </a:buClr>
        <a:buSzPct val="100000"/>
        <a:buFont typeface="Times New Roman" charset="0"/>
        <a:defRPr sz="4400">
          <a:solidFill>
            <a:srgbClr val="000000"/>
          </a:solidFill>
          <a:latin typeface="Arial" charset="0"/>
          <a:ea typeface="Arial" charset="0"/>
          <a:cs typeface="Arial" charset="0"/>
        </a:defRPr>
      </a:lvl9pPr>
    </p:titleStyle>
    <p:bodyStyle>
      <a:lvl1pPr marL="342900" indent="-342900" algn="l" defTabSz="449263" rtl="0" eaLnBrk="0" fontAlgn="base" hangingPunct="0">
        <a:spcBef>
          <a:spcPts val="800"/>
        </a:spcBef>
        <a:spcAft>
          <a:spcPct val="0"/>
        </a:spcAft>
        <a:buClr>
          <a:srgbClr val="000000"/>
        </a:buClr>
        <a:buSzPct val="100000"/>
        <a:buFont typeface="Times New Roman" charset="0"/>
        <a:defRPr sz="3200">
          <a:solidFill>
            <a:srgbClr val="000000"/>
          </a:solidFill>
          <a:latin typeface="+mn-lt"/>
          <a:ea typeface="+mn-ea"/>
          <a:cs typeface="+mn-cs"/>
        </a:defRPr>
      </a:lvl1pPr>
      <a:lvl2pPr marL="742950" indent="-285750" algn="l" defTabSz="449263" rtl="0" eaLnBrk="0" fontAlgn="base" hangingPunct="0">
        <a:spcBef>
          <a:spcPts val="700"/>
        </a:spcBef>
        <a:spcAft>
          <a:spcPct val="0"/>
        </a:spcAft>
        <a:buClr>
          <a:srgbClr val="000000"/>
        </a:buClr>
        <a:buSzPct val="100000"/>
        <a:buFont typeface="Times New Roman" charset="0"/>
        <a:defRPr sz="2800">
          <a:solidFill>
            <a:srgbClr val="000000"/>
          </a:solidFill>
          <a:latin typeface="+mn-lt"/>
          <a:ea typeface="+mn-ea"/>
          <a:cs typeface="+mn-cs"/>
        </a:defRPr>
      </a:lvl2pPr>
      <a:lvl3pPr marL="1143000" indent="-228600" algn="l" defTabSz="449263" rtl="0" eaLnBrk="0" fontAlgn="base" hangingPunct="0">
        <a:spcBef>
          <a:spcPts val="600"/>
        </a:spcBef>
        <a:spcAft>
          <a:spcPct val="0"/>
        </a:spcAft>
        <a:buClr>
          <a:srgbClr val="000000"/>
        </a:buClr>
        <a:buSzPct val="100000"/>
        <a:buFont typeface="Times New Roman" charset="0"/>
        <a:defRPr sz="2400">
          <a:solidFill>
            <a:srgbClr val="000000"/>
          </a:solidFill>
          <a:latin typeface="+mn-lt"/>
          <a:ea typeface="+mn-ea"/>
          <a:cs typeface="+mn-cs"/>
        </a:defRPr>
      </a:lvl3pPr>
      <a:lvl4pPr marL="1600200" indent="-228600" algn="l" defTabSz="449263" rtl="0" eaLnBrk="0" fontAlgn="base" hangingPunct="0">
        <a:spcBef>
          <a:spcPts val="500"/>
        </a:spcBef>
        <a:spcAft>
          <a:spcPct val="0"/>
        </a:spcAft>
        <a:buClr>
          <a:srgbClr val="000000"/>
        </a:buClr>
        <a:buSzPct val="100000"/>
        <a:buFont typeface="Times New Roman" charset="0"/>
        <a:defRPr sz="2000">
          <a:solidFill>
            <a:srgbClr val="000000"/>
          </a:solidFill>
          <a:latin typeface="+mn-lt"/>
          <a:ea typeface="+mn-ea"/>
          <a:cs typeface="+mn-cs"/>
        </a:defRPr>
      </a:lvl4pPr>
      <a:lvl5pPr marL="2057400" indent="-228600" algn="l" defTabSz="449263" rtl="0" eaLnBrk="0" fontAlgn="base" hangingPunct="0">
        <a:spcBef>
          <a:spcPts val="500"/>
        </a:spcBef>
        <a:spcAft>
          <a:spcPct val="0"/>
        </a:spcAft>
        <a:buClr>
          <a:srgbClr val="000000"/>
        </a:buClr>
        <a:buSzPct val="100000"/>
        <a:buFont typeface="Times New Roman" charset="0"/>
        <a:defRPr sz="2000">
          <a:solidFill>
            <a:srgbClr val="000000"/>
          </a:solidFill>
          <a:latin typeface="+mn-lt"/>
          <a:ea typeface="+mn-ea"/>
          <a:cs typeface="+mn-cs"/>
        </a:defRPr>
      </a:lvl5pPr>
      <a:lvl6pPr marL="2514600" indent="-228600" algn="l" defTabSz="449263" rtl="0" eaLnBrk="0" fontAlgn="base" hangingPunct="0">
        <a:spcBef>
          <a:spcPts val="500"/>
        </a:spcBef>
        <a:spcAft>
          <a:spcPct val="0"/>
        </a:spcAft>
        <a:buClr>
          <a:srgbClr val="000000"/>
        </a:buClr>
        <a:buSzPct val="100000"/>
        <a:buFont typeface="Times New Roman" charset="0"/>
        <a:defRPr sz="2000">
          <a:solidFill>
            <a:srgbClr val="000000"/>
          </a:solidFill>
          <a:latin typeface="+mn-lt"/>
          <a:ea typeface="+mn-ea"/>
          <a:cs typeface="+mn-cs"/>
        </a:defRPr>
      </a:lvl6pPr>
      <a:lvl7pPr marL="2971800" indent="-228600" algn="l" defTabSz="449263" rtl="0" eaLnBrk="0" fontAlgn="base" hangingPunct="0">
        <a:spcBef>
          <a:spcPts val="500"/>
        </a:spcBef>
        <a:spcAft>
          <a:spcPct val="0"/>
        </a:spcAft>
        <a:buClr>
          <a:srgbClr val="000000"/>
        </a:buClr>
        <a:buSzPct val="100000"/>
        <a:buFont typeface="Times New Roman" charset="0"/>
        <a:defRPr sz="2000">
          <a:solidFill>
            <a:srgbClr val="000000"/>
          </a:solidFill>
          <a:latin typeface="+mn-lt"/>
          <a:ea typeface="+mn-ea"/>
          <a:cs typeface="+mn-cs"/>
        </a:defRPr>
      </a:lvl7pPr>
      <a:lvl8pPr marL="3429000" indent="-228600" algn="l" defTabSz="449263" rtl="0" eaLnBrk="0" fontAlgn="base" hangingPunct="0">
        <a:spcBef>
          <a:spcPts val="500"/>
        </a:spcBef>
        <a:spcAft>
          <a:spcPct val="0"/>
        </a:spcAft>
        <a:buClr>
          <a:srgbClr val="000000"/>
        </a:buClr>
        <a:buSzPct val="100000"/>
        <a:buFont typeface="Times New Roman" charset="0"/>
        <a:defRPr sz="2000">
          <a:solidFill>
            <a:srgbClr val="000000"/>
          </a:solidFill>
          <a:latin typeface="+mn-lt"/>
          <a:ea typeface="+mn-ea"/>
          <a:cs typeface="+mn-cs"/>
        </a:defRPr>
      </a:lvl8pPr>
      <a:lvl9pPr marL="3886200" indent="-228600" algn="l" defTabSz="449263" rtl="0" eaLnBrk="0" fontAlgn="base" hangingPunct="0">
        <a:spcBef>
          <a:spcPts val="500"/>
        </a:spcBef>
        <a:spcAft>
          <a:spcPct val="0"/>
        </a:spcAft>
        <a:buClr>
          <a:srgbClr val="000000"/>
        </a:buClr>
        <a:buSzPct val="100000"/>
        <a:buFont typeface="Times New Roman" charset="0"/>
        <a:defRPr sz="2000">
          <a:solidFill>
            <a:srgbClr val="000000"/>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4" Type="http://schemas.microsoft.com/office/2007/relationships/hdphoto" Target="../media/hdphoto1.wdp"/><Relationship Id="rId1" Type="http://schemas.openxmlformats.org/officeDocument/2006/relationships/slideLayout" Target="../slideLayouts/slideLayout7.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 Id="rId3" Type="http://schemas.microsoft.com/office/2007/relationships/hdphoto" Target="../media/hdphoto2.wdp"/></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9.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0.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1.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3.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1.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 Id="rId3" Type="http://schemas.microsoft.com/office/2007/relationships/hdphoto" Target="../media/hdphoto2.wdp"/></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4.xml"/><Relationship Id="rId3" Type="http://schemas.openxmlformats.org/officeDocument/2006/relationships/image" Target="../media/image12.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5.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8.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9.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0.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 Id="rId3" Type="http://schemas.microsoft.com/office/2007/relationships/hdphoto" Target="../media/hdphoto2.wdp"/></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 Id="rId3" Type="http://schemas.microsoft.com/office/2007/relationships/hdphoto" Target="../media/hdphoto2.wdp"/></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 Id="rId3" Type="http://schemas.microsoft.com/office/2007/relationships/hdphoto" Target="../media/hdphoto2.wdp"/></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 Id="rId3" Type="http://schemas.microsoft.com/office/2007/relationships/hdphoto" Target="../media/hdphoto2.wdp"/></Relationships>
</file>

<file path=ppt/slides/_rels/slide121.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1" Type="http://schemas.openxmlformats.org/officeDocument/2006/relationships/slideLayout" Target="../slideLayouts/slideLayout1.xml"/><Relationship Id="rId2" Type="http://schemas.openxmlformats.org/officeDocument/2006/relationships/notesSlide" Target="../notesSlides/notesSlide71.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3.png"/><Relationship Id="rId3" Type="http://schemas.openxmlformats.org/officeDocument/2006/relationships/image" Target="../media/image14.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3.png"/><Relationship Id="rId3" Type="http://schemas.openxmlformats.org/officeDocument/2006/relationships/image" Target="../media/image14.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3.png"/><Relationship Id="rId3" Type="http://schemas.openxmlformats.org/officeDocument/2006/relationships/image" Target="../media/image14.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 Id="rId3" Type="http://schemas.microsoft.com/office/2007/relationships/hdphoto" Target="../media/hdphoto2.wdp"/></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2.xml"/><Relationship Id="rId3" Type="http://schemas.openxmlformats.org/officeDocument/2006/relationships/image" Target="../media/image15.jpe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3.xml"/><Relationship Id="rId3" Type="http://schemas.openxmlformats.org/officeDocument/2006/relationships/image" Target="../media/image15.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 Id="rId3" Type="http://schemas.microsoft.com/office/2007/relationships/hdphoto" Target="../media/hdphoto2.wdp"/></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 Id="rId3" Type="http://schemas.microsoft.com/office/2007/relationships/hdphoto" Target="../media/hdphoto2.wdp"/></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 Id="rId3" Type="http://schemas.microsoft.com/office/2007/relationships/hdphoto" Target="../media/hdphoto2.wdp"/></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 Id="rId3" Type="http://schemas.microsoft.com/office/2007/relationships/hdphoto" Target="../media/hdphoto2.wdp"/></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 Id="rId3" Type="http://schemas.microsoft.com/office/2007/relationships/hdphoto" Target="../media/hdphoto2.wdp"/></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 Id="rId3" Type="http://schemas.microsoft.com/office/2007/relationships/hdphoto" Target="../media/hdphoto2.wdp"/></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3.png"/><Relationship Id="rId4" Type="http://schemas.microsoft.com/office/2007/relationships/hdphoto" Target="../media/hdphoto3.wdp"/><Relationship Id="rId5" Type="http://schemas.openxmlformats.org/officeDocument/2006/relationships/image" Target="../media/image4.png"/><Relationship Id="rId6" Type="http://schemas.microsoft.com/office/2007/relationships/hdphoto" Target="../media/hdphoto4.wdp"/><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_rels/slide5.xml.rels><?xml version="1.0" encoding="UTF-8" standalone="yes"?>
<Relationships xmlns="http://schemas.openxmlformats.org/package/2006/relationships"><Relationship Id="rId11" Type="http://schemas.openxmlformats.org/officeDocument/2006/relationships/image" Target="../media/image6.png"/><Relationship Id="rId12" Type="http://schemas.microsoft.com/office/2007/relationships/hdphoto" Target="../media/hdphoto6.wdp"/><Relationship Id="rId13" Type="http://schemas.openxmlformats.org/officeDocument/2006/relationships/image" Target="../media/image7.png"/><Relationship Id="rId14" Type="http://schemas.microsoft.com/office/2007/relationships/hdphoto" Target="../media/hdphoto7.wdp"/><Relationship Id="rId1" Type="http://schemas.openxmlformats.org/officeDocument/2006/relationships/slideLayout" Target="../slideLayouts/slideLayout7.xml"/><Relationship Id="rId2" Type="http://schemas.openxmlformats.org/officeDocument/2006/relationships/notesSlide" Target="../notesSlides/notesSlide2.xml"/><Relationship Id="rId3" Type="http://schemas.openxmlformats.org/officeDocument/2006/relationships/image" Target="../media/image2.png"/><Relationship Id="rId4" Type="http://schemas.microsoft.com/office/2007/relationships/hdphoto" Target="../media/hdphoto2.wdp"/><Relationship Id="rId5" Type="http://schemas.openxmlformats.org/officeDocument/2006/relationships/image" Target="../media/image3.png"/><Relationship Id="rId6" Type="http://schemas.microsoft.com/office/2007/relationships/hdphoto" Target="../media/hdphoto3.wdp"/><Relationship Id="rId7" Type="http://schemas.openxmlformats.org/officeDocument/2006/relationships/image" Target="../media/image4.png"/><Relationship Id="rId8" Type="http://schemas.microsoft.com/office/2007/relationships/hdphoto" Target="../media/hdphoto4.wdp"/><Relationship Id="rId9" Type="http://schemas.openxmlformats.org/officeDocument/2006/relationships/image" Target="../media/image5.png"/><Relationship Id="rId10" Type="http://schemas.microsoft.com/office/2007/relationships/hdphoto" Target="../media/hdphoto5.wdp"/></Relationships>
</file>

<file path=ppt/slides/_rels/slide50.xml.rels><?xml version="1.0" encoding="UTF-8" standalone="yes"?>
<Relationships xmlns="http://schemas.openxmlformats.org/package/2006/relationships"><Relationship Id="rId3" Type="http://schemas.openxmlformats.org/officeDocument/2006/relationships/image" Target="../media/image3.png"/><Relationship Id="rId4" Type="http://schemas.microsoft.com/office/2007/relationships/hdphoto" Target="../media/hdphoto3.wdp"/><Relationship Id="rId5" Type="http://schemas.openxmlformats.org/officeDocument/2006/relationships/image" Target="../media/image4.png"/><Relationship Id="rId6" Type="http://schemas.microsoft.com/office/2007/relationships/hdphoto" Target="../media/hdphoto4.wdp"/><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51.xml.rels><?xml version="1.0" encoding="UTF-8" standalone="yes"?>
<Relationships xmlns="http://schemas.openxmlformats.org/package/2006/relationships"><Relationship Id="rId3" Type="http://schemas.openxmlformats.org/officeDocument/2006/relationships/image" Target="../media/image3.png"/><Relationship Id="rId4" Type="http://schemas.microsoft.com/office/2007/relationships/hdphoto" Target="../media/hdphoto3.wdp"/><Relationship Id="rId5" Type="http://schemas.openxmlformats.org/officeDocument/2006/relationships/image" Target="../media/image4.png"/><Relationship Id="rId6" Type="http://schemas.microsoft.com/office/2007/relationships/hdphoto" Target="../media/hdphoto4.wdp"/><Relationship Id="rId1" Type="http://schemas.openxmlformats.org/officeDocument/2006/relationships/slideLayout" Target="../slideLayouts/slideLayout7.xml"/><Relationship Id="rId2" Type="http://schemas.openxmlformats.org/officeDocument/2006/relationships/notesSlide" Target="../notesSlides/notesSlide11.xml"/></Relationships>
</file>

<file path=ppt/slides/_rels/slide52.xml.rels><?xml version="1.0" encoding="UTF-8" standalone="yes"?>
<Relationships xmlns="http://schemas.openxmlformats.org/package/2006/relationships"><Relationship Id="rId3" Type="http://schemas.openxmlformats.org/officeDocument/2006/relationships/image" Target="../media/image3.png"/><Relationship Id="rId4" Type="http://schemas.microsoft.com/office/2007/relationships/hdphoto" Target="../media/hdphoto3.wdp"/><Relationship Id="rId5" Type="http://schemas.openxmlformats.org/officeDocument/2006/relationships/image" Target="../media/image4.png"/><Relationship Id="rId6" Type="http://schemas.microsoft.com/office/2007/relationships/hdphoto" Target="../media/hdphoto4.wdp"/><Relationship Id="rId1" Type="http://schemas.openxmlformats.org/officeDocument/2006/relationships/slideLayout" Target="../slideLayouts/slideLayout7.xml"/><Relationship Id="rId2" Type="http://schemas.openxmlformats.org/officeDocument/2006/relationships/notesSlide" Target="../notesSlides/notesSlide12.xml"/></Relationships>
</file>

<file path=ppt/slides/_rels/slide53.xml.rels><?xml version="1.0" encoding="UTF-8" standalone="yes"?>
<Relationships xmlns="http://schemas.openxmlformats.org/package/2006/relationships"><Relationship Id="rId3" Type="http://schemas.openxmlformats.org/officeDocument/2006/relationships/image" Target="../media/image3.png"/><Relationship Id="rId4" Type="http://schemas.microsoft.com/office/2007/relationships/hdphoto" Target="../media/hdphoto3.wdp"/><Relationship Id="rId5" Type="http://schemas.openxmlformats.org/officeDocument/2006/relationships/image" Target="../media/image4.png"/><Relationship Id="rId6" Type="http://schemas.microsoft.com/office/2007/relationships/hdphoto" Target="../media/hdphoto4.wdp"/><Relationship Id="rId1" Type="http://schemas.openxmlformats.org/officeDocument/2006/relationships/slideLayout" Target="../slideLayouts/slideLayout7.xml"/><Relationship Id="rId2" Type="http://schemas.openxmlformats.org/officeDocument/2006/relationships/notesSlide" Target="../notesSlides/notesSlide13.xml"/></Relationships>
</file>

<file path=ppt/slides/_rels/slide54.xml.rels><?xml version="1.0" encoding="UTF-8" standalone="yes"?>
<Relationships xmlns="http://schemas.openxmlformats.org/package/2006/relationships"><Relationship Id="rId3" Type="http://schemas.openxmlformats.org/officeDocument/2006/relationships/image" Target="../media/image3.png"/><Relationship Id="rId4" Type="http://schemas.microsoft.com/office/2007/relationships/hdphoto" Target="../media/hdphoto3.wdp"/><Relationship Id="rId5" Type="http://schemas.openxmlformats.org/officeDocument/2006/relationships/image" Target="../media/image4.png"/><Relationship Id="rId6" Type="http://schemas.microsoft.com/office/2007/relationships/hdphoto" Target="../media/hdphoto4.wdp"/><Relationship Id="rId7" Type="http://schemas.openxmlformats.org/officeDocument/2006/relationships/image" Target="../media/image10.png"/><Relationship Id="rId8" Type="http://schemas.microsoft.com/office/2007/relationships/hdphoto" Target="../media/hdphoto8.wdp"/><Relationship Id="rId1" Type="http://schemas.openxmlformats.org/officeDocument/2006/relationships/slideLayout" Target="../slideLayouts/slideLayout7.xml"/><Relationship Id="rId2" Type="http://schemas.openxmlformats.org/officeDocument/2006/relationships/notesSlide" Target="../notesSlides/notesSlide14.xml"/></Relationships>
</file>

<file path=ppt/slides/_rels/slide55.xml.rels><?xml version="1.0" encoding="UTF-8" standalone="yes"?>
<Relationships xmlns="http://schemas.openxmlformats.org/package/2006/relationships"><Relationship Id="rId3" Type="http://schemas.openxmlformats.org/officeDocument/2006/relationships/image" Target="../media/image3.png"/><Relationship Id="rId4" Type="http://schemas.microsoft.com/office/2007/relationships/hdphoto" Target="../media/hdphoto3.wdp"/><Relationship Id="rId5" Type="http://schemas.openxmlformats.org/officeDocument/2006/relationships/image" Target="../media/image4.png"/><Relationship Id="rId6" Type="http://schemas.microsoft.com/office/2007/relationships/hdphoto" Target="../media/hdphoto4.wdp"/><Relationship Id="rId7" Type="http://schemas.openxmlformats.org/officeDocument/2006/relationships/image" Target="../media/image10.png"/><Relationship Id="rId8" Type="http://schemas.microsoft.com/office/2007/relationships/hdphoto" Target="../media/hdphoto8.wdp"/><Relationship Id="rId1" Type="http://schemas.openxmlformats.org/officeDocument/2006/relationships/slideLayout" Target="../slideLayouts/slideLayout7.xml"/><Relationship Id="rId2" Type="http://schemas.openxmlformats.org/officeDocument/2006/relationships/notesSlide" Target="../notesSlides/notesSlide15.xml"/></Relationships>
</file>

<file path=ppt/slides/_rels/slide56.xml.rels><?xml version="1.0" encoding="UTF-8" standalone="yes"?>
<Relationships xmlns="http://schemas.openxmlformats.org/package/2006/relationships"><Relationship Id="rId3" Type="http://schemas.openxmlformats.org/officeDocument/2006/relationships/image" Target="../media/image3.png"/><Relationship Id="rId4" Type="http://schemas.microsoft.com/office/2007/relationships/hdphoto" Target="../media/hdphoto3.wdp"/><Relationship Id="rId5" Type="http://schemas.openxmlformats.org/officeDocument/2006/relationships/image" Target="../media/image4.png"/><Relationship Id="rId6" Type="http://schemas.microsoft.com/office/2007/relationships/hdphoto" Target="../media/hdphoto4.wdp"/><Relationship Id="rId7" Type="http://schemas.openxmlformats.org/officeDocument/2006/relationships/image" Target="../media/image10.png"/><Relationship Id="rId8" Type="http://schemas.microsoft.com/office/2007/relationships/hdphoto" Target="../media/hdphoto8.wdp"/><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 Id="rId3" Type="http://schemas.microsoft.com/office/2007/relationships/hdphoto" Target="../media/hdphoto2.wdp"/></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 Id="rId3" Type="http://schemas.microsoft.com/office/2007/relationships/hdphoto" Target="../media/hdphoto2.wdp"/></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9.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0.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1.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4.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5.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9.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0.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1.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3.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4.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5.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6.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DSC_AB_0260.JPG"/>
          <p:cNvPicPr>
            <a:picLocks noChangeAspect="1"/>
          </p:cNvPicPr>
          <p:nvPr/>
        </p:nvPicPr>
        <p:blipFill>
          <a:blip r:embed="rId3">
            <a:alphaModFix/>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rot="21356500">
            <a:off x="-279316" y="-391071"/>
            <a:ext cx="10346112" cy="7749480"/>
          </a:xfrm>
          <a:prstGeom prst="rect">
            <a:avLst/>
          </a:prstGeom>
        </p:spPr>
      </p:pic>
      <p:sp>
        <p:nvSpPr>
          <p:cNvPr id="12" name="Rectangle 11"/>
          <p:cNvSpPr/>
          <p:nvPr/>
        </p:nvSpPr>
        <p:spPr bwMode="auto">
          <a:xfrm>
            <a:off x="0" y="0"/>
            <a:ext cx="9144000" cy="6858000"/>
          </a:xfrm>
          <a:prstGeom prst="rect">
            <a:avLst/>
          </a:prstGeom>
          <a:gradFill flip="none" rotWithShape="1">
            <a:gsLst>
              <a:gs pos="77000">
                <a:schemeClr val="tx1">
                  <a:alpha val="0"/>
                </a:schemeClr>
              </a:gs>
              <a:gs pos="100000">
                <a:schemeClr val="tx1"/>
              </a:gs>
            </a:gsLst>
            <a:path path="circle">
              <a:fillToRect l="50000" t="50000" r="50000" b="50000"/>
            </a:path>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3" name="Rectangle 12"/>
          <p:cNvSpPr/>
          <p:nvPr/>
        </p:nvSpPr>
        <p:spPr bwMode="auto">
          <a:xfrm>
            <a:off x="0" y="0"/>
            <a:ext cx="9144000" cy="6858000"/>
          </a:xfrm>
          <a:prstGeom prst="rect">
            <a:avLst/>
          </a:prstGeom>
          <a:gradFill flip="none" rotWithShape="1">
            <a:gsLst>
              <a:gs pos="83000">
                <a:schemeClr val="tx1">
                  <a:alpha val="0"/>
                </a:schemeClr>
              </a:gs>
              <a:gs pos="100000">
                <a:schemeClr val="tx1"/>
              </a:gs>
            </a:gsLst>
            <a:path path="rect">
              <a:fillToRect l="50000" t="50000" r="50000" b="50000"/>
            </a:path>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4" name="Rectangle 13"/>
          <p:cNvSpPr/>
          <p:nvPr/>
        </p:nvSpPr>
        <p:spPr bwMode="auto">
          <a:xfrm>
            <a:off x="0" y="0"/>
            <a:ext cx="2267744" cy="6858000"/>
          </a:xfrm>
          <a:prstGeom prst="rect">
            <a:avLst/>
          </a:prstGeom>
          <a:gradFill flip="none" rotWithShape="1">
            <a:gsLst>
              <a:gs pos="0">
                <a:schemeClr val="tx1"/>
              </a:gs>
              <a:gs pos="29000">
                <a:schemeClr val="tx1">
                  <a:alpha val="67000"/>
                </a:schemeClr>
              </a:gs>
              <a:gs pos="100000">
                <a:schemeClr val="tx1">
                  <a:alpha val="0"/>
                </a:schemeClr>
              </a:gs>
            </a:gsLst>
            <a:lin ang="0" scaled="1"/>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2" name="Text Box 5"/>
          <p:cNvSpPr txBox="1">
            <a:spLocks noChangeArrowheads="1"/>
          </p:cNvSpPr>
          <p:nvPr/>
        </p:nvSpPr>
        <p:spPr bwMode="auto">
          <a:xfrm>
            <a:off x="712713" y="3528368"/>
            <a:ext cx="3684651" cy="863955"/>
          </a:xfrm>
          <a:prstGeom prst="rect">
            <a:avLst/>
          </a:prstGeom>
          <a:noFill/>
          <a:ln w="9525">
            <a:noFill/>
            <a:round/>
            <a:headEnd/>
            <a:tailEnd/>
          </a:ln>
          <a:effectLst>
            <a:outerShdw blurRad="50800" dist="38100" dir="2700000">
              <a:srgbClr val="000000">
                <a:alpha val="75000"/>
              </a:srgbClr>
            </a:outerShdw>
          </a:effectLst>
        </p:spPr>
        <p:txBody>
          <a:bodyPr wrap="none" lIns="90000" tIns="46800" rIns="90000" bIns="46800">
            <a:prstTxWarp prst="textNoShape">
              <a:avLst/>
            </a:prstTxWarp>
            <a:spAutoFit/>
          </a:bodyP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5000" b="1" i="0" dirty="0" smtClean="0">
                <a:solidFill>
                  <a:srgbClr val="FFFFFF"/>
                </a:solidFill>
                <a:effectLst>
                  <a:glow rad="101600">
                    <a:schemeClr val="tx1">
                      <a:alpha val="75000"/>
                    </a:schemeClr>
                  </a:glow>
                </a:effectLst>
                <a:ea typeface="Arial" charset="0"/>
                <a:cs typeface="Arial" charset="0"/>
              </a:rPr>
              <a:t>Joint Action</a:t>
            </a:r>
            <a:endParaRPr lang="en-GB" sz="5000" b="1" i="0" dirty="0">
              <a:solidFill>
                <a:srgbClr val="FFFFFF"/>
              </a:solidFill>
              <a:ea typeface="Arial" charset="0"/>
              <a:cs typeface="Arial" charset="0"/>
            </a:endParaRPr>
          </a:p>
        </p:txBody>
      </p:sp>
      <p:sp>
        <p:nvSpPr>
          <p:cNvPr id="3077" name="Text Box 5"/>
          <p:cNvSpPr txBox="1">
            <a:spLocks noChangeArrowheads="1"/>
          </p:cNvSpPr>
          <p:nvPr/>
        </p:nvSpPr>
        <p:spPr bwMode="auto">
          <a:xfrm>
            <a:off x="1288777" y="3960416"/>
            <a:ext cx="2409300" cy="863955"/>
          </a:xfrm>
          <a:prstGeom prst="rect">
            <a:avLst/>
          </a:prstGeom>
          <a:noFill/>
          <a:ln w="9525">
            <a:noFill/>
            <a:round/>
            <a:headEnd/>
            <a:tailEnd/>
          </a:ln>
          <a:effectLst>
            <a:outerShdw blurRad="50800" dist="38100" dir="2700000">
              <a:srgbClr val="000000">
                <a:alpha val="75000"/>
              </a:srgbClr>
            </a:outerShdw>
          </a:effectLst>
        </p:spPr>
        <p:txBody>
          <a:bodyPr wrap="none" lIns="90000" tIns="46800" rIns="90000" bIns="46800">
            <a:prstTxWarp prst="textNoShape">
              <a:avLst/>
            </a:prstTxWarp>
            <a:spAutoFit/>
          </a:bodyP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5000" b="1" i="0" dirty="0" smtClean="0">
                <a:solidFill>
                  <a:srgbClr val="FFFFFF"/>
                </a:solidFill>
                <a:effectLst>
                  <a:glow rad="101600">
                    <a:schemeClr val="tx1">
                      <a:alpha val="75000"/>
                    </a:schemeClr>
                  </a:glow>
                </a:effectLst>
                <a:ea typeface="Arial" charset="0"/>
                <a:cs typeface="Arial" charset="0"/>
              </a:rPr>
              <a:t>and </a:t>
            </a:r>
            <a:r>
              <a:rPr lang="en-GB" sz="5000" b="1" i="0" dirty="0">
                <a:solidFill>
                  <a:srgbClr val="FFFFFF"/>
                </a:solidFill>
                <a:effectLst>
                  <a:glow rad="101600">
                    <a:schemeClr val="tx1">
                      <a:alpha val="75000"/>
                    </a:schemeClr>
                  </a:glow>
                </a:effectLst>
                <a:ea typeface="Arial" charset="0"/>
                <a:cs typeface="Arial" charset="0"/>
              </a:rPr>
              <a:t>the </a:t>
            </a:r>
            <a:endParaRPr lang="en-GB" sz="5000" b="1" i="0" dirty="0">
              <a:solidFill>
                <a:srgbClr val="FFFFFF"/>
              </a:solidFill>
              <a:ea typeface="Arial" charset="0"/>
              <a:cs typeface="Arial" charset="0"/>
            </a:endParaRPr>
          </a:p>
        </p:txBody>
      </p:sp>
      <p:sp>
        <p:nvSpPr>
          <p:cNvPr id="8" name="Text Box 5"/>
          <p:cNvSpPr txBox="1">
            <a:spLocks noChangeArrowheads="1"/>
          </p:cNvSpPr>
          <p:nvPr/>
        </p:nvSpPr>
        <p:spPr bwMode="auto">
          <a:xfrm>
            <a:off x="712713" y="4392464"/>
            <a:ext cx="3444181" cy="863955"/>
          </a:xfrm>
          <a:prstGeom prst="rect">
            <a:avLst/>
          </a:prstGeom>
          <a:noFill/>
          <a:ln w="9525">
            <a:noFill/>
            <a:round/>
            <a:headEnd/>
            <a:tailEnd/>
          </a:ln>
          <a:effectLst>
            <a:outerShdw blurRad="50800" dist="38100" dir="2700000">
              <a:srgbClr val="000000">
                <a:alpha val="81000"/>
              </a:srgbClr>
            </a:outerShdw>
          </a:effectLst>
        </p:spPr>
        <p:txBody>
          <a:bodyPr wrap="none" lIns="90000" tIns="46800" rIns="90000" bIns="46800">
            <a:prstTxWarp prst="textNoShape">
              <a:avLst/>
            </a:prstTxWarp>
            <a:spAutoFit/>
          </a:bodyP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5000" b="1" i="0" dirty="0" smtClean="0">
                <a:solidFill>
                  <a:srgbClr val="FFFFFF"/>
                </a:solidFill>
                <a:effectLst>
                  <a:glow rad="101600">
                    <a:schemeClr val="tx1">
                      <a:alpha val="75000"/>
                    </a:schemeClr>
                  </a:glow>
                </a:effectLst>
                <a:ea typeface="Arial" charset="0"/>
                <a:cs typeface="Arial" charset="0"/>
              </a:rPr>
              <a:t>Emergence</a:t>
            </a:r>
            <a:endParaRPr lang="en-GB" sz="5000" b="1" i="0" dirty="0">
              <a:solidFill>
                <a:srgbClr val="FFFFFF"/>
              </a:solidFill>
              <a:effectLst>
                <a:glow rad="101600">
                  <a:schemeClr val="tx1">
                    <a:alpha val="75000"/>
                  </a:schemeClr>
                </a:glow>
              </a:effectLst>
              <a:ea typeface="Arial" charset="0"/>
              <a:cs typeface="Arial" charset="0"/>
            </a:endParaRPr>
          </a:p>
        </p:txBody>
      </p:sp>
      <p:sp>
        <p:nvSpPr>
          <p:cNvPr id="20" name="Text Box 5"/>
          <p:cNvSpPr txBox="1">
            <a:spLocks noChangeArrowheads="1"/>
          </p:cNvSpPr>
          <p:nvPr/>
        </p:nvSpPr>
        <p:spPr bwMode="auto">
          <a:xfrm>
            <a:off x="856729" y="4896520"/>
            <a:ext cx="4719555" cy="863955"/>
          </a:xfrm>
          <a:prstGeom prst="rect">
            <a:avLst/>
          </a:prstGeom>
          <a:noFill/>
          <a:ln w="9525">
            <a:noFill/>
            <a:round/>
            <a:headEnd/>
            <a:tailEnd/>
          </a:ln>
          <a:effectLst>
            <a:outerShdw blurRad="50800" dist="38100" dir="2700000">
              <a:srgbClr val="000000">
                <a:alpha val="81000"/>
              </a:srgbClr>
            </a:outerShdw>
          </a:effectLst>
        </p:spPr>
        <p:txBody>
          <a:bodyPr wrap="none" lIns="90000" tIns="46800" rIns="90000" bIns="46800">
            <a:prstTxWarp prst="textNoShape">
              <a:avLst/>
            </a:prstTxWarp>
            <a:spAutoFit/>
          </a:bodyP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5000" b="1" i="0" dirty="0" smtClean="0">
                <a:solidFill>
                  <a:srgbClr val="FFFFFF"/>
                </a:solidFill>
                <a:effectLst>
                  <a:glow rad="101600">
                    <a:schemeClr val="tx1">
                      <a:alpha val="75000"/>
                    </a:schemeClr>
                  </a:glow>
                </a:effectLst>
                <a:ea typeface="Arial" charset="0"/>
                <a:cs typeface="Arial" charset="0"/>
              </a:rPr>
              <a:t>of Mindreading</a:t>
            </a:r>
            <a:endParaRPr lang="en-GB" sz="5000" b="1" i="0" dirty="0">
              <a:solidFill>
                <a:srgbClr val="FFFFFF"/>
              </a:solidFill>
              <a:effectLst>
                <a:glow rad="101600">
                  <a:schemeClr val="tx1">
                    <a:alpha val="75000"/>
                  </a:schemeClr>
                </a:glow>
              </a:effectLst>
              <a:ea typeface="Arial" charset="0"/>
              <a:cs typeface="Arial" charset="0"/>
            </a:endParaRPr>
          </a:p>
        </p:txBody>
      </p:sp>
      <p:sp>
        <p:nvSpPr>
          <p:cNvPr id="23" name="Text Box 4"/>
          <p:cNvSpPr txBox="1">
            <a:spLocks noChangeArrowheads="1"/>
          </p:cNvSpPr>
          <p:nvPr/>
        </p:nvSpPr>
        <p:spPr bwMode="auto">
          <a:xfrm>
            <a:off x="1259632" y="5373216"/>
            <a:ext cx="5328592" cy="584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l">
              <a:spcBef>
                <a:spcPct val="25000"/>
              </a:spcBef>
            </a:pPr>
            <a:r>
              <a:rPr lang="en-GB" sz="3200" i="0" dirty="0" err="1" smtClean="0">
                <a:effectLst>
                  <a:glow rad="101600">
                    <a:schemeClr val="tx1">
                      <a:alpha val="75000"/>
                    </a:schemeClr>
                  </a:glow>
                </a:effectLst>
              </a:rPr>
              <a:t>s.butterfill@warwick.ac.uk</a:t>
            </a:r>
            <a:endParaRPr lang="en-GB" sz="3200" i="0" dirty="0">
              <a:effectLst>
                <a:glow rad="101600">
                  <a:schemeClr val="tx1">
                    <a:alpha val="75000"/>
                  </a:schemeClr>
                </a:glow>
              </a:effectLst>
            </a:endParaRPr>
          </a:p>
        </p:txBody>
      </p:sp>
    </p:spTree>
    <p:extLst>
      <p:ext uri="{BB962C8B-B14F-4D97-AF65-F5344CB8AC3E}">
        <p14:creationId xmlns:p14="http://schemas.microsoft.com/office/powerpoint/2010/main" val="4155486533"/>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DSC_AA_0666cutout.JPG"/>
          <p:cNvPicPr>
            <a:picLocks noChangeAspect="1"/>
          </p:cNvPicPr>
          <p:nvPr/>
        </p:nvPicPr>
        <p:blipFill rotWithShape="1">
          <a:blip r:embed="rId2" cstate="screen">
            <a:grayscl/>
            <a:extLst>
              <a:ext uri="{BEBA8EAE-BF5A-486C-A8C5-ECC9F3942E4B}">
                <a14:imgProps xmlns:a14="http://schemas.microsoft.com/office/drawing/2010/main">
                  <a14:imgLayer r:embed="rId3">
                    <a14:imgEffect>
                      <a14:brightnessContrast bright="40000" contrast="35000"/>
                    </a14:imgEffect>
                  </a14:imgLayer>
                </a14:imgProps>
              </a:ext>
              <a:ext uri="{28A0092B-C50C-407E-A947-70E740481C1C}">
                <a14:useLocalDpi xmlns:a14="http://schemas.microsoft.com/office/drawing/2010/main"/>
              </a:ext>
            </a:extLst>
          </a:blip>
          <a:srcRect r="9062"/>
          <a:stretch/>
        </p:blipFill>
        <p:spPr>
          <a:xfrm>
            <a:off x="-36512" y="0"/>
            <a:ext cx="4157697" cy="6858000"/>
          </a:xfrm>
          <a:prstGeom prst="rect">
            <a:avLst/>
          </a:prstGeom>
        </p:spPr>
      </p:pic>
      <p:sp>
        <p:nvSpPr>
          <p:cNvPr id="7" name="Text Box 2"/>
          <p:cNvSpPr txBox="1">
            <a:spLocks noChangeArrowheads="1"/>
          </p:cNvSpPr>
          <p:nvPr/>
        </p:nvSpPr>
        <p:spPr bwMode="auto">
          <a:xfrm>
            <a:off x="2843808" y="-27384"/>
            <a:ext cx="6192688" cy="1618008"/>
          </a:xfrm>
          <a:prstGeom prst="rect">
            <a:avLst/>
          </a:prstGeom>
          <a:noFill/>
          <a:ln w="9525">
            <a:noFill/>
            <a:round/>
            <a:headEnd/>
            <a:tailEnd/>
          </a:ln>
          <a:effectLst/>
        </p:spPr>
        <p:txBody>
          <a:bodyPr wrap="square" lIns="90000" tIns="46800" rIns="90000" bIns="46800">
            <a:prstTxWarp prst="textNoShape">
              <a:avLst/>
            </a:prstTxWarp>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9900" i="0" dirty="0" smtClean="0">
                <a:solidFill>
                  <a:schemeClr val="tx1"/>
                </a:solidFill>
                <a:effectLst>
                  <a:glow rad="127000">
                    <a:schemeClr val="accent3">
                      <a:alpha val="34000"/>
                    </a:schemeClr>
                  </a:glow>
                </a:effectLst>
              </a:rPr>
              <a:t>challenge</a:t>
            </a:r>
          </a:p>
        </p:txBody>
      </p:sp>
      <p:sp>
        <p:nvSpPr>
          <p:cNvPr id="26626" name="Text Box 2"/>
          <p:cNvSpPr txBox="1">
            <a:spLocks noChangeArrowheads="1"/>
          </p:cNvSpPr>
          <p:nvPr/>
        </p:nvSpPr>
        <p:spPr bwMode="auto">
          <a:xfrm>
            <a:off x="3635897" y="1268760"/>
            <a:ext cx="5040560"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smtClean="0">
                <a:solidFill>
                  <a:srgbClr val="7F7F7F"/>
                </a:solidFill>
                <a:effectLst>
                  <a:glow rad="101600">
                    <a:schemeClr val="tx1">
                      <a:alpha val="75000"/>
                    </a:schemeClr>
                  </a:glow>
                </a:effectLst>
              </a:rPr>
              <a:t>Explain the emergence, in evolution or development, of sophisticated forms of theory of mind cognition.</a:t>
            </a:r>
            <a:endParaRPr lang="en-GB" dirty="0">
              <a:solidFill>
                <a:srgbClr val="7F7F7F"/>
              </a:solidFill>
              <a:effectLst>
                <a:glow rad="101600">
                  <a:schemeClr val="tx1">
                    <a:alpha val="75000"/>
                  </a:schemeClr>
                </a:glow>
              </a:effectLst>
            </a:endParaRPr>
          </a:p>
        </p:txBody>
      </p:sp>
      <p:sp>
        <p:nvSpPr>
          <p:cNvPr id="5" name="Text Box 2"/>
          <p:cNvSpPr txBox="1">
            <a:spLocks noChangeArrowheads="1"/>
          </p:cNvSpPr>
          <p:nvPr/>
        </p:nvSpPr>
        <p:spPr bwMode="auto">
          <a:xfrm>
            <a:off x="2411760" y="2060848"/>
            <a:ext cx="6192688" cy="1618008"/>
          </a:xfrm>
          <a:prstGeom prst="rect">
            <a:avLst/>
          </a:prstGeom>
          <a:noFill/>
          <a:ln w="9525">
            <a:noFill/>
            <a:round/>
            <a:headEnd/>
            <a:tailEnd/>
          </a:ln>
          <a:effectLst/>
        </p:spPr>
        <p:txBody>
          <a:bodyPr wrap="square" lIns="90000" tIns="46800" rIns="90000" bIns="46800">
            <a:prstTxWarp prst="textNoShape">
              <a:avLst/>
            </a:prstTxWarp>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9900" i="0" dirty="0" smtClean="0">
                <a:solidFill>
                  <a:schemeClr val="tx1"/>
                </a:solidFill>
                <a:effectLst>
                  <a:glow rad="127000">
                    <a:schemeClr val="accent3"/>
                  </a:glow>
                </a:effectLst>
              </a:rPr>
              <a:t>conjecture</a:t>
            </a:r>
          </a:p>
        </p:txBody>
      </p:sp>
      <p:sp>
        <p:nvSpPr>
          <p:cNvPr id="8" name="Text Box 2"/>
          <p:cNvSpPr txBox="1">
            <a:spLocks noChangeArrowheads="1"/>
          </p:cNvSpPr>
          <p:nvPr/>
        </p:nvSpPr>
        <p:spPr bwMode="auto">
          <a:xfrm>
            <a:off x="3275856" y="3356992"/>
            <a:ext cx="5760640" cy="144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a:effectLst>
                  <a:glow rad="101600">
                    <a:schemeClr val="tx1">
                      <a:alpha val="75000"/>
                    </a:schemeClr>
                  </a:glow>
                </a:effectLst>
              </a:rPr>
              <a:t>The existence of abilities to engage in joint action partially </a:t>
            </a:r>
            <a:r>
              <a:rPr lang="en-GB" i="0" dirty="0" smtClean="0">
                <a:effectLst>
                  <a:glow rad="101600">
                    <a:schemeClr val="tx1">
                      <a:alpha val="75000"/>
                    </a:schemeClr>
                  </a:glow>
                </a:effectLst>
              </a:rPr>
              <a:t>explains </a:t>
            </a:r>
            <a:r>
              <a:rPr lang="en-GB" i="0" dirty="0">
                <a:effectLst>
                  <a:glow rad="101600">
                    <a:schemeClr val="tx1">
                      <a:alpha val="75000"/>
                    </a:schemeClr>
                  </a:glow>
                </a:effectLst>
              </a:rPr>
              <a:t>how sophisticated forms of </a:t>
            </a:r>
            <a:r>
              <a:rPr lang="en-GB" i="0" dirty="0" smtClean="0">
                <a:effectLst>
                  <a:glow rad="101600">
                    <a:schemeClr val="tx1">
                      <a:alpha val="75000"/>
                    </a:schemeClr>
                  </a:glow>
                </a:effectLst>
              </a:rPr>
              <a:t>theory of mind cognition </a:t>
            </a:r>
            <a:r>
              <a:rPr lang="en-GB" i="0" dirty="0">
                <a:effectLst>
                  <a:glow rad="101600">
                    <a:schemeClr val="tx1">
                      <a:alpha val="75000"/>
                    </a:schemeClr>
                  </a:glow>
                </a:effectLst>
              </a:rPr>
              <a:t>emerge in evolution or development (or both)</a:t>
            </a:r>
            <a:endParaRPr lang="en-GB" dirty="0">
              <a:effectLst>
                <a:glow rad="101600">
                  <a:schemeClr val="tx1">
                    <a:alpha val="75000"/>
                  </a:schemeClr>
                </a:glow>
              </a:effectLst>
            </a:endParaRPr>
          </a:p>
        </p:txBody>
      </p:sp>
    </p:spTree>
    <p:extLst>
      <p:ext uri="{BB962C8B-B14F-4D97-AF65-F5344CB8AC3E}">
        <p14:creationId xmlns:p14="http://schemas.microsoft.com/office/powerpoint/2010/main" val="39997578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p:cNvCxnSpPr/>
          <p:nvPr/>
        </p:nvCxnSpPr>
        <p:spPr bwMode="auto">
          <a:xfrm>
            <a:off x="672228" y="3379672"/>
            <a:ext cx="3240360" cy="0"/>
          </a:xfrm>
          <a:prstGeom prst="line">
            <a:avLst/>
          </a:prstGeom>
          <a:solidFill>
            <a:srgbClr val="00B8FF"/>
          </a:solidFill>
          <a:ln w="28575" cap="flat" cmpd="sng" algn="ctr">
            <a:solidFill>
              <a:srgbClr val="FFFFFF"/>
            </a:solidFill>
            <a:prstDash val="solid"/>
            <a:round/>
            <a:headEnd type="none" w="med" len="med"/>
            <a:tailEnd type="none" w="med" len="med"/>
          </a:ln>
          <a:effectLst/>
        </p:spPr>
      </p:cxnSp>
      <p:sp>
        <p:nvSpPr>
          <p:cNvPr id="7" name="Rectangle 6"/>
          <p:cNvSpPr/>
          <p:nvPr/>
        </p:nvSpPr>
        <p:spPr>
          <a:xfrm>
            <a:off x="592139" y="369240"/>
            <a:ext cx="7796286" cy="769441"/>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Goal-directed joint action: an event with two or more agents which, taken as a whole, is directed to a goal.</a:t>
            </a:r>
            <a:endParaRPr lang="en-US" i="0" dirty="0">
              <a:effectLst>
                <a:glow rad="101600">
                  <a:schemeClr val="tx1">
                    <a:alpha val="75000"/>
                  </a:schemeClr>
                </a:glow>
              </a:effectLst>
            </a:endParaRPr>
          </a:p>
        </p:txBody>
      </p:sp>
      <p:sp>
        <p:nvSpPr>
          <p:cNvPr id="8" name="Text Box 2"/>
          <p:cNvSpPr txBox="1">
            <a:spLocks noChangeArrowheads="1"/>
          </p:cNvSpPr>
          <p:nvPr/>
        </p:nvSpPr>
        <p:spPr bwMode="auto">
          <a:xfrm>
            <a:off x="592139" y="2665504"/>
            <a:ext cx="3331790" cy="3787832"/>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smtClean="0"/>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27000">
                    <a:schemeClr val="tx1">
                      <a:alpha val="75000"/>
                    </a:schemeClr>
                  </a:glow>
                </a:effectLst>
              </a:rPr>
              <a:t>G is a collective goal</a:t>
            </a:r>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smtClean="0"/>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(a) it is a distributive goal; </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(b) the actions are coordinated; and </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(c) coordination of this type would normally facilitate occurrences of outcomes of this type.</a:t>
            </a:r>
          </a:p>
        </p:txBody>
      </p:sp>
      <p:sp>
        <p:nvSpPr>
          <p:cNvPr id="9" name="Text Box 2"/>
          <p:cNvSpPr txBox="1">
            <a:spLocks noChangeArrowheads="1"/>
          </p:cNvSpPr>
          <p:nvPr/>
        </p:nvSpPr>
        <p:spPr bwMode="auto">
          <a:xfrm>
            <a:off x="592138" y="1289227"/>
            <a:ext cx="7940302" cy="1110177"/>
          </a:xfrm>
          <a:prstGeom prst="rect">
            <a:avLst/>
          </a:prstGeom>
          <a:solidFill>
            <a:schemeClr val="tx1"/>
          </a:solid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u="sng" dirty="0" smtClean="0"/>
              <a:t>G is a distributive goal</a:t>
            </a:r>
            <a:r>
              <a:rPr lang="en-US" i="0" dirty="0" smtClean="0"/>
              <a:t>: it is an outcome to which each agent’s actions are individually directed and it is possible that: all actions succeed relative to this outcome.</a:t>
            </a:r>
            <a:endParaRPr lang="en-US" i="0" u="sng" dirty="0" smtClean="0"/>
          </a:p>
        </p:txBody>
      </p:sp>
      <p:sp>
        <p:nvSpPr>
          <p:cNvPr id="2" name="Rectangle 1"/>
          <p:cNvSpPr/>
          <p:nvPr/>
        </p:nvSpPr>
        <p:spPr bwMode="auto">
          <a:xfrm>
            <a:off x="395536" y="332656"/>
            <a:ext cx="8424936" cy="2448272"/>
          </a:xfrm>
          <a:prstGeom prst="rect">
            <a:avLst/>
          </a:prstGeom>
          <a:gradFill flip="none" rotWithShape="1">
            <a:gsLst>
              <a:gs pos="58000">
                <a:schemeClr val="tx1"/>
              </a:gs>
              <a:gs pos="100000">
                <a:schemeClr val="tx1">
                  <a:alpha val="0"/>
                </a:schemeClr>
              </a:gs>
            </a:gsLst>
            <a:lin ang="5400000" scaled="0"/>
            <a:tileRect/>
          </a:gra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1" name="Rectangle 10"/>
          <p:cNvSpPr/>
          <p:nvPr/>
        </p:nvSpPr>
        <p:spPr bwMode="auto">
          <a:xfrm>
            <a:off x="5940152" y="404664"/>
            <a:ext cx="1080120" cy="432048"/>
          </a:xfrm>
          <a:prstGeom prst="rect">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2" name="Rectangle 11"/>
          <p:cNvSpPr/>
          <p:nvPr/>
        </p:nvSpPr>
        <p:spPr>
          <a:xfrm>
            <a:off x="592139" y="369240"/>
            <a:ext cx="7796286" cy="1446550"/>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“we </a:t>
            </a:r>
            <a:r>
              <a:rPr lang="en-US" i="0" dirty="0">
                <a:effectLst>
                  <a:glow rad="101600">
                    <a:schemeClr val="tx1">
                      <a:alpha val="75000"/>
                    </a:schemeClr>
                  </a:glow>
                </a:effectLst>
              </a:rPr>
              <a:t>need a principled way of distinguishing genuine joint actions from mere joint happenings or joint doings</a:t>
            </a:r>
            <a:r>
              <a:rPr lang="en-US" i="0" dirty="0" smtClean="0">
                <a:effectLst>
                  <a:glow rad="101600">
                    <a:schemeClr val="tx1">
                      <a:alpha val="75000"/>
                    </a:schemeClr>
                  </a:glow>
                </a:effectLst>
              </a:rPr>
              <a:t>.”</a:t>
            </a:r>
          </a:p>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(Pacherie 2011, 175)</a:t>
            </a:r>
          </a:p>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smtClean="0">
              <a:effectLst>
                <a:glow rad="101600">
                  <a:schemeClr val="tx1">
                    <a:alpha val="75000"/>
                  </a:schemeClr>
                </a:glow>
              </a:effectLst>
            </a:endParaRPr>
          </a:p>
        </p:txBody>
      </p:sp>
    </p:spTree>
    <p:extLst>
      <p:ext uri="{BB962C8B-B14F-4D97-AF65-F5344CB8AC3E}">
        <p14:creationId xmlns:p14="http://schemas.microsoft.com/office/powerpoint/2010/main" val="2393023409"/>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bwMode="auto">
          <a:xfrm>
            <a:off x="4572000" y="0"/>
            <a:ext cx="4572000" cy="68580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glow>
                  <a:schemeClr val="bg1"/>
                </a:glow>
              </a:effectLst>
              <a:latin typeface="Myriad Web" charset="0"/>
            </a:endParaRPr>
          </a:p>
        </p:txBody>
      </p:sp>
      <p:sp>
        <p:nvSpPr>
          <p:cNvPr id="8" name="Text Box 5"/>
          <p:cNvSpPr txBox="1">
            <a:spLocks noChangeArrowheads="1"/>
          </p:cNvSpPr>
          <p:nvPr/>
        </p:nvSpPr>
        <p:spPr bwMode="auto">
          <a:xfrm>
            <a:off x="539552" y="548680"/>
            <a:ext cx="3240358"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ctr">
              <a:defRPr/>
            </a:pPr>
            <a:r>
              <a:rPr lang="en-GB" i="0" dirty="0" smtClean="0">
                <a:effectLst>
                  <a:glow rad="152400">
                    <a:schemeClr val="tx1"/>
                  </a:glow>
                </a:effectLst>
                <a:cs typeface="Arial" charset="0"/>
              </a:rPr>
              <a:t>Joint</a:t>
            </a:r>
          </a:p>
        </p:txBody>
      </p:sp>
      <p:sp>
        <p:nvSpPr>
          <p:cNvPr id="9" name="Text Box 5"/>
          <p:cNvSpPr txBox="1">
            <a:spLocks noChangeArrowheads="1"/>
          </p:cNvSpPr>
          <p:nvPr/>
        </p:nvSpPr>
        <p:spPr bwMode="auto">
          <a:xfrm>
            <a:off x="5292080" y="556234"/>
            <a:ext cx="3240358"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ctr">
              <a:defRPr/>
            </a:pPr>
            <a:r>
              <a:rPr lang="en-GB" i="0" dirty="0" smtClean="0">
                <a:solidFill>
                  <a:schemeClr val="tx1"/>
                </a:solidFill>
                <a:effectLst>
                  <a:glow rad="152400">
                    <a:schemeClr val="bg1"/>
                  </a:glow>
                </a:effectLst>
                <a:cs typeface="Arial" charset="0"/>
              </a:rPr>
              <a:t>Not joint</a:t>
            </a:r>
          </a:p>
        </p:txBody>
      </p:sp>
    </p:spTree>
    <p:extLst>
      <p:ext uri="{BB962C8B-B14F-4D97-AF65-F5344CB8AC3E}">
        <p14:creationId xmlns:p14="http://schemas.microsoft.com/office/powerpoint/2010/main" val="196483473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bwMode="auto">
          <a:xfrm>
            <a:off x="4572000" y="0"/>
            <a:ext cx="4572000" cy="68580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glow>
                  <a:schemeClr val="bg1"/>
                </a:glow>
              </a:effectLst>
              <a:latin typeface="Myriad Web" charset="0"/>
            </a:endParaRPr>
          </a:p>
        </p:txBody>
      </p:sp>
      <p:sp>
        <p:nvSpPr>
          <p:cNvPr id="7" name="Text Box 5"/>
          <p:cNvSpPr txBox="1">
            <a:spLocks noChangeArrowheads="1"/>
          </p:cNvSpPr>
          <p:nvPr/>
        </p:nvSpPr>
        <p:spPr bwMode="auto">
          <a:xfrm>
            <a:off x="539554" y="1412776"/>
            <a:ext cx="3240358"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defRPr/>
            </a:pPr>
            <a:r>
              <a:rPr lang="en-GB" i="0" dirty="0" smtClean="0">
                <a:effectLst>
                  <a:glow rad="152400">
                    <a:schemeClr val="tx1"/>
                  </a:glow>
                </a:effectLst>
                <a:cs typeface="Arial" charset="0"/>
              </a:rPr>
              <a:t>Jack and Sue walk together</a:t>
            </a:r>
          </a:p>
        </p:txBody>
      </p:sp>
      <p:sp>
        <p:nvSpPr>
          <p:cNvPr id="4" name="Text Box 5"/>
          <p:cNvSpPr txBox="1">
            <a:spLocks noChangeArrowheads="1"/>
          </p:cNvSpPr>
          <p:nvPr/>
        </p:nvSpPr>
        <p:spPr bwMode="auto">
          <a:xfrm>
            <a:off x="5292082" y="1420330"/>
            <a:ext cx="3240358"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defRPr/>
            </a:pPr>
            <a:r>
              <a:rPr lang="en-GB" i="0" dirty="0" smtClean="0">
                <a:solidFill>
                  <a:schemeClr val="tx1"/>
                </a:solidFill>
                <a:effectLst>
                  <a:glow rad="152400">
                    <a:schemeClr val="bg1"/>
                  </a:glow>
                </a:effectLst>
                <a:cs typeface="Arial" charset="0"/>
              </a:rPr>
              <a:t>Jack and Sue walk alongside each other</a:t>
            </a:r>
          </a:p>
        </p:txBody>
      </p:sp>
      <p:sp>
        <p:nvSpPr>
          <p:cNvPr id="8" name="Text Box 5"/>
          <p:cNvSpPr txBox="1">
            <a:spLocks noChangeArrowheads="1"/>
          </p:cNvSpPr>
          <p:nvPr/>
        </p:nvSpPr>
        <p:spPr bwMode="auto">
          <a:xfrm>
            <a:off x="539552" y="548680"/>
            <a:ext cx="3240358"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ctr">
              <a:defRPr/>
            </a:pPr>
            <a:r>
              <a:rPr lang="en-GB" i="0" dirty="0" smtClean="0">
                <a:effectLst>
                  <a:glow rad="152400">
                    <a:schemeClr val="tx1"/>
                  </a:glow>
                </a:effectLst>
                <a:cs typeface="Arial" charset="0"/>
              </a:rPr>
              <a:t>Joint</a:t>
            </a:r>
          </a:p>
        </p:txBody>
      </p:sp>
      <p:sp>
        <p:nvSpPr>
          <p:cNvPr id="9" name="Text Box 5"/>
          <p:cNvSpPr txBox="1">
            <a:spLocks noChangeArrowheads="1"/>
          </p:cNvSpPr>
          <p:nvPr/>
        </p:nvSpPr>
        <p:spPr bwMode="auto">
          <a:xfrm>
            <a:off x="5292080" y="556234"/>
            <a:ext cx="3240358"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ctr">
              <a:defRPr/>
            </a:pPr>
            <a:r>
              <a:rPr lang="en-GB" i="0" dirty="0" smtClean="0">
                <a:solidFill>
                  <a:schemeClr val="tx1"/>
                </a:solidFill>
                <a:effectLst>
                  <a:glow rad="152400">
                    <a:schemeClr val="bg1"/>
                  </a:glow>
                </a:effectLst>
                <a:cs typeface="Arial" charset="0"/>
              </a:rPr>
              <a:t>Not joint</a:t>
            </a:r>
          </a:p>
        </p:txBody>
      </p:sp>
      <p:sp>
        <p:nvSpPr>
          <p:cNvPr id="16" name="Text Box 5"/>
          <p:cNvSpPr txBox="1">
            <a:spLocks noChangeArrowheads="1"/>
          </p:cNvSpPr>
          <p:nvPr/>
        </p:nvSpPr>
        <p:spPr bwMode="auto">
          <a:xfrm>
            <a:off x="6156176" y="2125314"/>
            <a:ext cx="2664296"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r">
              <a:defRPr/>
            </a:pPr>
            <a:r>
              <a:rPr lang="en-GB" i="0" dirty="0" smtClean="0">
                <a:effectLst>
                  <a:glow rad="76200">
                    <a:schemeClr val="tx1"/>
                  </a:glow>
                </a:effectLst>
                <a:cs typeface="Arial" charset="0"/>
              </a:rPr>
              <a:t>(Gilbert 1990)</a:t>
            </a:r>
          </a:p>
        </p:txBody>
      </p:sp>
    </p:spTree>
    <p:extLst>
      <p:ext uri="{BB962C8B-B14F-4D97-AF65-F5344CB8AC3E}">
        <p14:creationId xmlns:p14="http://schemas.microsoft.com/office/powerpoint/2010/main" val="253382832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bwMode="auto">
          <a:xfrm>
            <a:off x="4572000" y="0"/>
            <a:ext cx="4572000" cy="68580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glow>
                  <a:schemeClr val="bg1"/>
                </a:glow>
              </a:effectLst>
              <a:latin typeface="Myriad Web" charset="0"/>
            </a:endParaRPr>
          </a:p>
        </p:txBody>
      </p:sp>
      <p:sp>
        <p:nvSpPr>
          <p:cNvPr id="7" name="Text Box 5"/>
          <p:cNvSpPr txBox="1">
            <a:spLocks noChangeArrowheads="1"/>
          </p:cNvSpPr>
          <p:nvPr/>
        </p:nvSpPr>
        <p:spPr bwMode="auto">
          <a:xfrm>
            <a:off x="539554" y="1412776"/>
            <a:ext cx="3240358"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defRPr/>
            </a:pPr>
            <a:r>
              <a:rPr lang="en-GB" i="0" dirty="0" smtClean="0">
                <a:effectLst>
                  <a:glow rad="152400">
                    <a:schemeClr val="tx1"/>
                  </a:glow>
                </a:effectLst>
                <a:cs typeface="Arial" charset="0"/>
              </a:rPr>
              <a:t>Jack and Sue walk together</a:t>
            </a:r>
          </a:p>
        </p:txBody>
      </p:sp>
      <p:sp>
        <p:nvSpPr>
          <p:cNvPr id="4" name="Text Box 5"/>
          <p:cNvSpPr txBox="1">
            <a:spLocks noChangeArrowheads="1"/>
          </p:cNvSpPr>
          <p:nvPr/>
        </p:nvSpPr>
        <p:spPr bwMode="auto">
          <a:xfrm>
            <a:off x="5292082" y="1420330"/>
            <a:ext cx="3240358"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defRPr/>
            </a:pPr>
            <a:r>
              <a:rPr lang="en-GB" i="0" dirty="0" smtClean="0">
                <a:solidFill>
                  <a:schemeClr val="tx1"/>
                </a:solidFill>
                <a:effectLst>
                  <a:glow rad="152400">
                    <a:schemeClr val="bg1"/>
                  </a:glow>
                </a:effectLst>
                <a:cs typeface="Arial" charset="0"/>
              </a:rPr>
              <a:t>Jack and Sue walk alongside each other</a:t>
            </a:r>
          </a:p>
        </p:txBody>
      </p:sp>
      <p:sp>
        <p:nvSpPr>
          <p:cNvPr id="5" name="Text Box 5"/>
          <p:cNvSpPr txBox="1">
            <a:spLocks noChangeArrowheads="1"/>
          </p:cNvSpPr>
          <p:nvPr/>
        </p:nvSpPr>
        <p:spPr bwMode="auto">
          <a:xfrm>
            <a:off x="539552" y="2789631"/>
            <a:ext cx="3240358" cy="1107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defRPr/>
            </a:pPr>
            <a:r>
              <a:rPr lang="en-GB" i="0" dirty="0" smtClean="0">
                <a:effectLst>
                  <a:glow rad="152400">
                    <a:schemeClr val="tx1"/>
                  </a:glow>
                </a:effectLst>
                <a:cs typeface="Arial" charset="0"/>
              </a:rPr>
              <a:t>We collectively perform a dance </a:t>
            </a:r>
            <a:r>
              <a:rPr lang="en-GB" i="0" dirty="0">
                <a:effectLst>
                  <a:glow rad="152400">
                    <a:schemeClr val="tx1"/>
                  </a:glow>
                </a:effectLst>
                <a:cs typeface="Arial" charset="0"/>
              </a:rPr>
              <a:t>by </a:t>
            </a:r>
            <a:r>
              <a:rPr lang="en-GB" i="0" dirty="0" smtClean="0">
                <a:effectLst>
                  <a:glow rad="152400">
                    <a:schemeClr val="tx1"/>
                  </a:glow>
                </a:effectLst>
                <a:cs typeface="Arial" charset="0"/>
              </a:rPr>
              <a:t>running to a shelter at the same time</a:t>
            </a:r>
          </a:p>
        </p:txBody>
      </p:sp>
      <p:sp>
        <p:nvSpPr>
          <p:cNvPr id="6" name="Text Box 5"/>
          <p:cNvSpPr txBox="1">
            <a:spLocks noChangeArrowheads="1"/>
          </p:cNvSpPr>
          <p:nvPr/>
        </p:nvSpPr>
        <p:spPr bwMode="auto">
          <a:xfrm>
            <a:off x="5292080" y="2797185"/>
            <a:ext cx="3240358" cy="144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defRPr/>
            </a:pPr>
            <a:r>
              <a:rPr lang="en-GB" i="0" dirty="0" smtClean="0">
                <a:solidFill>
                  <a:schemeClr val="tx1"/>
                </a:solidFill>
                <a:effectLst>
                  <a:glow rad="152400">
                    <a:schemeClr val="bg1"/>
                  </a:glow>
                </a:effectLst>
                <a:cs typeface="Arial" charset="0"/>
              </a:rPr>
              <a:t>We each individually run to a shelter at the same time (in response to a sudden shower).</a:t>
            </a:r>
          </a:p>
        </p:txBody>
      </p:sp>
      <p:sp>
        <p:nvSpPr>
          <p:cNvPr id="8" name="Text Box 5"/>
          <p:cNvSpPr txBox="1">
            <a:spLocks noChangeArrowheads="1"/>
          </p:cNvSpPr>
          <p:nvPr/>
        </p:nvSpPr>
        <p:spPr bwMode="auto">
          <a:xfrm>
            <a:off x="539552" y="548680"/>
            <a:ext cx="3240358"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ctr">
              <a:defRPr/>
            </a:pPr>
            <a:r>
              <a:rPr lang="en-GB" i="0" dirty="0" smtClean="0">
                <a:effectLst>
                  <a:glow rad="152400">
                    <a:schemeClr val="tx1"/>
                  </a:glow>
                </a:effectLst>
                <a:cs typeface="Arial" charset="0"/>
              </a:rPr>
              <a:t>Joint</a:t>
            </a:r>
          </a:p>
        </p:txBody>
      </p:sp>
      <p:sp>
        <p:nvSpPr>
          <p:cNvPr id="9" name="Text Box 5"/>
          <p:cNvSpPr txBox="1">
            <a:spLocks noChangeArrowheads="1"/>
          </p:cNvSpPr>
          <p:nvPr/>
        </p:nvSpPr>
        <p:spPr bwMode="auto">
          <a:xfrm>
            <a:off x="5292080" y="556234"/>
            <a:ext cx="3240358"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ctr">
              <a:defRPr/>
            </a:pPr>
            <a:r>
              <a:rPr lang="en-GB" i="0" dirty="0" smtClean="0">
                <a:solidFill>
                  <a:schemeClr val="tx1"/>
                </a:solidFill>
                <a:effectLst>
                  <a:glow rad="152400">
                    <a:schemeClr val="bg1"/>
                  </a:glow>
                </a:effectLst>
                <a:cs typeface="Arial" charset="0"/>
              </a:rPr>
              <a:t>Not joint</a:t>
            </a:r>
          </a:p>
        </p:txBody>
      </p:sp>
      <p:sp>
        <p:nvSpPr>
          <p:cNvPr id="15" name="Text Box 5"/>
          <p:cNvSpPr txBox="1">
            <a:spLocks noChangeArrowheads="1"/>
          </p:cNvSpPr>
          <p:nvPr/>
        </p:nvSpPr>
        <p:spPr bwMode="auto">
          <a:xfrm>
            <a:off x="6228186" y="4366265"/>
            <a:ext cx="3240358"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ctr">
              <a:defRPr/>
            </a:pPr>
            <a:r>
              <a:rPr lang="en-GB" i="0" dirty="0" smtClean="0">
                <a:effectLst>
                  <a:glow rad="76200">
                    <a:schemeClr val="tx1"/>
                  </a:glow>
                </a:effectLst>
                <a:cs typeface="Arial" charset="0"/>
              </a:rPr>
              <a:t>(Searle 1990, 92)</a:t>
            </a:r>
          </a:p>
        </p:txBody>
      </p:sp>
      <p:sp>
        <p:nvSpPr>
          <p:cNvPr id="16" name="Text Box 5"/>
          <p:cNvSpPr txBox="1">
            <a:spLocks noChangeArrowheads="1"/>
          </p:cNvSpPr>
          <p:nvPr/>
        </p:nvSpPr>
        <p:spPr bwMode="auto">
          <a:xfrm>
            <a:off x="6156176" y="2125314"/>
            <a:ext cx="2664296"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r">
              <a:defRPr/>
            </a:pPr>
            <a:r>
              <a:rPr lang="en-GB" i="0" dirty="0" smtClean="0">
                <a:effectLst>
                  <a:glow rad="76200">
                    <a:schemeClr val="tx1"/>
                  </a:glow>
                </a:effectLst>
                <a:cs typeface="Arial" charset="0"/>
              </a:rPr>
              <a:t>(Gilbert 1990)</a:t>
            </a:r>
          </a:p>
        </p:txBody>
      </p:sp>
    </p:spTree>
    <p:extLst>
      <p:ext uri="{BB962C8B-B14F-4D97-AF65-F5344CB8AC3E}">
        <p14:creationId xmlns:p14="http://schemas.microsoft.com/office/powerpoint/2010/main" val="222540105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p:cNvCxnSpPr/>
          <p:nvPr/>
        </p:nvCxnSpPr>
        <p:spPr bwMode="auto">
          <a:xfrm>
            <a:off x="672228" y="3379672"/>
            <a:ext cx="3240360" cy="0"/>
          </a:xfrm>
          <a:prstGeom prst="line">
            <a:avLst/>
          </a:prstGeom>
          <a:solidFill>
            <a:srgbClr val="00B8FF"/>
          </a:solidFill>
          <a:ln w="28575" cap="flat" cmpd="sng" algn="ctr">
            <a:solidFill>
              <a:srgbClr val="FFFFFF"/>
            </a:solidFill>
            <a:prstDash val="solid"/>
            <a:round/>
            <a:headEnd type="none" w="med" len="med"/>
            <a:tailEnd type="none" w="med" len="med"/>
          </a:ln>
          <a:effectLst/>
        </p:spPr>
      </p:cxnSp>
      <p:sp>
        <p:nvSpPr>
          <p:cNvPr id="7" name="Rectangle 6"/>
          <p:cNvSpPr/>
          <p:nvPr/>
        </p:nvSpPr>
        <p:spPr>
          <a:xfrm>
            <a:off x="592139" y="369240"/>
            <a:ext cx="7796286" cy="769441"/>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Goal-directed joint action: an event with two or more agents which, taken as a whole, is directed to a goal.</a:t>
            </a:r>
            <a:endParaRPr lang="en-US" i="0" dirty="0">
              <a:effectLst>
                <a:glow rad="101600">
                  <a:schemeClr val="tx1">
                    <a:alpha val="75000"/>
                  </a:schemeClr>
                </a:glow>
              </a:effectLst>
            </a:endParaRPr>
          </a:p>
        </p:txBody>
      </p:sp>
      <p:sp>
        <p:nvSpPr>
          <p:cNvPr id="8" name="Text Box 2"/>
          <p:cNvSpPr txBox="1">
            <a:spLocks noChangeArrowheads="1"/>
          </p:cNvSpPr>
          <p:nvPr/>
        </p:nvSpPr>
        <p:spPr bwMode="auto">
          <a:xfrm>
            <a:off x="592139" y="2665504"/>
            <a:ext cx="3331790" cy="3787832"/>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smtClean="0"/>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27000">
                    <a:schemeClr val="tx1">
                      <a:alpha val="75000"/>
                    </a:schemeClr>
                  </a:glow>
                </a:effectLst>
              </a:rPr>
              <a:t>G is a collective goal</a:t>
            </a:r>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smtClean="0"/>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(a) it is a distributive goal; </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(b) the actions are coordinated; and </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(c) coordination of this type would normally facilitate occurrences of outcomes of this type.</a:t>
            </a:r>
          </a:p>
        </p:txBody>
      </p:sp>
      <p:sp>
        <p:nvSpPr>
          <p:cNvPr id="9" name="Text Box 2"/>
          <p:cNvSpPr txBox="1">
            <a:spLocks noChangeArrowheads="1"/>
          </p:cNvSpPr>
          <p:nvPr/>
        </p:nvSpPr>
        <p:spPr bwMode="auto">
          <a:xfrm>
            <a:off x="592138" y="1289227"/>
            <a:ext cx="7940302" cy="1110177"/>
          </a:xfrm>
          <a:prstGeom prst="rect">
            <a:avLst/>
          </a:prstGeom>
          <a:solidFill>
            <a:schemeClr val="tx1"/>
          </a:solid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u="sng" dirty="0" smtClean="0"/>
              <a:t>G is a distributive goal</a:t>
            </a:r>
            <a:r>
              <a:rPr lang="en-US" i="0" dirty="0" smtClean="0"/>
              <a:t>: it is an outcome to which each agent’s actions are individually directed and it is possible that: all actions succeed relative to this outcome.</a:t>
            </a:r>
            <a:endParaRPr lang="en-US" i="0" u="sng" dirty="0" smtClean="0"/>
          </a:p>
        </p:txBody>
      </p:sp>
      <p:sp>
        <p:nvSpPr>
          <p:cNvPr id="2" name="Rectangle 1"/>
          <p:cNvSpPr/>
          <p:nvPr/>
        </p:nvSpPr>
        <p:spPr bwMode="auto">
          <a:xfrm>
            <a:off x="395536" y="332656"/>
            <a:ext cx="8424936" cy="2448272"/>
          </a:xfrm>
          <a:prstGeom prst="rect">
            <a:avLst/>
          </a:prstGeom>
          <a:gradFill flip="none" rotWithShape="1">
            <a:gsLst>
              <a:gs pos="58000">
                <a:schemeClr val="tx1"/>
              </a:gs>
              <a:gs pos="100000">
                <a:schemeClr val="tx1">
                  <a:alpha val="0"/>
                </a:schemeClr>
              </a:gs>
            </a:gsLst>
            <a:lin ang="5400000" scaled="0"/>
            <a:tileRect/>
          </a:gra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1" name="Rectangle 10"/>
          <p:cNvSpPr/>
          <p:nvPr/>
        </p:nvSpPr>
        <p:spPr bwMode="auto">
          <a:xfrm>
            <a:off x="5940152" y="404664"/>
            <a:ext cx="1080120" cy="432048"/>
          </a:xfrm>
          <a:prstGeom prst="rect">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2" name="Rectangle 11"/>
          <p:cNvSpPr/>
          <p:nvPr/>
        </p:nvSpPr>
        <p:spPr>
          <a:xfrm>
            <a:off x="592139" y="369240"/>
            <a:ext cx="7796286" cy="1446550"/>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“we </a:t>
            </a:r>
            <a:r>
              <a:rPr lang="en-US" i="0" dirty="0">
                <a:effectLst>
                  <a:glow rad="101600">
                    <a:schemeClr val="tx1">
                      <a:alpha val="75000"/>
                    </a:schemeClr>
                  </a:glow>
                </a:effectLst>
              </a:rPr>
              <a:t>need a principled way of distinguishing genuine joint actions from mere joint happenings or joint doings</a:t>
            </a:r>
            <a:r>
              <a:rPr lang="en-US" i="0" dirty="0" smtClean="0">
                <a:effectLst>
                  <a:glow rad="101600">
                    <a:schemeClr val="tx1">
                      <a:alpha val="75000"/>
                    </a:schemeClr>
                  </a:glow>
                </a:effectLst>
              </a:rPr>
              <a:t>.”</a:t>
            </a:r>
          </a:p>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(Pacherie 2011, 175)</a:t>
            </a:r>
          </a:p>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smtClean="0">
              <a:effectLst>
                <a:glow rad="101600">
                  <a:schemeClr val="tx1">
                    <a:alpha val="75000"/>
                  </a:schemeClr>
                </a:glow>
              </a:effectLst>
            </a:endParaRPr>
          </a:p>
        </p:txBody>
      </p:sp>
    </p:spTree>
    <p:extLst>
      <p:ext uri="{BB962C8B-B14F-4D97-AF65-F5344CB8AC3E}">
        <p14:creationId xmlns:p14="http://schemas.microsoft.com/office/powerpoint/2010/main" val="934227499"/>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p:cNvCxnSpPr/>
          <p:nvPr/>
        </p:nvCxnSpPr>
        <p:spPr bwMode="auto">
          <a:xfrm>
            <a:off x="672228" y="3379672"/>
            <a:ext cx="3240360" cy="0"/>
          </a:xfrm>
          <a:prstGeom prst="line">
            <a:avLst/>
          </a:prstGeom>
          <a:solidFill>
            <a:srgbClr val="00B8FF"/>
          </a:solidFill>
          <a:ln w="28575" cap="flat" cmpd="sng" algn="ctr">
            <a:solidFill>
              <a:srgbClr val="FFFFFF"/>
            </a:solidFill>
            <a:prstDash val="solid"/>
            <a:round/>
            <a:headEnd type="none" w="med" len="med"/>
            <a:tailEnd type="none" w="med" len="med"/>
          </a:ln>
          <a:effectLst/>
        </p:spPr>
      </p:cxnSp>
      <p:sp>
        <p:nvSpPr>
          <p:cNvPr id="7" name="Rectangle 6"/>
          <p:cNvSpPr/>
          <p:nvPr/>
        </p:nvSpPr>
        <p:spPr>
          <a:xfrm>
            <a:off x="592139" y="369240"/>
            <a:ext cx="7796286" cy="769441"/>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Goal-directed joint action: an event with two or more agents which, taken as a whole, is directed to a goal.</a:t>
            </a:r>
            <a:endParaRPr lang="en-US" i="0" dirty="0">
              <a:effectLst>
                <a:glow rad="101600">
                  <a:schemeClr val="tx1">
                    <a:alpha val="75000"/>
                  </a:schemeClr>
                </a:glow>
              </a:effectLst>
            </a:endParaRPr>
          </a:p>
        </p:txBody>
      </p:sp>
      <p:sp>
        <p:nvSpPr>
          <p:cNvPr id="8" name="Text Box 2"/>
          <p:cNvSpPr txBox="1">
            <a:spLocks noChangeArrowheads="1"/>
          </p:cNvSpPr>
          <p:nvPr/>
        </p:nvSpPr>
        <p:spPr bwMode="auto">
          <a:xfrm>
            <a:off x="592139" y="2665504"/>
            <a:ext cx="3331790" cy="3787832"/>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smtClean="0"/>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27000">
                    <a:schemeClr val="tx1">
                      <a:alpha val="75000"/>
                    </a:schemeClr>
                  </a:glow>
                </a:effectLst>
              </a:rPr>
              <a:t>G is a collective goal</a:t>
            </a:r>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smtClean="0"/>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(a) it is a distributive goal; </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(b) the actions are coordinated; and </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(c) coordination of this type would normally facilitate occurrences of outcomes of this type.</a:t>
            </a:r>
          </a:p>
        </p:txBody>
      </p:sp>
      <p:sp>
        <p:nvSpPr>
          <p:cNvPr id="9" name="Text Box 2"/>
          <p:cNvSpPr txBox="1">
            <a:spLocks noChangeArrowheads="1"/>
          </p:cNvSpPr>
          <p:nvPr/>
        </p:nvSpPr>
        <p:spPr bwMode="auto">
          <a:xfrm>
            <a:off x="592138" y="1289227"/>
            <a:ext cx="7940302" cy="1110177"/>
          </a:xfrm>
          <a:prstGeom prst="rect">
            <a:avLst/>
          </a:prstGeom>
          <a:solidFill>
            <a:schemeClr val="tx1"/>
          </a:solid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u="sng" dirty="0" smtClean="0"/>
              <a:t>G is a distributive goal</a:t>
            </a:r>
            <a:r>
              <a:rPr lang="en-US" i="0" dirty="0" smtClean="0"/>
              <a:t>: it is an outcome to which each agent’s actions are individually directed and it is possible that: all actions succeed relative to this outcome.</a:t>
            </a:r>
            <a:endParaRPr lang="en-US" i="0" u="sng" dirty="0" smtClean="0"/>
          </a:p>
        </p:txBody>
      </p:sp>
      <p:sp>
        <p:nvSpPr>
          <p:cNvPr id="2" name="Rectangle 1"/>
          <p:cNvSpPr/>
          <p:nvPr/>
        </p:nvSpPr>
        <p:spPr bwMode="auto">
          <a:xfrm>
            <a:off x="395536" y="332656"/>
            <a:ext cx="8424936" cy="5328592"/>
          </a:xfrm>
          <a:prstGeom prst="rect">
            <a:avLst/>
          </a:prstGeom>
          <a:gradFill flip="none" rotWithShape="1">
            <a:gsLst>
              <a:gs pos="58000">
                <a:schemeClr val="tx1"/>
              </a:gs>
              <a:gs pos="100000">
                <a:schemeClr val="tx1">
                  <a:alpha val="0"/>
                </a:schemeClr>
              </a:gs>
            </a:gsLst>
            <a:lin ang="5400000" scaled="0"/>
            <a:tileRect/>
          </a:gra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4" name="Rectangle 13"/>
          <p:cNvSpPr/>
          <p:nvPr/>
        </p:nvSpPr>
        <p:spPr bwMode="auto">
          <a:xfrm>
            <a:off x="5940152" y="404664"/>
            <a:ext cx="1080120" cy="432048"/>
          </a:xfrm>
          <a:prstGeom prst="rect">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5" name="Rectangle 14"/>
          <p:cNvSpPr/>
          <p:nvPr/>
        </p:nvSpPr>
        <p:spPr>
          <a:xfrm>
            <a:off x="592139" y="369240"/>
            <a:ext cx="7796286" cy="3139321"/>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“we </a:t>
            </a:r>
            <a:r>
              <a:rPr lang="en-US" i="0" dirty="0">
                <a:effectLst>
                  <a:glow rad="101600">
                    <a:schemeClr val="tx1">
                      <a:alpha val="75000"/>
                    </a:schemeClr>
                  </a:glow>
                </a:effectLst>
              </a:rPr>
              <a:t>need a principled way of distinguishing genuine joint actions from mere joint happenings or joint doings</a:t>
            </a:r>
            <a:r>
              <a:rPr lang="en-US" i="0" dirty="0" smtClean="0">
                <a:effectLst>
                  <a:glow rad="101600">
                    <a:schemeClr val="tx1">
                      <a:alpha val="75000"/>
                    </a:schemeClr>
                  </a:glow>
                </a:effectLst>
              </a:rPr>
              <a:t>.”</a:t>
            </a:r>
          </a:p>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(Pacherie 2011, 175)</a:t>
            </a:r>
          </a:p>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a:effectLst>
                <a:glow rad="101600">
                  <a:schemeClr val="tx1">
                    <a:alpha val="75000"/>
                  </a:schemeClr>
                </a:glow>
              </a:effectLst>
            </a:endParaRP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a:effectLst>
                  <a:glow rad="101600">
                    <a:schemeClr val="tx1">
                      <a:alpha val="75000"/>
                    </a:schemeClr>
                  </a:glow>
                </a:effectLst>
              </a:rPr>
              <a:t>“It </a:t>
            </a:r>
            <a:r>
              <a:rPr lang="en-US" i="0" dirty="0" smtClean="0">
                <a:effectLst>
                  <a:glow rad="101600">
                    <a:schemeClr val="tx1">
                      <a:alpha val="75000"/>
                    </a:schemeClr>
                  </a:glow>
                </a:effectLst>
              </a:rPr>
              <a:t>... seems </a:t>
            </a:r>
            <a:r>
              <a:rPr lang="en-US" i="0" dirty="0">
                <a:effectLst>
                  <a:glow rad="101600">
                    <a:schemeClr val="tx1">
                      <a:alpha val="75000"/>
                    </a:schemeClr>
                  </a:glow>
                </a:effectLst>
              </a:rPr>
              <a:t>useful to draw a distinction between elementary or thin forms of joint action common to humans and other social mammals and sophisticated or thick forms of joint action, perhaps unique to the human species</a:t>
            </a:r>
            <a:r>
              <a:rPr lang="en-US" i="0" dirty="0" smtClean="0">
                <a:effectLst>
                  <a:glow rad="101600">
                    <a:schemeClr val="tx1">
                      <a:alpha val="75000"/>
                    </a:schemeClr>
                  </a:glow>
                </a:effectLst>
              </a:rPr>
              <a:t>.”</a:t>
            </a:r>
          </a:p>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(Pacherie &amp; </a:t>
            </a:r>
            <a:r>
              <a:rPr lang="en-US" i="0" dirty="0" err="1" smtClean="0">
                <a:effectLst>
                  <a:glow rad="101600">
                    <a:schemeClr val="tx1">
                      <a:alpha val="75000"/>
                    </a:schemeClr>
                  </a:glow>
                </a:effectLst>
              </a:rPr>
              <a:t>Dokic</a:t>
            </a:r>
            <a:r>
              <a:rPr lang="en-US" i="0" dirty="0" smtClean="0">
                <a:effectLst>
                  <a:glow rad="101600">
                    <a:schemeClr val="tx1">
                      <a:alpha val="75000"/>
                    </a:schemeClr>
                  </a:glow>
                </a:effectLst>
              </a:rPr>
              <a:t> 2006, 110)</a:t>
            </a:r>
            <a:endParaRPr lang="en-US" i="0" dirty="0">
              <a:effectLst>
                <a:glow rad="101600">
                  <a:schemeClr val="tx1">
                    <a:alpha val="75000"/>
                  </a:schemeClr>
                </a:glow>
              </a:effectLst>
            </a:endParaRPr>
          </a:p>
        </p:txBody>
      </p:sp>
    </p:spTree>
    <p:extLst>
      <p:ext uri="{BB962C8B-B14F-4D97-AF65-F5344CB8AC3E}">
        <p14:creationId xmlns:p14="http://schemas.microsoft.com/office/powerpoint/2010/main" val="3758969080"/>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bwMode="auto">
          <a:xfrm>
            <a:off x="5940152" y="404664"/>
            <a:ext cx="1080120" cy="432048"/>
          </a:xfrm>
          <a:prstGeom prst="rect">
            <a:avLst/>
          </a:prstGeom>
          <a:solidFill>
            <a:srgbClr val="FFFF00">
              <a:alpha val="34000"/>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1" name="Rectangle 10"/>
          <p:cNvSpPr/>
          <p:nvPr/>
        </p:nvSpPr>
        <p:spPr>
          <a:xfrm>
            <a:off x="592139" y="369240"/>
            <a:ext cx="7796286" cy="3139321"/>
          </a:xfrm>
          <a:prstGeom prst="rect">
            <a:avLst/>
          </a:prstGeom>
          <a:noFill/>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chemeClr val="bg1">
                    <a:lumMod val="50000"/>
                  </a:schemeClr>
                </a:solidFill>
                <a:effectLst>
                  <a:glow rad="101600">
                    <a:schemeClr val="tx1">
                      <a:alpha val="75000"/>
                    </a:schemeClr>
                  </a:glow>
                </a:effectLst>
              </a:rPr>
              <a:t>“we </a:t>
            </a:r>
            <a:r>
              <a:rPr lang="en-US" i="0" dirty="0">
                <a:solidFill>
                  <a:schemeClr val="bg1">
                    <a:lumMod val="50000"/>
                  </a:schemeClr>
                </a:solidFill>
                <a:effectLst>
                  <a:glow rad="101600">
                    <a:schemeClr val="tx1">
                      <a:alpha val="75000"/>
                    </a:schemeClr>
                  </a:glow>
                </a:effectLst>
              </a:rPr>
              <a:t>need a principled way of distinguishing genuine joint actions from mere joint happenings or joint doings</a:t>
            </a:r>
            <a:r>
              <a:rPr lang="en-US" i="0" dirty="0" smtClean="0">
                <a:solidFill>
                  <a:schemeClr val="bg1">
                    <a:lumMod val="50000"/>
                  </a:schemeClr>
                </a:solidFill>
                <a:effectLst>
                  <a:glow rad="101600">
                    <a:schemeClr val="tx1">
                      <a:alpha val="75000"/>
                    </a:schemeClr>
                  </a:glow>
                </a:effectLst>
              </a:rPr>
              <a:t>.”</a:t>
            </a:r>
          </a:p>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chemeClr val="bg1">
                    <a:lumMod val="50000"/>
                  </a:schemeClr>
                </a:solidFill>
                <a:effectLst>
                  <a:glow rad="101600">
                    <a:schemeClr val="tx1">
                      <a:alpha val="75000"/>
                    </a:schemeClr>
                  </a:glow>
                </a:effectLst>
              </a:rPr>
              <a:t>(Pacherie 2011, 175)</a:t>
            </a:r>
          </a:p>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a:solidFill>
                <a:schemeClr val="bg1">
                  <a:lumMod val="50000"/>
                </a:schemeClr>
              </a:solidFill>
              <a:effectLst>
                <a:glow rad="101600">
                  <a:schemeClr val="tx1">
                    <a:alpha val="75000"/>
                  </a:schemeClr>
                </a:glow>
              </a:effectLst>
            </a:endParaRP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a:solidFill>
                  <a:schemeClr val="bg1">
                    <a:lumMod val="50000"/>
                  </a:schemeClr>
                </a:solidFill>
                <a:effectLst>
                  <a:glow rad="101600">
                    <a:schemeClr val="tx1">
                      <a:alpha val="75000"/>
                    </a:schemeClr>
                  </a:glow>
                </a:effectLst>
              </a:rPr>
              <a:t>“It </a:t>
            </a:r>
            <a:r>
              <a:rPr lang="en-US" i="0" dirty="0" smtClean="0">
                <a:solidFill>
                  <a:schemeClr val="bg1">
                    <a:lumMod val="50000"/>
                  </a:schemeClr>
                </a:solidFill>
                <a:effectLst>
                  <a:glow rad="101600">
                    <a:schemeClr val="tx1">
                      <a:alpha val="75000"/>
                    </a:schemeClr>
                  </a:glow>
                </a:effectLst>
              </a:rPr>
              <a:t>... seems </a:t>
            </a:r>
            <a:r>
              <a:rPr lang="en-US" i="0" dirty="0">
                <a:solidFill>
                  <a:schemeClr val="bg1">
                    <a:lumMod val="50000"/>
                  </a:schemeClr>
                </a:solidFill>
                <a:effectLst>
                  <a:glow rad="101600">
                    <a:schemeClr val="tx1">
                      <a:alpha val="75000"/>
                    </a:schemeClr>
                  </a:glow>
                </a:effectLst>
              </a:rPr>
              <a:t>useful to draw a distinction between elementary or thin forms of joint action common to humans and other social mammals and sophisticated or thick forms of joint action, perhaps unique to the human species</a:t>
            </a:r>
            <a:r>
              <a:rPr lang="en-US" i="0" dirty="0" smtClean="0">
                <a:solidFill>
                  <a:schemeClr val="bg1">
                    <a:lumMod val="50000"/>
                  </a:schemeClr>
                </a:solidFill>
                <a:effectLst>
                  <a:glow rad="101600">
                    <a:schemeClr val="tx1">
                      <a:alpha val="75000"/>
                    </a:schemeClr>
                  </a:glow>
                </a:effectLst>
              </a:rPr>
              <a:t>.”</a:t>
            </a:r>
          </a:p>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chemeClr val="bg1">
                    <a:lumMod val="50000"/>
                  </a:schemeClr>
                </a:solidFill>
                <a:effectLst>
                  <a:glow rad="101600">
                    <a:schemeClr val="tx1">
                      <a:alpha val="75000"/>
                    </a:schemeClr>
                  </a:glow>
                </a:effectLst>
              </a:rPr>
              <a:t>(Pacherie &amp; </a:t>
            </a:r>
            <a:r>
              <a:rPr lang="en-US" i="0" dirty="0" err="1" smtClean="0">
                <a:solidFill>
                  <a:schemeClr val="bg1">
                    <a:lumMod val="50000"/>
                  </a:schemeClr>
                </a:solidFill>
                <a:effectLst>
                  <a:glow rad="101600">
                    <a:schemeClr val="tx1">
                      <a:alpha val="75000"/>
                    </a:schemeClr>
                  </a:glow>
                </a:effectLst>
              </a:rPr>
              <a:t>Dokic</a:t>
            </a:r>
            <a:r>
              <a:rPr lang="en-US" i="0" dirty="0" smtClean="0">
                <a:solidFill>
                  <a:schemeClr val="bg1">
                    <a:lumMod val="50000"/>
                  </a:schemeClr>
                </a:solidFill>
                <a:effectLst>
                  <a:glow rad="101600">
                    <a:schemeClr val="tx1">
                      <a:alpha val="75000"/>
                    </a:schemeClr>
                  </a:glow>
                </a:effectLst>
              </a:rPr>
              <a:t> 2006, 110)</a:t>
            </a:r>
            <a:endParaRPr lang="en-US" i="0" dirty="0">
              <a:solidFill>
                <a:schemeClr val="bg1">
                  <a:lumMod val="50000"/>
                </a:schemeClr>
              </a:solidFill>
              <a:effectLst>
                <a:glow rad="101600">
                  <a:schemeClr val="tx1">
                    <a:alpha val="75000"/>
                  </a:schemeClr>
                </a:glow>
              </a:effectLst>
            </a:endParaRPr>
          </a:p>
        </p:txBody>
      </p:sp>
      <p:cxnSp>
        <p:nvCxnSpPr>
          <p:cNvPr id="6" name="Straight Connector 5"/>
          <p:cNvCxnSpPr/>
          <p:nvPr/>
        </p:nvCxnSpPr>
        <p:spPr bwMode="auto">
          <a:xfrm>
            <a:off x="672228" y="3379672"/>
            <a:ext cx="3240360" cy="0"/>
          </a:xfrm>
          <a:prstGeom prst="line">
            <a:avLst/>
          </a:prstGeom>
          <a:solidFill>
            <a:srgbClr val="00B8FF"/>
          </a:solidFill>
          <a:ln w="28575" cap="flat" cmpd="sng" algn="ctr">
            <a:solidFill>
              <a:srgbClr val="FFFFFF"/>
            </a:solidFill>
            <a:prstDash val="solid"/>
            <a:round/>
            <a:headEnd type="none" w="med" len="med"/>
            <a:tailEnd type="none" w="med" len="med"/>
          </a:ln>
          <a:effectLst/>
        </p:spPr>
      </p:cxnSp>
      <p:sp>
        <p:nvSpPr>
          <p:cNvPr id="8" name="Text Box 2"/>
          <p:cNvSpPr txBox="1">
            <a:spLocks noChangeArrowheads="1"/>
          </p:cNvSpPr>
          <p:nvPr/>
        </p:nvSpPr>
        <p:spPr bwMode="auto">
          <a:xfrm>
            <a:off x="592139" y="2665504"/>
            <a:ext cx="3331790" cy="3787832"/>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smtClean="0"/>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27000">
                    <a:schemeClr val="tx1">
                      <a:alpha val="75000"/>
                    </a:schemeClr>
                  </a:glow>
                </a:effectLst>
              </a:rPr>
              <a:t>G is a collective goal</a:t>
            </a:r>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smtClean="0"/>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(a) it is a distributive goal; </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(b) the actions are coordinated; and </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(c) coordination of this type would normally facilitate occurrences of outcomes of this type.</a:t>
            </a:r>
          </a:p>
        </p:txBody>
      </p:sp>
    </p:spTree>
    <p:extLst>
      <p:ext uri="{BB962C8B-B14F-4D97-AF65-F5344CB8AC3E}">
        <p14:creationId xmlns:p14="http://schemas.microsoft.com/office/powerpoint/2010/main" val="1853783129"/>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p:cNvSpPr/>
          <p:nvPr/>
        </p:nvSpPr>
        <p:spPr bwMode="auto">
          <a:xfrm>
            <a:off x="-324544" y="4149080"/>
            <a:ext cx="4392488" cy="864096"/>
          </a:xfrm>
          <a:prstGeom prst="roundRect">
            <a:avLst/>
          </a:prstGeom>
          <a:solidFill>
            <a:srgbClr val="FFFFFF"/>
          </a:solidFill>
          <a:ln w="9525"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2" name="Rectangle 11"/>
          <p:cNvSpPr/>
          <p:nvPr/>
        </p:nvSpPr>
        <p:spPr bwMode="auto">
          <a:xfrm>
            <a:off x="5940152" y="404664"/>
            <a:ext cx="1080120" cy="432048"/>
          </a:xfrm>
          <a:prstGeom prst="rect">
            <a:avLst/>
          </a:prstGeom>
          <a:solidFill>
            <a:srgbClr val="FFFF00">
              <a:alpha val="34000"/>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1" name="Rectangle 10"/>
          <p:cNvSpPr/>
          <p:nvPr/>
        </p:nvSpPr>
        <p:spPr>
          <a:xfrm>
            <a:off x="592139" y="369240"/>
            <a:ext cx="7796286" cy="3139321"/>
          </a:xfrm>
          <a:prstGeom prst="rect">
            <a:avLst/>
          </a:prstGeom>
          <a:noFill/>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chemeClr val="bg1">
                    <a:lumMod val="50000"/>
                  </a:schemeClr>
                </a:solidFill>
                <a:effectLst>
                  <a:glow rad="101600">
                    <a:schemeClr val="tx1">
                      <a:alpha val="75000"/>
                    </a:schemeClr>
                  </a:glow>
                </a:effectLst>
              </a:rPr>
              <a:t>“we </a:t>
            </a:r>
            <a:r>
              <a:rPr lang="en-US" i="0" dirty="0">
                <a:solidFill>
                  <a:schemeClr val="bg1">
                    <a:lumMod val="50000"/>
                  </a:schemeClr>
                </a:solidFill>
                <a:effectLst>
                  <a:glow rad="101600">
                    <a:schemeClr val="tx1">
                      <a:alpha val="75000"/>
                    </a:schemeClr>
                  </a:glow>
                </a:effectLst>
              </a:rPr>
              <a:t>need a principled way of distinguishing genuine joint actions from mere joint happenings or joint doings</a:t>
            </a:r>
            <a:r>
              <a:rPr lang="en-US" i="0" dirty="0" smtClean="0">
                <a:solidFill>
                  <a:schemeClr val="bg1">
                    <a:lumMod val="50000"/>
                  </a:schemeClr>
                </a:solidFill>
                <a:effectLst>
                  <a:glow rad="101600">
                    <a:schemeClr val="tx1">
                      <a:alpha val="75000"/>
                    </a:schemeClr>
                  </a:glow>
                </a:effectLst>
              </a:rPr>
              <a:t>.”</a:t>
            </a:r>
          </a:p>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chemeClr val="bg1">
                    <a:lumMod val="50000"/>
                  </a:schemeClr>
                </a:solidFill>
                <a:effectLst>
                  <a:glow rad="101600">
                    <a:schemeClr val="tx1">
                      <a:alpha val="75000"/>
                    </a:schemeClr>
                  </a:glow>
                </a:effectLst>
              </a:rPr>
              <a:t>(Pacherie 2011, 175)</a:t>
            </a:r>
          </a:p>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a:solidFill>
                <a:schemeClr val="bg1">
                  <a:lumMod val="50000"/>
                </a:schemeClr>
              </a:solidFill>
              <a:effectLst>
                <a:glow rad="101600">
                  <a:schemeClr val="tx1">
                    <a:alpha val="75000"/>
                  </a:schemeClr>
                </a:glow>
              </a:effectLst>
            </a:endParaRP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a:solidFill>
                  <a:schemeClr val="bg1">
                    <a:lumMod val="50000"/>
                  </a:schemeClr>
                </a:solidFill>
                <a:effectLst>
                  <a:glow rad="101600">
                    <a:schemeClr val="tx1">
                      <a:alpha val="75000"/>
                    </a:schemeClr>
                  </a:glow>
                </a:effectLst>
              </a:rPr>
              <a:t>“It </a:t>
            </a:r>
            <a:r>
              <a:rPr lang="en-US" i="0" dirty="0" smtClean="0">
                <a:solidFill>
                  <a:schemeClr val="bg1">
                    <a:lumMod val="50000"/>
                  </a:schemeClr>
                </a:solidFill>
                <a:effectLst>
                  <a:glow rad="101600">
                    <a:schemeClr val="tx1">
                      <a:alpha val="75000"/>
                    </a:schemeClr>
                  </a:glow>
                </a:effectLst>
              </a:rPr>
              <a:t>... seems </a:t>
            </a:r>
            <a:r>
              <a:rPr lang="en-US" i="0" dirty="0">
                <a:solidFill>
                  <a:schemeClr val="bg1">
                    <a:lumMod val="50000"/>
                  </a:schemeClr>
                </a:solidFill>
                <a:effectLst>
                  <a:glow rad="101600">
                    <a:schemeClr val="tx1">
                      <a:alpha val="75000"/>
                    </a:schemeClr>
                  </a:glow>
                </a:effectLst>
              </a:rPr>
              <a:t>useful to draw a distinction between elementary or thin forms of joint action common to humans and other social mammals and sophisticated or thick forms of joint action, perhaps unique to the human species</a:t>
            </a:r>
            <a:r>
              <a:rPr lang="en-US" i="0" dirty="0" smtClean="0">
                <a:solidFill>
                  <a:schemeClr val="bg1">
                    <a:lumMod val="50000"/>
                  </a:schemeClr>
                </a:solidFill>
                <a:effectLst>
                  <a:glow rad="101600">
                    <a:schemeClr val="tx1">
                      <a:alpha val="75000"/>
                    </a:schemeClr>
                  </a:glow>
                </a:effectLst>
              </a:rPr>
              <a:t>.”</a:t>
            </a:r>
          </a:p>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chemeClr val="bg1">
                    <a:lumMod val="50000"/>
                  </a:schemeClr>
                </a:solidFill>
                <a:effectLst>
                  <a:glow rad="101600">
                    <a:schemeClr val="tx1">
                      <a:alpha val="75000"/>
                    </a:schemeClr>
                  </a:glow>
                </a:effectLst>
              </a:rPr>
              <a:t>(Pacherie &amp; </a:t>
            </a:r>
            <a:r>
              <a:rPr lang="en-US" i="0" dirty="0" err="1" smtClean="0">
                <a:solidFill>
                  <a:schemeClr val="bg1">
                    <a:lumMod val="50000"/>
                  </a:schemeClr>
                </a:solidFill>
                <a:effectLst>
                  <a:glow rad="101600">
                    <a:schemeClr val="tx1">
                      <a:alpha val="75000"/>
                    </a:schemeClr>
                  </a:glow>
                </a:effectLst>
              </a:rPr>
              <a:t>Dokic</a:t>
            </a:r>
            <a:r>
              <a:rPr lang="en-US" i="0" dirty="0" smtClean="0">
                <a:solidFill>
                  <a:schemeClr val="bg1">
                    <a:lumMod val="50000"/>
                  </a:schemeClr>
                </a:solidFill>
                <a:effectLst>
                  <a:glow rad="101600">
                    <a:schemeClr val="tx1">
                      <a:alpha val="75000"/>
                    </a:schemeClr>
                  </a:glow>
                </a:effectLst>
              </a:rPr>
              <a:t> 2006, 110)</a:t>
            </a:r>
            <a:endParaRPr lang="en-US" i="0" dirty="0">
              <a:solidFill>
                <a:schemeClr val="bg1">
                  <a:lumMod val="50000"/>
                </a:schemeClr>
              </a:solidFill>
              <a:effectLst>
                <a:glow rad="101600">
                  <a:schemeClr val="tx1">
                    <a:alpha val="75000"/>
                  </a:schemeClr>
                </a:glow>
              </a:effectLst>
            </a:endParaRPr>
          </a:p>
        </p:txBody>
      </p:sp>
      <p:cxnSp>
        <p:nvCxnSpPr>
          <p:cNvPr id="6" name="Straight Connector 5"/>
          <p:cNvCxnSpPr/>
          <p:nvPr/>
        </p:nvCxnSpPr>
        <p:spPr bwMode="auto">
          <a:xfrm>
            <a:off x="672228" y="3379672"/>
            <a:ext cx="3240360" cy="0"/>
          </a:xfrm>
          <a:prstGeom prst="line">
            <a:avLst/>
          </a:prstGeom>
          <a:solidFill>
            <a:srgbClr val="00B8FF"/>
          </a:solidFill>
          <a:ln w="28575" cap="flat" cmpd="sng" algn="ctr">
            <a:solidFill>
              <a:srgbClr val="FFFFFF"/>
            </a:solidFill>
            <a:prstDash val="solid"/>
            <a:round/>
            <a:headEnd type="none" w="med" len="med"/>
            <a:tailEnd type="none" w="med" len="med"/>
          </a:ln>
          <a:effectLst/>
        </p:spPr>
      </p:cxnSp>
      <p:sp>
        <p:nvSpPr>
          <p:cNvPr id="8" name="Text Box 2"/>
          <p:cNvSpPr txBox="1">
            <a:spLocks noChangeArrowheads="1"/>
          </p:cNvSpPr>
          <p:nvPr/>
        </p:nvSpPr>
        <p:spPr bwMode="auto">
          <a:xfrm>
            <a:off x="592139" y="2665504"/>
            <a:ext cx="3331790" cy="3787832"/>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smtClean="0"/>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27000">
                    <a:schemeClr val="tx1">
                      <a:alpha val="75000"/>
                    </a:schemeClr>
                  </a:glow>
                </a:effectLst>
              </a:rPr>
              <a:t>G is a collective goal</a:t>
            </a:r>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smtClean="0"/>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(a) it is a distributive goal; </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chemeClr val="tx1"/>
                </a:solidFill>
              </a:rPr>
              <a:t>(b) the actions are coordinated;</a:t>
            </a:r>
            <a:r>
              <a:rPr lang="en-US" i="0" dirty="0" smtClean="0">
                <a:solidFill>
                  <a:srgbClr val="7F7F7F"/>
                </a:solidFill>
              </a:rPr>
              <a:t> and </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(c) coordination of this type would normally facilitate occurrences of outcomes of this type.</a:t>
            </a:r>
          </a:p>
        </p:txBody>
      </p:sp>
    </p:spTree>
    <p:extLst>
      <p:ext uri="{BB962C8B-B14F-4D97-AF65-F5344CB8AC3E}">
        <p14:creationId xmlns:p14="http://schemas.microsoft.com/office/powerpoint/2010/main" val="2554730758"/>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42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361197574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3237" name="Picture 5"/>
          <p:cNvPicPr>
            <a:picLocks noChangeAspect="1" noChangeArrowheads="1"/>
          </p:cNvPicPr>
          <p:nvPr/>
        </p:nvPicPr>
        <p:blipFill>
          <a:blip r:embed="rId2">
            <a:lum bright="-6000"/>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223238" name="Oval 6"/>
          <p:cNvSpPr>
            <a:spLocks noChangeArrowheads="1"/>
          </p:cNvSpPr>
          <p:nvPr/>
        </p:nvSpPr>
        <p:spPr bwMode="auto">
          <a:xfrm>
            <a:off x="1546151" y="4221163"/>
            <a:ext cx="360363" cy="360363"/>
          </a:xfrm>
          <a:prstGeom prst="ellipse">
            <a:avLst/>
          </a:prstGeom>
          <a:noFill/>
          <a:ln w="38100">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endParaRPr lang="en-US"/>
          </a:p>
        </p:txBody>
      </p:sp>
      <p:sp>
        <p:nvSpPr>
          <p:cNvPr id="223239" name="Line 7"/>
          <p:cNvSpPr>
            <a:spLocks noChangeShapeType="1"/>
          </p:cNvSpPr>
          <p:nvPr/>
        </p:nvSpPr>
        <p:spPr bwMode="auto">
          <a:xfrm flipV="1">
            <a:off x="1890639" y="3589338"/>
            <a:ext cx="1296988" cy="720725"/>
          </a:xfrm>
          <a:prstGeom prst="line">
            <a:avLst/>
          </a:prstGeom>
          <a:noFill/>
          <a:ln w="28575">
            <a:solidFill>
              <a:schemeClr val="bg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en-US"/>
          </a:p>
        </p:txBody>
      </p:sp>
      <p:sp>
        <p:nvSpPr>
          <p:cNvPr id="223240" name="Text Box 8"/>
          <p:cNvSpPr txBox="1">
            <a:spLocks noChangeArrowheads="1"/>
          </p:cNvSpPr>
          <p:nvPr/>
        </p:nvSpPr>
        <p:spPr bwMode="auto">
          <a:xfrm>
            <a:off x="1114351" y="4441825"/>
            <a:ext cx="784225"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GB" dirty="0"/>
              <a:t>sting</a:t>
            </a:r>
          </a:p>
        </p:txBody>
      </p:sp>
      <p:sp>
        <p:nvSpPr>
          <p:cNvPr id="223241" name="Oval 9"/>
          <p:cNvSpPr>
            <a:spLocks noChangeArrowheads="1"/>
          </p:cNvSpPr>
          <p:nvPr/>
        </p:nvSpPr>
        <p:spPr bwMode="auto">
          <a:xfrm>
            <a:off x="1258814" y="3568700"/>
            <a:ext cx="360363" cy="360363"/>
          </a:xfrm>
          <a:prstGeom prst="ellipse">
            <a:avLst/>
          </a:prstGeom>
          <a:noFill/>
          <a:ln w="38100">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endParaRPr lang="en-US"/>
          </a:p>
        </p:txBody>
      </p:sp>
      <p:sp>
        <p:nvSpPr>
          <p:cNvPr id="223242" name="Line 10"/>
          <p:cNvSpPr>
            <a:spLocks noChangeShapeType="1"/>
          </p:cNvSpPr>
          <p:nvPr/>
        </p:nvSpPr>
        <p:spPr bwMode="auto">
          <a:xfrm flipV="1">
            <a:off x="1619176" y="3357563"/>
            <a:ext cx="1439863" cy="360363"/>
          </a:xfrm>
          <a:prstGeom prst="line">
            <a:avLst/>
          </a:prstGeom>
          <a:noFill/>
          <a:ln w="28575">
            <a:solidFill>
              <a:schemeClr val="bg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en-US"/>
          </a:p>
        </p:txBody>
      </p:sp>
      <p:sp>
        <p:nvSpPr>
          <p:cNvPr id="223243" name="Text Box 11"/>
          <p:cNvSpPr txBox="1">
            <a:spLocks noChangeArrowheads="1"/>
          </p:cNvSpPr>
          <p:nvPr/>
        </p:nvSpPr>
        <p:spPr bwMode="auto">
          <a:xfrm>
            <a:off x="827014" y="3789363"/>
            <a:ext cx="784225"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GB"/>
              <a:t>sting</a:t>
            </a:r>
          </a:p>
        </p:txBody>
      </p:sp>
      <p:sp>
        <p:nvSpPr>
          <p:cNvPr id="223244" name="Oval 12"/>
          <p:cNvSpPr>
            <a:spLocks noChangeArrowheads="1"/>
          </p:cNvSpPr>
          <p:nvPr/>
        </p:nvSpPr>
        <p:spPr bwMode="auto">
          <a:xfrm>
            <a:off x="1187376" y="2847975"/>
            <a:ext cx="360363" cy="360363"/>
          </a:xfrm>
          <a:prstGeom prst="ellipse">
            <a:avLst/>
          </a:prstGeom>
          <a:noFill/>
          <a:ln w="38100">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endParaRPr lang="en-US"/>
          </a:p>
        </p:txBody>
      </p:sp>
      <p:sp>
        <p:nvSpPr>
          <p:cNvPr id="223245" name="Line 13"/>
          <p:cNvSpPr>
            <a:spLocks noChangeShapeType="1"/>
          </p:cNvSpPr>
          <p:nvPr/>
        </p:nvSpPr>
        <p:spPr bwMode="auto">
          <a:xfrm>
            <a:off x="1547739" y="3063875"/>
            <a:ext cx="1439863" cy="4763"/>
          </a:xfrm>
          <a:prstGeom prst="line">
            <a:avLst/>
          </a:prstGeom>
          <a:noFill/>
          <a:ln w="28575">
            <a:solidFill>
              <a:schemeClr val="bg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en-US"/>
          </a:p>
        </p:txBody>
      </p:sp>
      <p:sp>
        <p:nvSpPr>
          <p:cNvPr id="223246" name="Text Box 14"/>
          <p:cNvSpPr txBox="1">
            <a:spLocks noChangeArrowheads="1"/>
          </p:cNvSpPr>
          <p:nvPr/>
        </p:nvSpPr>
        <p:spPr bwMode="auto">
          <a:xfrm>
            <a:off x="755576" y="3068638"/>
            <a:ext cx="784225"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GB"/>
              <a:t>sting</a:t>
            </a:r>
          </a:p>
        </p:txBody>
      </p:sp>
      <p:sp>
        <p:nvSpPr>
          <p:cNvPr id="223247" name="Oval 15"/>
          <p:cNvSpPr>
            <a:spLocks noChangeArrowheads="1"/>
          </p:cNvSpPr>
          <p:nvPr/>
        </p:nvSpPr>
        <p:spPr bwMode="auto">
          <a:xfrm>
            <a:off x="1330251" y="2128838"/>
            <a:ext cx="360363" cy="360363"/>
          </a:xfrm>
          <a:prstGeom prst="ellipse">
            <a:avLst/>
          </a:prstGeom>
          <a:noFill/>
          <a:ln w="38100">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endParaRPr lang="en-US"/>
          </a:p>
        </p:txBody>
      </p:sp>
      <p:sp>
        <p:nvSpPr>
          <p:cNvPr id="223248" name="Line 16"/>
          <p:cNvSpPr>
            <a:spLocks noChangeShapeType="1"/>
          </p:cNvSpPr>
          <p:nvPr/>
        </p:nvSpPr>
        <p:spPr bwMode="auto">
          <a:xfrm>
            <a:off x="1690614" y="2344738"/>
            <a:ext cx="1368425" cy="436563"/>
          </a:xfrm>
          <a:prstGeom prst="line">
            <a:avLst/>
          </a:prstGeom>
          <a:noFill/>
          <a:ln w="28575">
            <a:solidFill>
              <a:schemeClr val="bg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en-US"/>
          </a:p>
        </p:txBody>
      </p:sp>
      <p:sp>
        <p:nvSpPr>
          <p:cNvPr id="223249" name="Text Box 17"/>
          <p:cNvSpPr txBox="1">
            <a:spLocks noChangeArrowheads="1"/>
          </p:cNvSpPr>
          <p:nvPr/>
        </p:nvSpPr>
        <p:spPr bwMode="auto">
          <a:xfrm>
            <a:off x="898451" y="2349500"/>
            <a:ext cx="784225"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GB"/>
              <a:t>sting</a:t>
            </a:r>
          </a:p>
        </p:txBody>
      </p:sp>
      <p:sp>
        <p:nvSpPr>
          <p:cNvPr id="223250" name="Oval 18"/>
          <p:cNvSpPr>
            <a:spLocks noChangeArrowheads="1"/>
          </p:cNvSpPr>
          <p:nvPr/>
        </p:nvSpPr>
        <p:spPr bwMode="auto">
          <a:xfrm>
            <a:off x="1690614" y="1481138"/>
            <a:ext cx="360363" cy="360363"/>
          </a:xfrm>
          <a:prstGeom prst="ellipse">
            <a:avLst/>
          </a:prstGeom>
          <a:noFill/>
          <a:ln w="38100">
            <a:solidFill>
              <a:srgbClr val="FFFFFF">
                <a:alpha val="50000"/>
              </a:srgbClr>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endParaRPr lang="en-US"/>
          </a:p>
        </p:txBody>
      </p:sp>
      <p:sp>
        <p:nvSpPr>
          <p:cNvPr id="223251" name="Line 19"/>
          <p:cNvSpPr>
            <a:spLocks noChangeShapeType="1"/>
          </p:cNvSpPr>
          <p:nvPr/>
        </p:nvSpPr>
        <p:spPr bwMode="auto">
          <a:xfrm>
            <a:off x="2035101" y="1757363"/>
            <a:ext cx="1152525" cy="792163"/>
          </a:xfrm>
          <a:prstGeom prst="line">
            <a:avLst/>
          </a:prstGeom>
          <a:noFill/>
          <a:ln w="28575">
            <a:solidFill>
              <a:srgbClr val="FFFFFF">
                <a:alpha val="50000"/>
              </a:srgbClr>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en-US"/>
          </a:p>
        </p:txBody>
      </p:sp>
      <p:sp>
        <p:nvSpPr>
          <p:cNvPr id="223252" name="Text Box 20"/>
          <p:cNvSpPr txBox="1">
            <a:spLocks noChangeArrowheads="1"/>
          </p:cNvSpPr>
          <p:nvPr/>
        </p:nvSpPr>
        <p:spPr bwMode="auto">
          <a:xfrm>
            <a:off x="1258814" y="1701800"/>
            <a:ext cx="784225"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GB">
                <a:solidFill>
                  <a:srgbClr val="C0C0C0"/>
                </a:solidFill>
              </a:rPr>
              <a:t>sting</a:t>
            </a:r>
          </a:p>
        </p:txBody>
      </p:sp>
      <p:sp>
        <p:nvSpPr>
          <p:cNvPr id="223253" name="Oval 21"/>
          <p:cNvSpPr>
            <a:spLocks noChangeArrowheads="1"/>
          </p:cNvSpPr>
          <p:nvPr/>
        </p:nvSpPr>
        <p:spPr bwMode="auto">
          <a:xfrm>
            <a:off x="2338314" y="909638"/>
            <a:ext cx="360363" cy="360363"/>
          </a:xfrm>
          <a:prstGeom prst="ellipse">
            <a:avLst/>
          </a:prstGeom>
          <a:noFill/>
          <a:ln w="38100">
            <a:solidFill>
              <a:srgbClr val="FFFFFF">
                <a:alpha val="39999"/>
              </a:srgbClr>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endParaRPr lang="en-US"/>
          </a:p>
        </p:txBody>
      </p:sp>
      <p:sp>
        <p:nvSpPr>
          <p:cNvPr id="223254" name="Line 22"/>
          <p:cNvSpPr>
            <a:spLocks noChangeShapeType="1"/>
          </p:cNvSpPr>
          <p:nvPr/>
        </p:nvSpPr>
        <p:spPr bwMode="auto">
          <a:xfrm>
            <a:off x="2635176" y="1204913"/>
            <a:ext cx="792163" cy="1223963"/>
          </a:xfrm>
          <a:prstGeom prst="line">
            <a:avLst/>
          </a:prstGeom>
          <a:noFill/>
          <a:ln w="28575">
            <a:solidFill>
              <a:srgbClr val="FFFFFF">
                <a:alpha val="39999"/>
              </a:srgbClr>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en-US"/>
          </a:p>
        </p:txBody>
      </p:sp>
      <p:sp>
        <p:nvSpPr>
          <p:cNvPr id="223255" name="Text Box 23"/>
          <p:cNvSpPr txBox="1">
            <a:spLocks noChangeArrowheads="1"/>
          </p:cNvSpPr>
          <p:nvPr/>
        </p:nvSpPr>
        <p:spPr bwMode="auto">
          <a:xfrm>
            <a:off x="1906514" y="1130300"/>
            <a:ext cx="784225"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GB">
                <a:solidFill>
                  <a:srgbClr val="969696"/>
                </a:solidFill>
              </a:rPr>
              <a:t>sting</a:t>
            </a:r>
          </a:p>
        </p:txBody>
      </p:sp>
      <p:sp>
        <p:nvSpPr>
          <p:cNvPr id="223256" name="Oval 24"/>
          <p:cNvSpPr>
            <a:spLocks noChangeArrowheads="1"/>
          </p:cNvSpPr>
          <p:nvPr/>
        </p:nvSpPr>
        <p:spPr bwMode="auto">
          <a:xfrm>
            <a:off x="3059039" y="620713"/>
            <a:ext cx="360363" cy="360363"/>
          </a:xfrm>
          <a:prstGeom prst="ellipse">
            <a:avLst/>
          </a:prstGeom>
          <a:noFill/>
          <a:ln w="38100">
            <a:solidFill>
              <a:srgbClr val="FFFFFF">
                <a:alpha val="30000"/>
              </a:srgbClr>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endParaRPr lang="en-US"/>
          </a:p>
        </p:txBody>
      </p:sp>
      <p:sp>
        <p:nvSpPr>
          <p:cNvPr id="223257" name="Line 25"/>
          <p:cNvSpPr>
            <a:spLocks noChangeShapeType="1"/>
          </p:cNvSpPr>
          <p:nvPr/>
        </p:nvSpPr>
        <p:spPr bwMode="auto">
          <a:xfrm>
            <a:off x="3274939" y="981075"/>
            <a:ext cx="360363" cy="1368425"/>
          </a:xfrm>
          <a:prstGeom prst="line">
            <a:avLst/>
          </a:prstGeom>
          <a:noFill/>
          <a:ln w="28575">
            <a:solidFill>
              <a:srgbClr val="FFFFFF">
                <a:alpha val="30000"/>
              </a:srgbClr>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en-US"/>
          </a:p>
        </p:txBody>
      </p:sp>
      <p:sp>
        <p:nvSpPr>
          <p:cNvPr id="223258" name="Text Box 26"/>
          <p:cNvSpPr txBox="1">
            <a:spLocks noChangeArrowheads="1"/>
          </p:cNvSpPr>
          <p:nvPr/>
        </p:nvSpPr>
        <p:spPr bwMode="auto">
          <a:xfrm>
            <a:off x="2482776" y="333375"/>
            <a:ext cx="784225"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GB">
                <a:solidFill>
                  <a:schemeClr val="bg2"/>
                </a:solidFill>
              </a:rPr>
              <a:t>sting</a:t>
            </a:r>
          </a:p>
        </p:txBody>
      </p:sp>
      <p:sp>
        <p:nvSpPr>
          <p:cNvPr id="223259" name="Oval 27"/>
          <p:cNvSpPr>
            <a:spLocks noChangeArrowheads="1"/>
          </p:cNvSpPr>
          <p:nvPr/>
        </p:nvSpPr>
        <p:spPr bwMode="auto">
          <a:xfrm>
            <a:off x="3238426" y="2600325"/>
            <a:ext cx="1009650" cy="1009650"/>
          </a:xfrm>
          <a:prstGeom prst="ellipse">
            <a:avLst/>
          </a:prstGeom>
          <a:solidFill>
            <a:schemeClr val="bg1"/>
          </a:solidFill>
          <a:ln w="38100">
            <a:solidFill>
              <a:schemeClr val="bg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endParaRPr lang="en-US"/>
          </a:p>
        </p:txBody>
      </p:sp>
      <p:sp>
        <p:nvSpPr>
          <p:cNvPr id="223260" name="Oval 28"/>
          <p:cNvSpPr>
            <a:spLocks noChangeArrowheads="1"/>
          </p:cNvSpPr>
          <p:nvPr/>
        </p:nvSpPr>
        <p:spPr bwMode="auto">
          <a:xfrm>
            <a:off x="3706739" y="549275"/>
            <a:ext cx="360363" cy="360363"/>
          </a:xfrm>
          <a:prstGeom prst="ellipse">
            <a:avLst/>
          </a:prstGeom>
          <a:noFill/>
          <a:ln w="38100">
            <a:solidFill>
              <a:srgbClr val="FFFFFF">
                <a:alpha val="20000"/>
              </a:srgbClr>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endParaRPr lang="en-US"/>
          </a:p>
        </p:txBody>
      </p:sp>
      <p:sp>
        <p:nvSpPr>
          <p:cNvPr id="223261" name="Line 29"/>
          <p:cNvSpPr>
            <a:spLocks noChangeShapeType="1"/>
          </p:cNvSpPr>
          <p:nvPr/>
        </p:nvSpPr>
        <p:spPr bwMode="auto">
          <a:xfrm flipH="1">
            <a:off x="3851201" y="909638"/>
            <a:ext cx="31750" cy="1366838"/>
          </a:xfrm>
          <a:prstGeom prst="line">
            <a:avLst/>
          </a:prstGeom>
          <a:noFill/>
          <a:ln w="28575">
            <a:solidFill>
              <a:srgbClr val="FFFFFF">
                <a:alpha val="20000"/>
              </a:srgbClr>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en-US"/>
          </a:p>
        </p:txBody>
      </p:sp>
      <p:sp>
        <p:nvSpPr>
          <p:cNvPr id="223262" name="Text Box 30"/>
          <p:cNvSpPr txBox="1">
            <a:spLocks noChangeArrowheads="1"/>
          </p:cNvSpPr>
          <p:nvPr/>
        </p:nvSpPr>
        <p:spPr bwMode="auto">
          <a:xfrm>
            <a:off x="3203501" y="260350"/>
            <a:ext cx="784225"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GB">
                <a:solidFill>
                  <a:srgbClr val="333333"/>
                </a:solidFill>
              </a:rPr>
              <a:t>sting</a:t>
            </a:r>
          </a:p>
        </p:txBody>
      </p:sp>
      <p:sp>
        <p:nvSpPr>
          <p:cNvPr id="223263" name="Text Box 31"/>
          <p:cNvSpPr txBox="1">
            <a:spLocks noChangeArrowheads="1"/>
          </p:cNvSpPr>
          <p:nvPr/>
        </p:nvSpPr>
        <p:spPr bwMode="auto">
          <a:xfrm>
            <a:off x="3238426" y="2724150"/>
            <a:ext cx="1008063"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r>
              <a:rPr lang="en-GB" i="0" dirty="0">
                <a:solidFill>
                  <a:schemeClr val="tx1"/>
                </a:solidFill>
              </a:rPr>
              <a:t>death of fly</a:t>
            </a:r>
          </a:p>
        </p:txBody>
      </p:sp>
      <p:sp>
        <p:nvSpPr>
          <p:cNvPr id="223264" name="Oval 32"/>
          <p:cNvSpPr>
            <a:spLocks noChangeArrowheads="1"/>
          </p:cNvSpPr>
          <p:nvPr/>
        </p:nvSpPr>
        <p:spPr bwMode="auto">
          <a:xfrm>
            <a:off x="3292401" y="2654300"/>
            <a:ext cx="900113" cy="900113"/>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endParaRPr lang="en-US" dirty="0"/>
          </a:p>
        </p:txBody>
      </p:sp>
    </p:spTree>
    <p:extLst>
      <p:ext uri="{BB962C8B-B14F-4D97-AF65-F5344CB8AC3E}">
        <p14:creationId xmlns:p14="http://schemas.microsoft.com/office/powerpoint/2010/main" val="57396409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DSC_AA_0666cutout.JPG"/>
          <p:cNvPicPr>
            <a:picLocks noChangeAspect="1"/>
          </p:cNvPicPr>
          <p:nvPr/>
        </p:nvPicPr>
        <p:blipFill rotWithShape="1">
          <a:blip r:embed="rId2" cstate="screen">
            <a:grayscl/>
            <a:extLst>
              <a:ext uri="{BEBA8EAE-BF5A-486C-A8C5-ECC9F3942E4B}">
                <a14:imgProps xmlns:a14="http://schemas.microsoft.com/office/drawing/2010/main">
                  <a14:imgLayer r:embed="rId3">
                    <a14:imgEffect>
                      <a14:brightnessContrast bright="40000" contrast="35000"/>
                    </a14:imgEffect>
                  </a14:imgLayer>
                </a14:imgProps>
              </a:ext>
              <a:ext uri="{28A0092B-C50C-407E-A947-70E740481C1C}">
                <a14:useLocalDpi xmlns:a14="http://schemas.microsoft.com/office/drawing/2010/main"/>
              </a:ext>
            </a:extLst>
          </a:blip>
          <a:srcRect r="9062"/>
          <a:stretch/>
        </p:blipFill>
        <p:spPr>
          <a:xfrm>
            <a:off x="-36512" y="0"/>
            <a:ext cx="4157697" cy="6858000"/>
          </a:xfrm>
          <a:prstGeom prst="rect">
            <a:avLst/>
          </a:prstGeom>
        </p:spPr>
      </p:pic>
      <p:sp>
        <p:nvSpPr>
          <p:cNvPr id="7" name="Text Box 2"/>
          <p:cNvSpPr txBox="1">
            <a:spLocks noChangeArrowheads="1"/>
          </p:cNvSpPr>
          <p:nvPr/>
        </p:nvSpPr>
        <p:spPr bwMode="auto">
          <a:xfrm>
            <a:off x="2483768" y="-27384"/>
            <a:ext cx="6192688" cy="1618008"/>
          </a:xfrm>
          <a:prstGeom prst="rect">
            <a:avLst/>
          </a:prstGeom>
          <a:noFill/>
          <a:ln w="9525">
            <a:noFill/>
            <a:round/>
            <a:headEnd/>
            <a:tailEnd/>
          </a:ln>
          <a:effectLst/>
        </p:spPr>
        <p:txBody>
          <a:bodyPr wrap="square" lIns="90000" tIns="46800" rIns="90000" bIns="46800">
            <a:prstTxWarp prst="textNoShape">
              <a:avLst/>
            </a:prstTxWarp>
            <a:spAutoFit/>
          </a:bodyP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9900" i="0" dirty="0" smtClean="0">
                <a:solidFill>
                  <a:schemeClr val="tx1"/>
                </a:solidFill>
                <a:effectLst>
                  <a:glow rad="127000">
                    <a:schemeClr val="accent3">
                      <a:alpha val="34000"/>
                    </a:schemeClr>
                  </a:glow>
                </a:effectLst>
              </a:rPr>
              <a:t>challenge</a:t>
            </a:r>
          </a:p>
        </p:txBody>
      </p:sp>
      <p:sp>
        <p:nvSpPr>
          <p:cNvPr id="26626" name="Text Box 2"/>
          <p:cNvSpPr txBox="1">
            <a:spLocks noChangeArrowheads="1"/>
          </p:cNvSpPr>
          <p:nvPr/>
        </p:nvSpPr>
        <p:spPr bwMode="auto">
          <a:xfrm>
            <a:off x="3635897" y="1268760"/>
            <a:ext cx="5040560"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smtClean="0">
                <a:solidFill>
                  <a:srgbClr val="7F7F7F"/>
                </a:solidFill>
                <a:effectLst>
                  <a:glow rad="101600">
                    <a:schemeClr val="tx1">
                      <a:alpha val="75000"/>
                    </a:schemeClr>
                  </a:glow>
                </a:effectLst>
              </a:rPr>
              <a:t>Explain the emergence, in evolution or development, of sophisticated forms of theory of mind cognition.</a:t>
            </a:r>
            <a:endParaRPr lang="en-GB" dirty="0">
              <a:solidFill>
                <a:srgbClr val="7F7F7F"/>
              </a:solidFill>
              <a:effectLst>
                <a:glow rad="101600">
                  <a:schemeClr val="tx1">
                    <a:alpha val="75000"/>
                  </a:schemeClr>
                </a:glow>
              </a:effectLst>
            </a:endParaRPr>
          </a:p>
        </p:txBody>
      </p:sp>
      <p:sp>
        <p:nvSpPr>
          <p:cNvPr id="5" name="Text Box 2"/>
          <p:cNvSpPr txBox="1">
            <a:spLocks noChangeArrowheads="1"/>
          </p:cNvSpPr>
          <p:nvPr/>
        </p:nvSpPr>
        <p:spPr bwMode="auto">
          <a:xfrm>
            <a:off x="2411760" y="2060848"/>
            <a:ext cx="6192688" cy="1618008"/>
          </a:xfrm>
          <a:prstGeom prst="rect">
            <a:avLst/>
          </a:prstGeom>
          <a:noFill/>
          <a:ln w="9525">
            <a:noFill/>
            <a:round/>
            <a:headEnd/>
            <a:tailEnd/>
          </a:ln>
          <a:effectLst/>
        </p:spPr>
        <p:txBody>
          <a:bodyPr wrap="square" lIns="90000" tIns="46800" rIns="90000" bIns="46800">
            <a:prstTxWarp prst="textNoShape">
              <a:avLst/>
            </a:prstTxWarp>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9900" i="0" dirty="0" smtClean="0">
                <a:solidFill>
                  <a:schemeClr val="tx1"/>
                </a:solidFill>
                <a:effectLst>
                  <a:glow rad="127000">
                    <a:schemeClr val="accent3">
                      <a:alpha val="34000"/>
                    </a:schemeClr>
                  </a:glow>
                </a:effectLst>
              </a:rPr>
              <a:t>conjecture</a:t>
            </a:r>
          </a:p>
        </p:txBody>
      </p:sp>
      <p:sp>
        <p:nvSpPr>
          <p:cNvPr id="8" name="Text Box 2"/>
          <p:cNvSpPr txBox="1">
            <a:spLocks noChangeArrowheads="1"/>
          </p:cNvSpPr>
          <p:nvPr/>
        </p:nvSpPr>
        <p:spPr bwMode="auto">
          <a:xfrm>
            <a:off x="3275856" y="3356992"/>
            <a:ext cx="5760640" cy="144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a:solidFill>
                  <a:srgbClr val="7F7F7F"/>
                </a:solidFill>
                <a:effectLst>
                  <a:glow rad="101600">
                    <a:schemeClr val="tx1">
                      <a:alpha val="75000"/>
                    </a:schemeClr>
                  </a:glow>
                </a:effectLst>
              </a:rPr>
              <a:t>The existence of abilities to engage in joint action partially </a:t>
            </a:r>
            <a:r>
              <a:rPr lang="en-GB" i="0" dirty="0" smtClean="0">
                <a:solidFill>
                  <a:srgbClr val="7F7F7F"/>
                </a:solidFill>
                <a:effectLst>
                  <a:glow rad="101600">
                    <a:schemeClr val="tx1">
                      <a:alpha val="75000"/>
                    </a:schemeClr>
                  </a:glow>
                </a:effectLst>
              </a:rPr>
              <a:t>explains </a:t>
            </a:r>
            <a:r>
              <a:rPr lang="en-GB" i="0" dirty="0">
                <a:solidFill>
                  <a:srgbClr val="7F7F7F"/>
                </a:solidFill>
                <a:effectLst>
                  <a:glow rad="101600">
                    <a:schemeClr val="tx1">
                      <a:alpha val="75000"/>
                    </a:schemeClr>
                  </a:glow>
                </a:effectLst>
              </a:rPr>
              <a:t>how sophisticated forms of </a:t>
            </a:r>
            <a:r>
              <a:rPr lang="en-GB" i="0" dirty="0" smtClean="0">
                <a:solidFill>
                  <a:srgbClr val="7F7F7F"/>
                </a:solidFill>
                <a:effectLst>
                  <a:glow rad="101600">
                    <a:schemeClr val="tx1">
                      <a:alpha val="75000"/>
                    </a:schemeClr>
                  </a:glow>
                </a:effectLst>
              </a:rPr>
              <a:t>theory of mind cognition </a:t>
            </a:r>
            <a:r>
              <a:rPr lang="en-GB" i="0" dirty="0">
                <a:solidFill>
                  <a:srgbClr val="7F7F7F"/>
                </a:solidFill>
                <a:effectLst>
                  <a:glow rad="101600">
                    <a:schemeClr val="tx1">
                      <a:alpha val="75000"/>
                    </a:schemeClr>
                  </a:glow>
                </a:effectLst>
              </a:rPr>
              <a:t>emerge in </a:t>
            </a:r>
            <a:r>
              <a:rPr lang="en-GB" i="0" dirty="0" smtClean="0">
                <a:solidFill>
                  <a:srgbClr val="7F7F7F"/>
                </a:solidFill>
                <a:effectLst>
                  <a:glow rad="101600">
                    <a:schemeClr val="tx1">
                      <a:alpha val="75000"/>
                    </a:schemeClr>
                  </a:glow>
                </a:effectLst>
              </a:rPr>
              <a:t>evolution </a:t>
            </a:r>
            <a:r>
              <a:rPr lang="en-GB" i="0" dirty="0">
                <a:solidFill>
                  <a:srgbClr val="7F7F7F"/>
                </a:solidFill>
                <a:effectLst>
                  <a:glow rad="101600">
                    <a:schemeClr val="tx1">
                      <a:alpha val="75000"/>
                    </a:schemeClr>
                  </a:glow>
                </a:effectLst>
              </a:rPr>
              <a:t>or development (or both)</a:t>
            </a:r>
            <a:endParaRPr lang="en-GB" dirty="0">
              <a:solidFill>
                <a:srgbClr val="7F7F7F"/>
              </a:solidFill>
              <a:effectLst>
                <a:glow rad="101600">
                  <a:schemeClr val="tx1">
                    <a:alpha val="75000"/>
                  </a:schemeClr>
                </a:glow>
              </a:effectLst>
            </a:endParaRPr>
          </a:p>
        </p:txBody>
      </p:sp>
      <p:sp>
        <p:nvSpPr>
          <p:cNvPr id="9" name="Text Box 2"/>
          <p:cNvSpPr txBox="1">
            <a:spLocks noChangeArrowheads="1"/>
          </p:cNvSpPr>
          <p:nvPr/>
        </p:nvSpPr>
        <p:spPr bwMode="auto">
          <a:xfrm>
            <a:off x="611560" y="4459759"/>
            <a:ext cx="7920880" cy="1618008"/>
          </a:xfrm>
          <a:prstGeom prst="rect">
            <a:avLst/>
          </a:prstGeom>
          <a:noFill/>
          <a:ln w="9525">
            <a:noFill/>
            <a:round/>
            <a:headEnd/>
            <a:tailEnd/>
          </a:ln>
          <a:effectLst/>
        </p:spPr>
        <p:txBody>
          <a:bodyPr wrap="square" lIns="90000" tIns="46800" rIns="90000" bIns="46800">
            <a:prstTxWarp prst="textNoShape">
              <a:avLst/>
            </a:prstTxWarp>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9900" i="0" dirty="0" smtClean="0">
                <a:solidFill>
                  <a:schemeClr val="tx1"/>
                </a:solidFill>
                <a:effectLst>
                  <a:glow rad="127000">
                    <a:schemeClr val="accent3"/>
                  </a:glow>
                </a:effectLst>
              </a:rPr>
              <a:t>first objection</a:t>
            </a:r>
          </a:p>
        </p:txBody>
      </p:sp>
      <p:sp>
        <p:nvSpPr>
          <p:cNvPr id="10" name="Text Box 2"/>
          <p:cNvSpPr txBox="1">
            <a:spLocks noChangeArrowheads="1"/>
          </p:cNvSpPr>
          <p:nvPr/>
        </p:nvSpPr>
        <p:spPr bwMode="auto">
          <a:xfrm>
            <a:off x="3779912" y="5806425"/>
            <a:ext cx="504056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smtClean="0">
                <a:effectLst>
                  <a:glow rad="101600">
                    <a:schemeClr val="tx1">
                      <a:alpha val="75000"/>
                    </a:schemeClr>
                  </a:glow>
                </a:effectLst>
              </a:rPr>
              <a:t>Sophisticated theory </a:t>
            </a:r>
            <a:r>
              <a:rPr lang="en-GB" i="0" dirty="0">
                <a:effectLst>
                  <a:glow rad="101600">
                    <a:schemeClr val="tx1">
                      <a:alpha val="75000"/>
                    </a:schemeClr>
                  </a:glow>
                </a:effectLst>
              </a:rPr>
              <a:t>of mind cognition </a:t>
            </a:r>
            <a:r>
              <a:rPr lang="en-GB" i="0" dirty="0" smtClean="0">
                <a:effectLst>
                  <a:glow rad="101600">
                    <a:schemeClr val="tx1">
                      <a:alpha val="75000"/>
                    </a:schemeClr>
                  </a:glow>
                </a:effectLst>
              </a:rPr>
              <a:t>emerges before joint action</a:t>
            </a:r>
            <a:endParaRPr lang="en-GB" dirty="0">
              <a:effectLst>
                <a:glow rad="101600">
                  <a:schemeClr val="tx1">
                    <a:alpha val="75000"/>
                  </a:schemeClr>
                </a:glow>
              </a:effectLst>
            </a:endParaRPr>
          </a:p>
        </p:txBody>
      </p:sp>
    </p:spTree>
    <p:extLst>
      <p:ext uri="{BB962C8B-B14F-4D97-AF65-F5344CB8AC3E}">
        <p14:creationId xmlns:p14="http://schemas.microsoft.com/office/powerpoint/2010/main" val="41790597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5" descr="counterexample-environment.gi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406400"/>
            <a:ext cx="9144000" cy="591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63213020"/>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p:cNvCxnSpPr/>
          <p:nvPr/>
        </p:nvCxnSpPr>
        <p:spPr bwMode="auto">
          <a:xfrm>
            <a:off x="672228" y="3379672"/>
            <a:ext cx="3240360" cy="0"/>
          </a:xfrm>
          <a:prstGeom prst="line">
            <a:avLst/>
          </a:prstGeom>
          <a:solidFill>
            <a:srgbClr val="00B8FF"/>
          </a:solidFill>
          <a:ln w="28575" cap="flat" cmpd="sng" algn="ctr">
            <a:solidFill>
              <a:srgbClr val="FFFFFF"/>
            </a:solidFill>
            <a:prstDash val="solid"/>
            <a:round/>
            <a:headEnd type="none" w="med" len="med"/>
            <a:tailEnd type="none" w="med" len="med"/>
          </a:ln>
          <a:effectLst/>
        </p:spPr>
      </p:cxnSp>
      <p:sp>
        <p:nvSpPr>
          <p:cNvPr id="7" name="Rectangle 6"/>
          <p:cNvSpPr/>
          <p:nvPr/>
        </p:nvSpPr>
        <p:spPr>
          <a:xfrm>
            <a:off x="592139" y="369240"/>
            <a:ext cx="7796286" cy="769441"/>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Goal-directed joint action: an event with two or more agents which, taken as a whole, is directed to a goal.</a:t>
            </a:r>
            <a:endParaRPr lang="en-US" i="0" dirty="0">
              <a:effectLst>
                <a:glow rad="101600">
                  <a:schemeClr val="tx1">
                    <a:alpha val="75000"/>
                  </a:schemeClr>
                </a:glow>
              </a:effectLst>
            </a:endParaRPr>
          </a:p>
        </p:txBody>
      </p:sp>
      <p:sp>
        <p:nvSpPr>
          <p:cNvPr id="9" name="Rounded Rectangle 8"/>
          <p:cNvSpPr/>
          <p:nvPr/>
        </p:nvSpPr>
        <p:spPr bwMode="auto">
          <a:xfrm>
            <a:off x="-324544" y="4149080"/>
            <a:ext cx="4392488" cy="864096"/>
          </a:xfrm>
          <a:prstGeom prst="roundRect">
            <a:avLst/>
          </a:prstGeom>
          <a:solidFill>
            <a:srgbClr val="FFFFFF"/>
          </a:solidFill>
          <a:ln w="9525"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0" name="Text Box 2"/>
          <p:cNvSpPr txBox="1">
            <a:spLocks noChangeArrowheads="1"/>
          </p:cNvSpPr>
          <p:nvPr/>
        </p:nvSpPr>
        <p:spPr bwMode="auto">
          <a:xfrm>
            <a:off x="592139" y="2665504"/>
            <a:ext cx="3331790" cy="3787832"/>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smtClean="0"/>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27000">
                    <a:schemeClr val="tx1">
                      <a:alpha val="75000"/>
                    </a:schemeClr>
                  </a:glow>
                </a:effectLst>
              </a:rPr>
              <a:t>G is a collective goal</a:t>
            </a:r>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smtClean="0"/>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(a) it is a distributive goal; </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chemeClr val="tx1"/>
                </a:solidFill>
              </a:rPr>
              <a:t>(b) the agents’ activities are coordinated; </a:t>
            </a:r>
            <a:r>
              <a:rPr lang="en-US" i="0" dirty="0" smtClean="0">
                <a:solidFill>
                  <a:schemeClr val="tx1">
                    <a:lumMod val="50000"/>
                    <a:lumOff val="50000"/>
                  </a:schemeClr>
                </a:solidFill>
              </a:rPr>
              <a:t>and </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(c) coordination of this type would normally facilitate occurrences of outcomes of this type.</a:t>
            </a:r>
          </a:p>
        </p:txBody>
      </p:sp>
      <p:sp>
        <p:nvSpPr>
          <p:cNvPr id="8" name="Text Box 2"/>
          <p:cNvSpPr txBox="1">
            <a:spLocks noChangeArrowheads="1"/>
          </p:cNvSpPr>
          <p:nvPr/>
        </p:nvSpPr>
        <p:spPr bwMode="auto">
          <a:xfrm>
            <a:off x="592138" y="1289227"/>
            <a:ext cx="7940302" cy="1110177"/>
          </a:xfrm>
          <a:prstGeom prst="rect">
            <a:avLst/>
          </a:prstGeom>
          <a:solidFill>
            <a:schemeClr val="tx1"/>
          </a:solid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u="sng" dirty="0" smtClean="0"/>
              <a:t>G is a distributive goal</a:t>
            </a:r>
            <a:r>
              <a:rPr lang="en-US" i="0" dirty="0" smtClean="0"/>
              <a:t>: it is an outcome to which each agent’s actions are individually directed and it is possible that: all actions succeed relative to this outcome.</a:t>
            </a:r>
            <a:endParaRPr lang="en-US" i="0" u="sng" dirty="0" smtClean="0"/>
          </a:p>
        </p:txBody>
      </p:sp>
    </p:spTree>
    <p:extLst>
      <p:ext uri="{BB962C8B-B14F-4D97-AF65-F5344CB8AC3E}">
        <p14:creationId xmlns:p14="http://schemas.microsoft.com/office/powerpoint/2010/main" val="2675256292"/>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Straight Connector 18"/>
          <p:cNvCxnSpPr/>
          <p:nvPr/>
        </p:nvCxnSpPr>
        <p:spPr bwMode="auto">
          <a:xfrm>
            <a:off x="683568" y="2875616"/>
            <a:ext cx="7488832" cy="0"/>
          </a:xfrm>
          <a:prstGeom prst="line">
            <a:avLst/>
          </a:prstGeom>
          <a:solidFill>
            <a:srgbClr val="00B8FF"/>
          </a:solidFill>
          <a:ln w="28575" cap="flat" cmpd="sng" algn="ctr">
            <a:solidFill>
              <a:srgbClr val="FFFFFF"/>
            </a:solidFill>
            <a:prstDash val="solid"/>
            <a:round/>
            <a:headEnd type="none" w="med" len="med"/>
            <a:tailEnd type="none" w="med" len="med"/>
          </a:ln>
          <a:effectLst/>
        </p:spPr>
      </p:cxnSp>
      <p:cxnSp>
        <p:nvCxnSpPr>
          <p:cNvPr id="6" name="Straight Connector 5"/>
          <p:cNvCxnSpPr/>
          <p:nvPr/>
        </p:nvCxnSpPr>
        <p:spPr bwMode="auto">
          <a:xfrm>
            <a:off x="672228" y="3379672"/>
            <a:ext cx="3240360" cy="0"/>
          </a:xfrm>
          <a:prstGeom prst="line">
            <a:avLst/>
          </a:prstGeom>
          <a:solidFill>
            <a:srgbClr val="00B8FF"/>
          </a:solidFill>
          <a:ln w="28575" cap="flat" cmpd="sng" algn="ctr">
            <a:solidFill>
              <a:srgbClr val="FFFFFF"/>
            </a:solidFill>
            <a:prstDash val="solid"/>
            <a:round/>
            <a:headEnd type="none" w="med" len="med"/>
            <a:tailEnd type="none" w="med" len="med"/>
          </a:ln>
          <a:effectLst/>
        </p:spPr>
      </p:cxnSp>
      <p:sp>
        <p:nvSpPr>
          <p:cNvPr id="15" name="Text Box 2"/>
          <p:cNvSpPr txBox="1">
            <a:spLocks noChangeArrowheads="1"/>
          </p:cNvSpPr>
          <p:nvPr/>
        </p:nvSpPr>
        <p:spPr bwMode="auto">
          <a:xfrm>
            <a:off x="4840610" y="3068962"/>
            <a:ext cx="3547814" cy="2972225"/>
          </a:xfrm>
          <a:prstGeom prst="rect">
            <a:avLst/>
          </a:prstGeom>
          <a:noFill/>
          <a:ln w="9525">
            <a:noFill/>
            <a:round/>
            <a:headEnd/>
            <a:tailEnd/>
          </a:ln>
          <a:effectLst/>
        </p:spPr>
        <p:txBody>
          <a:bodyPr wrap="square" lIns="90000" tIns="46800" rIns="90000" bIns="46800">
            <a:prstTxWarp prst="textNoShape">
              <a:avLst/>
            </a:prstTxWarp>
            <a:spAutoFit/>
          </a:bodyPr>
          <a:lstStyle/>
          <a:p>
            <a:pPr>
              <a:spcBef>
                <a:spcPct val="25000"/>
              </a:spcBef>
              <a:spcAft>
                <a:spcPct val="25000"/>
              </a:spcAft>
              <a:defRPr/>
            </a:pPr>
            <a:r>
              <a:rPr lang="en-GB" i="0" dirty="0">
                <a:cs typeface="Arial" charset="0"/>
              </a:rPr>
              <a:t>Each agent </a:t>
            </a:r>
            <a:r>
              <a:rPr lang="en-GB" i="0" dirty="0" smtClean="0">
                <a:cs typeface="Arial" charset="0"/>
              </a:rPr>
              <a:t>most wants and expects </a:t>
            </a:r>
            <a:r>
              <a:rPr lang="en-GB" i="0" dirty="0">
                <a:cs typeface="Arial" charset="0"/>
              </a:rPr>
              <a:t>each of the other agents to perform activities directed to the </a:t>
            </a:r>
            <a:r>
              <a:rPr lang="en-GB" i="0" dirty="0" smtClean="0">
                <a:cs typeface="Arial" charset="0"/>
              </a:rPr>
              <a:t>goal.</a:t>
            </a:r>
          </a:p>
          <a:p>
            <a:pPr>
              <a:spcBef>
                <a:spcPct val="25000"/>
              </a:spcBef>
              <a:spcAft>
                <a:spcPct val="25000"/>
              </a:spcAft>
              <a:defRPr/>
            </a:pPr>
            <a:r>
              <a:rPr lang="en-GB" i="0" dirty="0" smtClean="0">
                <a:cs typeface="Arial" charset="0"/>
              </a:rPr>
              <a:t>Each agent most wants and expects </a:t>
            </a:r>
            <a:r>
              <a:rPr lang="en-GB" i="0" dirty="0">
                <a:cs typeface="Arial" charset="0"/>
              </a:rPr>
              <a:t>the goal to occur as a common effect of all their goal-directed actions.</a:t>
            </a:r>
          </a:p>
        </p:txBody>
      </p:sp>
      <p:sp>
        <p:nvSpPr>
          <p:cNvPr id="16" name="Text Box 2"/>
          <p:cNvSpPr txBox="1">
            <a:spLocks noChangeArrowheads="1"/>
          </p:cNvSpPr>
          <p:nvPr/>
        </p:nvSpPr>
        <p:spPr bwMode="auto">
          <a:xfrm>
            <a:off x="2567116" y="2492896"/>
            <a:ext cx="3331790" cy="433068"/>
          </a:xfrm>
          <a:prstGeom prst="rect">
            <a:avLst/>
          </a:prstGeom>
          <a:noFill/>
          <a:ln w="9525">
            <a:noFill/>
            <a:round/>
            <a:headEnd/>
            <a:tailEnd/>
          </a:ln>
          <a:effectLst/>
        </p:spPr>
        <p:txBody>
          <a:bodyPr wrap="square" lIns="90000" tIns="46800" rIns="90000" bIns="46800">
            <a:prstTxWarp prst="textNoShape">
              <a:avLst/>
            </a:prstTxWarp>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27000">
                    <a:schemeClr val="tx1">
                      <a:alpha val="75000"/>
                    </a:schemeClr>
                  </a:glow>
                </a:effectLst>
              </a:rPr>
              <a:t>G is a shared goal</a:t>
            </a:r>
          </a:p>
        </p:txBody>
      </p:sp>
      <p:sp>
        <p:nvSpPr>
          <p:cNvPr id="17" name="Left Brace 16"/>
          <p:cNvSpPr/>
          <p:nvPr/>
        </p:nvSpPr>
        <p:spPr bwMode="auto">
          <a:xfrm>
            <a:off x="4094592" y="2996954"/>
            <a:ext cx="576064" cy="3100037"/>
          </a:xfrm>
          <a:prstGeom prst="leftBrace">
            <a:avLst>
              <a:gd name="adj1" fmla="val 40485"/>
              <a:gd name="adj2" fmla="val 50000"/>
            </a:avLst>
          </a:prstGeom>
          <a:noFill/>
          <a:ln w="254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dirty="0">
              <a:ln>
                <a:noFill/>
              </a:ln>
              <a:solidFill>
                <a:schemeClr val="bg1"/>
              </a:solidFill>
              <a:effectLst/>
              <a:latin typeface="Myriad Web" charset="0"/>
            </a:endParaRPr>
          </a:p>
        </p:txBody>
      </p:sp>
      <p:sp>
        <p:nvSpPr>
          <p:cNvPr id="18" name="Left Brace 17"/>
          <p:cNvSpPr/>
          <p:nvPr/>
        </p:nvSpPr>
        <p:spPr bwMode="auto">
          <a:xfrm flipH="1">
            <a:off x="3779912" y="4221088"/>
            <a:ext cx="348700" cy="648072"/>
          </a:xfrm>
          <a:prstGeom prst="leftBrace">
            <a:avLst>
              <a:gd name="adj1" fmla="val 40485"/>
              <a:gd name="adj2" fmla="val 50000"/>
            </a:avLst>
          </a:prstGeom>
          <a:noFill/>
          <a:ln w="254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dirty="0">
              <a:ln>
                <a:noFill/>
              </a:ln>
              <a:solidFill>
                <a:schemeClr val="bg1"/>
              </a:solidFill>
              <a:effectLst/>
              <a:latin typeface="Myriad Web" charset="0"/>
            </a:endParaRPr>
          </a:p>
        </p:txBody>
      </p:sp>
      <p:sp>
        <p:nvSpPr>
          <p:cNvPr id="12" name="Rectangle 11"/>
          <p:cNvSpPr/>
          <p:nvPr/>
        </p:nvSpPr>
        <p:spPr>
          <a:xfrm>
            <a:off x="592139" y="369240"/>
            <a:ext cx="7796286" cy="769441"/>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Goal-directed joint action: an event with two or more agents which, taken as a whole, is directed to a goal.</a:t>
            </a:r>
            <a:endParaRPr lang="en-US" i="0" dirty="0">
              <a:effectLst>
                <a:glow rad="101600">
                  <a:schemeClr val="tx1">
                    <a:alpha val="75000"/>
                  </a:schemeClr>
                </a:glow>
              </a:effectLst>
            </a:endParaRPr>
          </a:p>
        </p:txBody>
      </p:sp>
      <p:sp>
        <p:nvSpPr>
          <p:cNvPr id="13" name="Rounded Rectangle 12"/>
          <p:cNvSpPr/>
          <p:nvPr/>
        </p:nvSpPr>
        <p:spPr bwMode="auto">
          <a:xfrm>
            <a:off x="-324544" y="4149080"/>
            <a:ext cx="4392488" cy="864096"/>
          </a:xfrm>
          <a:prstGeom prst="roundRect">
            <a:avLst/>
          </a:prstGeom>
          <a:solidFill>
            <a:srgbClr val="FFFFFF"/>
          </a:solidFill>
          <a:ln w="9525"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0" name="Text Box 2"/>
          <p:cNvSpPr txBox="1">
            <a:spLocks noChangeArrowheads="1"/>
          </p:cNvSpPr>
          <p:nvPr/>
        </p:nvSpPr>
        <p:spPr bwMode="auto">
          <a:xfrm>
            <a:off x="592139" y="2665504"/>
            <a:ext cx="3331790" cy="3787832"/>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smtClean="0"/>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27000">
                    <a:schemeClr val="tx1">
                      <a:alpha val="75000"/>
                    </a:schemeClr>
                  </a:glow>
                </a:effectLst>
              </a:rPr>
              <a:t>G is a collective goal</a:t>
            </a:r>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smtClean="0"/>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(a) it is a distributive goal; </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chemeClr val="tx1"/>
                </a:solidFill>
              </a:rPr>
              <a:t>(b) the actions are coordinated; </a:t>
            </a:r>
            <a:r>
              <a:rPr lang="en-US" i="0" dirty="0" smtClean="0">
                <a:solidFill>
                  <a:schemeClr val="tx1">
                    <a:lumMod val="50000"/>
                    <a:lumOff val="50000"/>
                  </a:schemeClr>
                </a:solidFill>
              </a:rPr>
              <a:t>and </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(c) coordination of this type would normally facilitate occurrences of outcomes of this type.</a:t>
            </a:r>
          </a:p>
        </p:txBody>
      </p:sp>
      <p:sp>
        <p:nvSpPr>
          <p:cNvPr id="14" name="Text Box 2"/>
          <p:cNvSpPr txBox="1">
            <a:spLocks noChangeArrowheads="1"/>
          </p:cNvSpPr>
          <p:nvPr/>
        </p:nvSpPr>
        <p:spPr bwMode="auto">
          <a:xfrm>
            <a:off x="592138" y="1289227"/>
            <a:ext cx="7940302" cy="1110177"/>
          </a:xfrm>
          <a:prstGeom prst="rect">
            <a:avLst/>
          </a:prstGeom>
          <a:solidFill>
            <a:schemeClr val="tx1"/>
          </a:solid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u="sng" dirty="0" smtClean="0"/>
              <a:t>G is a distributive goal</a:t>
            </a:r>
            <a:r>
              <a:rPr lang="en-US" i="0" dirty="0" smtClean="0"/>
              <a:t>: it is an outcome to which each agent’s actions are individually directed and it is possible that: all actions succeed relative to this outcome.</a:t>
            </a:r>
            <a:endParaRPr lang="en-US" i="0" u="sng" dirty="0" smtClean="0"/>
          </a:p>
        </p:txBody>
      </p:sp>
    </p:spTree>
    <p:extLst>
      <p:ext uri="{BB962C8B-B14F-4D97-AF65-F5344CB8AC3E}">
        <p14:creationId xmlns:p14="http://schemas.microsoft.com/office/powerpoint/2010/main" val="1703873876"/>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bwMode="auto">
          <a:xfrm>
            <a:off x="6300192" y="3068960"/>
            <a:ext cx="1440160" cy="432048"/>
          </a:xfrm>
          <a:prstGeom prst="rect">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cxnSp>
        <p:nvCxnSpPr>
          <p:cNvPr id="19" name="Straight Connector 18"/>
          <p:cNvCxnSpPr/>
          <p:nvPr/>
        </p:nvCxnSpPr>
        <p:spPr bwMode="auto">
          <a:xfrm>
            <a:off x="683568" y="2875616"/>
            <a:ext cx="7488832" cy="0"/>
          </a:xfrm>
          <a:prstGeom prst="line">
            <a:avLst/>
          </a:prstGeom>
          <a:solidFill>
            <a:srgbClr val="00B8FF"/>
          </a:solidFill>
          <a:ln w="28575" cap="flat" cmpd="sng" algn="ctr">
            <a:solidFill>
              <a:srgbClr val="FFFFFF"/>
            </a:solidFill>
            <a:prstDash val="solid"/>
            <a:round/>
            <a:headEnd type="none" w="med" len="med"/>
            <a:tailEnd type="none" w="med" len="med"/>
          </a:ln>
          <a:effectLst/>
        </p:spPr>
      </p:cxnSp>
      <p:cxnSp>
        <p:nvCxnSpPr>
          <p:cNvPr id="6" name="Straight Connector 5"/>
          <p:cNvCxnSpPr/>
          <p:nvPr/>
        </p:nvCxnSpPr>
        <p:spPr bwMode="auto">
          <a:xfrm>
            <a:off x="672228" y="3379672"/>
            <a:ext cx="3240360" cy="0"/>
          </a:xfrm>
          <a:prstGeom prst="line">
            <a:avLst/>
          </a:prstGeom>
          <a:solidFill>
            <a:srgbClr val="00B8FF"/>
          </a:solidFill>
          <a:ln w="28575" cap="flat" cmpd="sng" algn="ctr">
            <a:solidFill>
              <a:srgbClr val="FFFFFF"/>
            </a:solidFill>
            <a:prstDash val="solid"/>
            <a:round/>
            <a:headEnd type="none" w="med" len="med"/>
            <a:tailEnd type="none" w="med" len="med"/>
          </a:ln>
          <a:effectLst/>
        </p:spPr>
      </p:cxnSp>
      <p:sp>
        <p:nvSpPr>
          <p:cNvPr id="15" name="Text Box 2"/>
          <p:cNvSpPr txBox="1">
            <a:spLocks noChangeArrowheads="1"/>
          </p:cNvSpPr>
          <p:nvPr/>
        </p:nvSpPr>
        <p:spPr bwMode="auto">
          <a:xfrm>
            <a:off x="4840610" y="3068962"/>
            <a:ext cx="3547814" cy="2972225"/>
          </a:xfrm>
          <a:prstGeom prst="rect">
            <a:avLst/>
          </a:prstGeom>
          <a:noFill/>
          <a:ln w="9525">
            <a:noFill/>
            <a:round/>
            <a:headEnd/>
            <a:tailEnd/>
          </a:ln>
          <a:effectLst/>
        </p:spPr>
        <p:txBody>
          <a:bodyPr wrap="square" lIns="90000" tIns="46800" rIns="90000" bIns="46800">
            <a:prstTxWarp prst="textNoShape">
              <a:avLst/>
            </a:prstTxWarp>
            <a:spAutoFit/>
          </a:bodyPr>
          <a:lstStyle/>
          <a:p>
            <a:pPr>
              <a:spcBef>
                <a:spcPct val="25000"/>
              </a:spcBef>
              <a:spcAft>
                <a:spcPct val="25000"/>
              </a:spcAft>
              <a:defRPr/>
            </a:pPr>
            <a:r>
              <a:rPr lang="en-GB" i="0" dirty="0">
                <a:effectLst>
                  <a:glow rad="101600">
                    <a:schemeClr val="tx1">
                      <a:alpha val="75000"/>
                    </a:schemeClr>
                  </a:glow>
                </a:effectLst>
                <a:cs typeface="Arial" charset="0"/>
              </a:rPr>
              <a:t>Each agent </a:t>
            </a:r>
            <a:r>
              <a:rPr lang="en-GB" i="0" dirty="0" smtClean="0">
                <a:effectLst>
                  <a:glow rad="101600">
                    <a:schemeClr val="tx1">
                      <a:alpha val="75000"/>
                    </a:schemeClr>
                  </a:glow>
                </a:effectLst>
                <a:cs typeface="Arial" charset="0"/>
              </a:rPr>
              <a:t>most wants and expects </a:t>
            </a:r>
            <a:r>
              <a:rPr lang="en-GB" i="0" dirty="0">
                <a:effectLst>
                  <a:glow rad="101600">
                    <a:schemeClr val="tx1">
                      <a:alpha val="75000"/>
                    </a:schemeClr>
                  </a:glow>
                </a:effectLst>
                <a:cs typeface="Arial" charset="0"/>
              </a:rPr>
              <a:t>each of the other agents to perform activities directed to the </a:t>
            </a:r>
            <a:r>
              <a:rPr lang="en-GB" i="0" dirty="0" smtClean="0">
                <a:effectLst>
                  <a:glow rad="101600">
                    <a:schemeClr val="tx1">
                      <a:alpha val="75000"/>
                    </a:schemeClr>
                  </a:glow>
                </a:effectLst>
                <a:cs typeface="Arial" charset="0"/>
              </a:rPr>
              <a:t>goal.</a:t>
            </a:r>
          </a:p>
          <a:p>
            <a:pPr>
              <a:spcBef>
                <a:spcPct val="25000"/>
              </a:spcBef>
              <a:spcAft>
                <a:spcPct val="25000"/>
              </a:spcAft>
              <a:defRPr/>
            </a:pPr>
            <a:r>
              <a:rPr lang="en-GB" i="0" dirty="0" smtClean="0">
                <a:effectLst>
                  <a:glow rad="101600">
                    <a:schemeClr val="tx1">
                      <a:alpha val="75000"/>
                    </a:schemeClr>
                  </a:glow>
                </a:effectLst>
                <a:cs typeface="Arial" charset="0"/>
              </a:rPr>
              <a:t>Each agent most wants and expects </a:t>
            </a:r>
            <a:r>
              <a:rPr lang="en-GB" i="0" dirty="0">
                <a:effectLst>
                  <a:glow rad="101600">
                    <a:schemeClr val="tx1">
                      <a:alpha val="75000"/>
                    </a:schemeClr>
                  </a:glow>
                </a:effectLst>
                <a:cs typeface="Arial" charset="0"/>
              </a:rPr>
              <a:t>the goal to occur as a common effect of all their goal-directed actions.</a:t>
            </a:r>
          </a:p>
        </p:txBody>
      </p:sp>
      <p:sp>
        <p:nvSpPr>
          <p:cNvPr id="16" name="Text Box 2"/>
          <p:cNvSpPr txBox="1">
            <a:spLocks noChangeArrowheads="1"/>
          </p:cNvSpPr>
          <p:nvPr/>
        </p:nvSpPr>
        <p:spPr bwMode="auto">
          <a:xfrm>
            <a:off x="2567116" y="2492896"/>
            <a:ext cx="3331790" cy="433068"/>
          </a:xfrm>
          <a:prstGeom prst="rect">
            <a:avLst/>
          </a:prstGeom>
          <a:noFill/>
          <a:ln w="9525">
            <a:noFill/>
            <a:round/>
            <a:headEnd/>
            <a:tailEnd/>
          </a:ln>
          <a:effectLst/>
        </p:spPr>
        <p:txBody>
          <a:bodyPr wrap="square" lIns="90000" tIns="46800" rIns="90000" bIns="46800">
            <a:prstTxWarp prst="textNoShape">
              <a:avLst/>
            </a:prstTxWarp>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27000">
                    <a:schemeClr val="tx1">
                      <a:alpha val="75000"/>
                    </a:schemeClr>
                  </a:glow>
                </a:effectLst>
              </a:rPr>
              <a:t>G is a shared goal</a:t>
            </a:r>
          </a:p>
        </p:txBody>
      </p:sp>
      <p:sp>
        <p:nvSpPr>
          <p:cNvPr id="17" name="Left Brace 16"/>
          <p:cNvSpPr/>
          <p:nvPr/>
        </p:nvSpPr>
        <p:spPr bwMode="auto">
          <a:xfrm>
            <a:off x="4094592" y="2996954"/>
            <a:ext cx="576064" cy="3100037"/>
          </a:xfrm>
          <a:prstGeom prst="leftBrace">
            <a:avLst>
              <a:gd name="adj1" fmla="val 40485"/>
              <a:gd name="adj2" fmla="val 50000"/>
            </a:avLst>
          </a:prstGeom>
          <a:noFill/>
          <a:ln w="254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dirty="0">
              <a:ln>
                <a:noFill/>
              </a:ln>
              <a:solidFill>
                <a:schemeClr val="bg1"/>
              </a:solidFill>
              <a:effectLst/>
              <a:latin typeface="Myriad Web" charset="0"/>
            </a:endParaRPr>
          </a:p>
        </p:txBody>
      </p:sp>
      <p:sp>
        <p:nvSpPr>
          <p:cNvPr id="18" name="Left Brace 17"/>
          <p:cNvSpPr/>
          <p:nvPr/>
        </p:nvSpPr>
        <p:spPr bwMode="auto">
          <a:xfrm flipH="1">
            <a:off x="3779912" y="4221088"/>
            <a:ext cx="348700" cy="648072"/>
          </a:xfrm>
          <a:prstGeom prst="leftBrace">
            <a:avLst>
              <a:gd name="adj1" fmla="val 40485"/>
              <a:gd name="adj2" fmla="val 50000"/>
            </a:avLst>
          </a:prstGeom>
          <a:noFill/>
          <a:ln w="254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dirty="0">
              <a:ln>
                <a:noFill/>
              </a:ln>
              <a:solidFill>
                <a:schemeClr val="bg1"/>
              </a:solidFill>
              <a:effectLst/>
              <a:latin typeface="Myriad Web" charset="0"/>
            </a:endParaRPr>
          </a:p>
        </p:txBody>
      </p:sp>
      <p:sp>
        <p:nvSpPr>
          <p:cNvPr id="12" name="Rectangle 11"/>
          <p:cNvSpPr/>
          <p:nvPr/>
        </p:nvSpPr>
        <p:spPr>
          <a:xfrm>
            <a:off x="592139" y="369240"/>
            <a:ext cx="7796286" cy="769441"/>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Goal-directed joint action: an event with two or more agents which, taken as a whole, is directed to a goal.</a:t>
            </a:r>
            <a:endParaRPr lang="en-US" i="0" dirty="0">
              <a:effectLst>
                <a:glow rad="101600">
                  <a:schemeClr val="tx1">
                    <a:alpha val="75000"/>
                  </a:schemeClr>
                </a:glow>
              </a:effectLst>
            </a:endParaRPr>
          </a:p>
        </p:txBody>
      </p:sp>
      <p:sp>
        <p:nvSpPr>
          <p:cNvPr id="13" name="Rounded Rectangle 12"/>
          <p:cNvSpPr/>
          <p:nvPr/>
        </p:nvSpPr>
        <p:spPr bwMode="auto">
          <a:xfrm>
            <a:off x="-324544" y="4149080"/>
            <a:ext cx="4392488" cy="864096"/>
          </a:xfrm>
          <a:prstGeom prst="roundRect">
            <a:avLst/>
          </a:prstGeom>
          <a:solidFill>
            <a:srgbClr val="FFFFFF"/>
          </a:solidFill>
          <a:ln w="9525"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0" name="Text Box 2"/>
          <p:cNvSpPr txBox="1">
            <a:spLocks noChangeArrowheads="1"/>
          </p:cNvSpPr>
          <p:nvPr/>
        </p:nvSpPr>
        <p:spPr bwMode="auto">
          <a:xfrm>
            <a:off x="592139" y="2665504"/>
            <a:ext cx="3331790" cy="3787832"/>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smtClean="0"/>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27000">
                    <a:schemeClr val="tx1">
                      <a:alpha val="75000"/>
                    </a:schemeClr>
                  </a:glow>
                </a:effectLst>
              </a:rPr>
              <a:t>G is a collective goal</a:t>
            </a:r>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smtClean="0"/>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(a) it is a distributive goal; </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chemeClr val="tx1"/>
                </a:solidFill>
              </a:rPr>
              <a:t>(b) the actions are coordinated; </a:t>
            </a:r>
            <a:r>
              <a:rPr lang="en-US" i="0" dirty="0" smtClean="0">
                <a:solidFill>
                  <a:schemeClr val="tx1">
                    <a:lumMod val="50000"/>
                    <a:lumOff val="50000"/>
                  </a:schemeClr>
                </a:solidFill>
              </a:rPr>
              <a:t>and </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(c) coordination of this type would normally facilitate occurrences of outcomes of this type.</a:t>
            </a:r>
          </a:p>
        </p:txBody>
      </p:sp>
      <p:sp>
        <p:nvSpPr>
          <p:cNvPr id="21" name="Text Box 2"/>
          <p:cNvSpPr txBox="1">
            <a:spLocks noChangeArrowheads="1"/>
          </p:cNvSpPr>
          <p:nvPr/>
        </p:nvSpPr>
        <p:spPr bwMode="auto">
          <a:xfrm>
            <a:off x="592138" y="1289227"/>
            <a:ext cx="7940302" cy="1110177"/>
          </a:xfrm>
          <a:prstGeom prst="rect">
            <a:avLst/>
          </a:prstGeom>
          <a:solidFill>
            <a:schemeClr val="tx1"/>
          </a:solid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u="sng" dirty="0" smtClean="0"/>
              <a:t>G is a distributive goal</a:t>
            </a:r>
            <a:r>
              <a:rPr lang="en-US" i="0" dirty="0" smtClean="0"/>
              <a:t>: it is an outcome to which each agent’s actions are individually directed and it is possible that: all actions succeed relative to this outcome.</a:t>
            </a:r>
            <a:endParaRPr lang="en-US" i="0" u="sng" dirty="0" smtClean="0"/>
          </a:p>
        </p:txBody>
      </p:sp>
    </p:spTree>
    <p:extLst>
      <p:ext uri="{BB962C8B-B14F-4D97-AF65-F5344CB8AC3E}">
        <p14:creationId xmlns:p14="http://schemas.microsoft.com/office/powerpoint/2010/main" val="3317296707"/>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bwMode="auto">
          <a:xfrm>
            <a:off x="4847702" y="3429000"/>
            <a:ext cx="1080120" cy="432048"/>
          </a:xfrm>
          <a:prstGeom prst="rect">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cxnSp>
        <p:nvCxnSpPr>
          <p:cNvPr id="19" name="Straight Connector 18"/>
          <p:cNvCxnSpPr/>
          <p:nvPr/>
        </p:nvCxnSpPr>
        <p:spPr bwMode="auto">
          <a:xfrm>
            <a:off x="683568" y="2875616"/>
            <a:ext cx="7488832" cy="0"/>
          </a:xfrm>
          <a:prstGeom prst="line">
            <a:avLst/>
          </a:prstGeom>
          <a:solidFill>
            <a:srgbClr val="00B8FF"/>
          </a:solidFill>
          <a:ln w="28575" cap="flat" cmpd="sng" algn="ctr">
            <a:solidFill>
              <a:srgbClr val="FFFFFF"/>
            </a:solidFill>
            <a:prstDash val="solid"/>
            <a:round/>
            <a:headEnd type="none" w="med" len="med"/>
            <a:tailEnd type="none" w="med" len="med"/>
          </a:ln>
          <a:effectLst/>
        </p:spPr>
      </p:cxnSp>
      <p:cxnSp>
        <p:nvCxnSpPr>
          <p:cNvPr id="6" name="Straight Connector 5"/>
          <p:cNvCxnSpPr/>
          <p:nvPr/>
        </p:nvCxnSpPr>
        <p:spPr bwMode="auto">
          <a:xfrm>
            <a:off x="672228" y="3379672"/>
            <a:ext cx="3240360" cy="0"/>
          </a:xfrm>
          <a:prstGeom prst="line">
            <a:avLst/>
          </a:prstGeom>
          <a:solidFill>
            <a:srgbClr val="00B8FF"/>
          </a:solidFill>
          <a:ln w="28575" cap="flat" cmpd="sng" algn="ctr">
            <a:solidFill>
              <a:srgbClr val="FFFFFF"/>
            </a:solidFill>
            <a:prstDash val="solid"/>
            <a:round/>
            <a:headEnd type="none" w="med" len="med"/>
            <a:tailEnd type="none" w="med" len="med"/>
          </a:ln>
          <a:effectLst/>
        </p:spPr>
      </p:cxnSp>
      <p:sp>
        <p:nvSpPr>
          <p:cNvPr id="15" name="Text Box 2"/>
          <p:cNvSpPr txBox="1">
            <a:spLocks noChangeArrowheads="1"/>
          </p:cNvSpPr>
          <p:nvPr/>
        </p:nvSpPr>
        <p:spPr bwMode="auto">
          <a:xfrm>
            <a:off x="4840610" y="3068962"/>
            <a:ext cx="3547814" cy="2972225"/>
          </a:xfrm>
          <a:prstGeom prst="rect">
            <a:avLst/>
          </a:prstGeom>
          <a:noFill/>
          <a:ln w="9525">
            <a:noFill/>
            <a:round/>
            <a:headEnd/>
            <a:tailEnd/>
          </a:ln>
          <a:effectLst/>
        </p:spPr>
        <p:txBody>
          <a:bodyPr wrap="square" lIns="90000" tIns="46800" rIns="90000" bIns="46800">
            <a:prstTxWarp prst="textNoShape">
              <a:avLst/>
            </a:prstTxWarp>
            <a:spAutoFit/>
          </a:bodyPr>
          <a:lstStyle/>
          <a:p>
            <a:pPr>
              <a:spcBef>
                <a:spcPct val="25000"/>
              </a:spcBef>
              <a:spcAft>
                <a:spcPct val="25000"/>
              </a:spcAft>
              <a:defRPr/>
            </a:pPr>
            <a:r>
              <a:rPr lang="en-GB" i="0" dirty="0">
                <a:effectLst>
                  <a:glow rad="101600">
                    <a:schemeClr val="tx1">
                      <a:alpha val="75000"/>
                    </a:schemeClr>
                  </a:glow>
                </a:effectLst>
                <a:cs typeface="Arial" charset="0"/>
              </a:rPr>
              <a:t>Each agent </a:t>
            </a:r>
            <a:r>
              <a:rPr lang="en-GB" i="0" dirty="0" smtClean="0">
                <a:effectLst>
                  <a:glow rad="101600">
                    <a:schemeClr val="tx1">
                      <a:alpha val="75000"/>
                    </a:schemeClr>
                  </a:glow>
                </a:effectLst>
                <a:cs typeface="Arial" charset="0"/>
              </a:rPr>
              <a:t>most wants and expects </a:t>
            </a:r>
            <a:r>
              <a:rPr lang="en-GB" i="0" dirty="0">
                <a:effectLst>
                  <a:glow rad="101600">
                    <a:schemeClr val="tx1">
                      <a:alpha val="75000"/>
                    </a:schemeClr>
                  </a:glow>
                </a:effectLst>
                <a:cs typeface="Arial" charset="0"/>
              </a:rPr>
              <a:t>each of the other agents to perform activities directed to the </a:t>
            </a:r>
            <a:r>
              <a:rPr lang="en-GB" i="0" dirty="0" smtClean="0">
                <a:effectLst>
                  <a:glow rad="101600">
                    <a:schemeClr val="tx1">
                      <a:alpha val="75000"/>
                    </a:schemeClr>
                  </a:glow>
                </a:effectLst>
                <a:cs typeface="Arial" charset="0"/>
              </a:rPr>
              <a:t>goal.</a:t>
            </a:r>
          </a:p>
          <a:p>
            <a:pPr>
              <a:spcBef>
                <a:spcPct val="25000"/>
              </a:spcBef>
              <a:spcAft>
                <a:spcPct val="25000"/>
              </a:spcAft>
              <a:defRPr/>
            </a:pPr>
            <a:r>
              <a:rPr lang="en-GB" i="0" dirty="0" smtClean="0">
                <a:effectLst>
                  <a:glow rad="101600">
                    <a:schemeClr val="tx1">
                      <a:alpha val="75000"/>
                    </a:schemeClr>
                  </a:glow>
                </a:effectLst>
                <a:cs typeface="Arial" charset="0"/>
              </a:rPr>
              <a:t>Each agent most wants and expects </a:t>
            </a:r>
            <a:r>
              <a:rPr lang="en-GB" i="0" dirty="0">
                <a:effectLst>
                  <a:glow rad="101600">
                    <a:schemeClr val="tx1">
                      <a:alpha val="75000"/>
                    </a:schemeClr>
                  </a:glow>
                </a:effectLst>
                <a:cs typeface="Arial" charset="0"/>
              </a:rPr>
              <a:t>the goal to occur as a common effect of all their goal-directed actions.</a:t>
            </a:r>
          </a:p>
        </p:txBody>
      </p:sp>
      <p:sp>
        <p:nvSpPr>
          <p:cNvPr id="16" name="Text Box 2"/>
          <p:cNvSpPr txBox="1">
            <a:spLocks noChangeArrowheads="1"/>
          </p:cNvSpPr>
          <p:nvPr/>
        </p:nvSpPr>
        <p:spPr bwMode="auto">
          <a:xfrm>
            <a:off x="2567116" y="2492896"/>
            <a:ext cx="3331790" cy="433068"/>
          </a:xfrm>
          <a:prstGeom prst="rect">
            <a:avLst/>
          </a:prstGeom>
          <a:noFill/>
          <a:ln w="9525">
            <a:noFill/>
            <a:round/>
            <a:headEnd/>
            <a:tailEnd/>
          </a:ln>
          <a:effectLst/>
        </p:spPr>
        <p:txBody>
          <a:bodyPr wrap="square" lIns="90000" tIns="46800" rIns="90000" bIns="46800">
            <a:prstTxWarp prst="textNoShape">
              <a:avLst/>
            </a:prstTxWarp>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27000">
                    <a:schemeClr val="tx1">
                      <a:alpha val="75000"/>
                    </a:schemeClr>
                  </a:glow>
                </a:effectLst>
              </a:rPr>
              <a:t>G is a shared goal</a:t>
            </a:r>
          </a:p>
        </p:txBody>
      </p:sp>
      <p:sp>
        <p:nvSpPr>
          <p:cNvPr id="17" name="Left Brace 16"/>
          <p:cNvSpPr/>
          <p:nvPr/>
        </p:nvSpPr>
        <p:spPr bwMode="auto">
          <a:xfrm>
            <a:off x="4094592" y="2996954"/>
            <a:ext cx="576064" cy="3100037"/>
          </a:xfrm>
          <a:prstGeom prst="leftBrace">
            <a:avLst>
              <a:gd name="adj1" fmla="val 40485"/>
              <a:gd name="adj2" fmla="val 50000"/>
            </a:avLst>
          </a:prstGeom>
          <a:noFill/>
          <a:ln w="254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dirty="0">
              <a:ln>
                <a:noFill/>
              </a:ln>
              <a:solidFill>
                <a:schemeClr val="bg1"/>
              </a:solidFill>
              <a:effectLst/>
              <a:latin typeface="Myriad Web" charset="0"/>
            </a:endParaRPr>
          </a:p>
        </p:txBody>
      </p:sp>
      <p:sp>
        <p:nvSpPr>
          <p:cNvPr id="18" name="Left Brace 17"/>
          <p:cNvSpPr/>
          <p:nvPr/>
        </p:nvSpPr>
        <p:spPr bwMode="auto">
          <a:xfrm flipH="1">
            <a:off x="3779912" y="4221088"/>
            <a:ext cx="348700" cy="648072"/>
          </a:xfrm>
          <a:prstGeom prst="leftBrace">
            <a:avLst>
              <a:gd name="adj1" fmla="val 40485"/>
              <a:gd name="adj2" fmla="val 50000"/>
            </a:avLst>
          </a:prstGeom>
          <a:noFill/>
          <a:ln w="254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dirty="0">
              <a:ln>
                <a:noFill/>
              </a:ln>
              <a:solidFill>
                <a:schemeClr val="bg1"/>
              </a:solidFill>
              <a:effectLst/>
              <a:latin typeface="Myriad Web" charset="0"/>
            </a:endParaRPr>
          </a:p>
        </p:txBody>
      </p:sp>
      <p:sp>
        <p:nvSpPr>
          <p:cNvPr id="12" name="Rectangle 11"/>
          <p:cNvSpPr/>
          <p:nvPr/>
        </p:nvSpPr>
        <p:spPr>
          <a:xfrm>
            <a:off x="592139" y="369240"/>
            <a:ext cx="7796286" cy="769441"/>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Goal-directed joint action: an event with two or more agents which, taken as a whole, is directed to a goal.</a:t>
            </a:r>
            <a:endParaRPr lang="en-US" i="0" dirty="0">
              <a:effectLst>
                <a:glow rad="101600">
                  <a:schemeClr val="tx1">
                    <a:alpha val="75000"/>
                  </a:schemeClr>
                </a:glow>
              </a:effectLst>
            </a:endParaRPr>
          </a:p>
        </p:txBody>
      </p:sp>
      <p:sp>
        <p:nvSpPr>
          <p:cNvPr id="13" name="Rounded Rectangle 12"/>
          <p:cNvSpPr/>
          <p:nvPr/>
        </p:nvSpPr>
        <p:spPr bwMode="auto">
          <a:xfrm>
            <a:off x="-324544" y="4149080"/>
            <a:ext cx="4392488" cy="864096"/>
          </a:xfrm>
          <a:prstGeom prst="roundRect">
            <a:avLst/>
          </a:prstGeom>
          <a:solidFill>
            <a:srgbClr val="FFFFFF"/>
          </a:solidFill>
          <a:ln w="9525"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0" name="Text Box 2"/>
          <p:cNvSpPr txBox="1">
            <a:spLocks noChangeArrowheads="1"/>
          </p:cNvSpPr>
          <p:nvPr/>
        </p:nvSpPr>
        <p:spPr bwMode="auto">
          <a:xfrm>
            <a:off x="592139" y="2665504"/>
            <a:ext cx="3331790" cy="3787832"/>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smtClean="0"/>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27000">
                    <a:schemeClr val="tx1">
                      <a:alpha val="75000"/>
                    </a:schemeClr>
                  </a:glow>
                </a:effectLst>
              </a:rPr>
              <a:t>G is a collective goal</a:t>
            </a:r>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smtClean="0"/>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(a) it is a distributive goal; </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chemeClr val="tx1"/>
                </a:solidFill>
              </a:rPr>
              <a:t>(b) the actions are coordinated; </a:t>
            </a:r>
            <a:r>
              <a:rPr lang="en-US" i="0" dirty="0" smtClean="0">
                <a:solidFill>
                  <a:schemeClr val="tx1">
                    <a:lumMod val="50000"/>
                    <a:lumOff val="50000"/>
                  </a:schemeClr>
                </a:solidFill>
              </a:rPr>
              <a:t>and </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(c) coordination of this type would normally facilitate occurrences of outcomes of this type.</a:t>
            </a:r>
          </a:p>
        </p:txBody>
      </p:sp>
      <p:sp>
        <p:nvSpPr>
          <p:cNvPr id="21" name="Text Box 2"/>
          <p:cNvSpPr txBox="1">
            <a:spLocks noChangeArrowheads="1"/>
          </p:cNvSpPr>
          <p:nvPr/>
        </p:nvSpPr>
        <p:spPr bwMode="auto">
          <a:xfrm>
            <a:off x="592138" y="1289227"/>
            <a:ext cx="7940302" cy="1110177"/>
          </a:xfrm>
          <a:prstGeom prst="rect">
            <a:avLst/>
          </a:prstGeom>
          <a:solidFill>
            <a:schemeClr val="tx1"/>
          </a:solid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u="sng" dirty="0" smtClean="0"/>
              <a:t>G is a distributive goal</a:t>
            </a:r>
            <a:r>
              <a:rPr lang="en-US" i="0" dirty="0" smtClean="0"/>
              <a:t>: it is an outcome to which each agent’s actions are individually directed and it is possible that: all actions succeed relative to this outcome.</a:t>
            </a:r>
            <a:endParaRPr lang="en-US" i="0" u="sng" dirty="0" smtClean="0"/>
          </a:p>
        </p:txBody>
      </p:sp>
    </p:spTree>
    <p:extLst>
      <p:ext uri="{BB962C8B-B14F-4D97-AF65-F5344CB8AC3E}">
        <p14:creationId xmlns:p14="http://schemas.microsoft.com/office/powerpoint/2010/main" val="3730737617"/>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Straight Connector 18"/>
          <p:cNvCxnSpPr/>
          <p:nvPr/>
        </p:nvCxnSpPr>
        <p:spPr bwMode="auto">
          <a:xfrm>
            <a:off x="683568" y="2875616"/>
            <a:ext cx="7488832" cy="0"/>
          </a:xfrm>
          <a:prstGeom prst="line">
            <a:avLst/>
          </a:prstGeom>
          <a:solidFill>
            <a:srgbClr val="00B8FF"/>
          </a:solidFill>
          <a:ln w="28575" cap="flat" cmpd="sng" algn="ctr">
            <a:solidFill>
              <a:srgbClr val="FFFFFF"/>
            </a:solidFill>
            <a:prstDash val="solid"/>
            <a:round/>
            <a:headEnd type="none" w="med" len="med"/>
            <a:tailEnd type="none" w="med" len="med"/>
          </a:ln>
          <a:effectLst/>
        </p:spPr>
      </p:cxnSp>
      <p:cxnSp>
        <p:nvCxnSpPr>
          <p:cNvPr id="6" name="Straight Connector 5"/>
          <p:cNvCxnSpPr/>
          <p:nvPr/>
        </p:nvCxnSpPr>
        <p:spPr bwMode="auto">
          <a:xfrm>
            <a:off x="672228" y="3379672"/>
            <a:ext cx="3240360" cy="0"/>
          </a:xfrm>
          <a:prstGeom prst="line">
            <a:avLst/>
          </a:prstGeom>
          <a:solidFill>
            <a:srgbClr val="00B8FF"/>
          </a:solidFill>
          <a:ln w="28575" cap="flat" cmpd="sng" algn="ctr">
            <a:solidFill>
              <a:srgbClr val="FFFFFF"/>
            </a:solidFill>
            <a:prstDash val="solid"/>
            <a:round/>
            <a:headEnd type="none" w="med" len="med"/>
            <a:tailEnd type="none" w="med" len="med"/>
          </a:ln>
          <a:effectLst/>
        </p:spPr>
      </p:cxnSp>
      <p:sp>
        <p:nvSpPr>
          <p:cNvPr id="15" name="Text Box 2"/>
          <p:cNvSpPr txBox="1">
            <a:spLocks noChangeArrowheads="1"/>
          </p:cNvSpPr>
          <p:nvPr/>
        </p:nvSpPr>
        <p:spPr bwMode="auto">
          <a:xfrm>
            <a:off x="4840610" y="3068962"/>
            <a:ext cx="3547814" cy="2972225"/>
          </a:xfrm>
          <a:prstGeom prst="rect">
            <a:avLst/>
          </a:prstGeom>
          <a:noFill/>
          <a:ln w="9525">
            <a:noFill/>
            <a:round/>
            <a:headEnd/>
            <a:tailEnd/>
          </a:ln>
          <a:effectLst/>
        </p:spPr>
        <p:txBody>
          <a:bodyPr wrap="square" lIns="90000" tIns="46800" rIns="90000" bIns="46800">
            <a:prstTxWarp prst="textNoShape">
              <a:avLst/>
            </a:prstTxWarp>
            <a:spAutoFit/>
          </a:bodyPr>
          <a:lstStyle/>
          <a:p>
            <a:pPr>
              <a:spcBef>
                <a:spcPct val="25000"/>
              </a:spcBef>
              <a:spcAft>
                <a:spcPct val="25000"/>
              </a:spcAft>
              <a:defRPr/>
            </a:pPr>
            <a:r>
              <a:rPr lang="en-GB" i="0" dirty="0">
                <a:cs typeface="Arial" charset="0"/>
              </a:rPr>
              <a:t>Each agent </a:t>
            </a:r>
            <a:r>
              <a:rPr lang="en-GB" i="0" dirty="0" smtClean="0">
                <a:cs typeface="Arial" charset="0"/>
              </a:rPr>
              <a:t>most wants and expects </a:t>
            </a:r>
            <a:r>
              <a:rPr lang="en-GB" i="0" dirty="0">
                <a:cs typeface="Arial" charset="0"/>
              </a:rPr>
              <a:t>each of the other agents to perform activities directed to the </a:t>
            </a:r>
            <a:r>
              <a:rPr lang="en-GB" i="0" dirty="0" smtClean="0">
                <a:cs typeface="Arial" charset="0"/>
              </a:rPr>
              <a:t>goal.</a:t>
            </a:r>
          </a:p>
          <a:p>
            <a:pPr>
              <a:spcBef>
                <a:spcPct val="25000"/>
              </a:spcBef>
              <a:spcAft>
                <a:spcPct val="25000"/>
              </a:spcAft>
              <a:defRPr/>
            </a:pPr>
            <a:r>
              <a:rPr lang="en-GB" i="0" dirty="0" smtClean="0">
                <a:cs typeface="Arial" charset="0"/>
              </a:rPr>
              <a:t>Each agent most wants and expects </a:t>
            </a:r>
            <a:r>
              <a:rPr lang="en-GB" i="0" dirty="0">
                <a:cs typeface="Arial" charset="0"/>
              </a:rPr>
              <a:t>the goal to occur as a common effect of all their goal-directed actions.</a:t>
            </a:r>
          </a:p>
        </p:txBody>
      </p:sp>
      <p:sp>
        <p:nvSpPr>
          <p:cNvPr id="16" name="Text Box 2"/>
          <p:cNvSpPr txBox="1">
            <a:spLocks noChangeArrowheads="1"/>
          </p:cNvSpPr>
          <p:nvPr/>
        </p:nvSpPr>
        <p:spPr bwMode="auto">
          <a:xfrm>
            <a:off x="2567116" y="2492896"/>
            <a:ext cx="3331790" cy="433068"/>
          </a:xfrm>
          <a:prstGeom prst="rect">
            <a:avLst/>
          </a:prstGeom>
          <a:noFill/>
          <a:ln w="9525">
            <a:noFill/>
            <a:round/>
            <a:headEnd/>
            <a:tailEnd/>
          </a:ln>
          <a:effectLst/>
        </p:spPr>
        <p:txBody>
          <a:bodyPr wrap="square" lIns="90000" tIns="46800" rIns="90000" bIns="46800">
            <a:prstTxWarp prst="textNoShape">
              <a:avLst/>
            </a:prstTxWarp>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27000">
                    <a:schemeClr val="tx1">
                      <a:alpha val="75000"/>
                    </a:schemeClr>
                  </a:glow>
                </a:effectLst>
              </a:rPr>
              <a:t>G is a shared goal</a:t>
            </a:r>
          </a:p>
        </p:txBody>
      </p:sp>
      <p:sp>
        <p:nvSpPr>
          <p:cNvPr id="17" name="Left Brace 16"/>
          <p:cNvSpPr/>
          <p:nvPr/>
        </p:nvSpPr>
        <p:spPr bwMode="auto">
          <a:xfrm>
            <a:off x="4094592" y="2996954"/>
            <a:ext cx="576064" cy="3100037"/>
          </a:xfrm>
          <a:prstGeom prst="leftBrace">
            <a:avLst>
              <a:gd name="adj1" fmla="val 40485"/>
              <a:gd name="adj2" fmla="val 50000"/>
            </a:avLst>
          </a:prstGeom>
          <a:noFill/>
          <a:ln w="254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dirty="0">
              <a:ln>
                <a:noFill/>
              </a:ln>
              <a:solidFill>
                <a:schemeClr val="bg1"/>
              </a:solidFill>
              <a:effectLst/>
              <a:latin typeface="Myriad Web" charset="0"/>
            </a:endParaRPr>
          </a:p>
        </p:txBody>
      </p:sp>
      <p:sp>
        <p:nvSpPr>
          <p:cNvPr id="18" name="Left Brace 17"/>
          <p:cNvSpPr/>
          <p:nvPr/>
        </p:nvSpPr>
        <p:spPr bwMode="auto">
          <a:xfrm flipH="1">
            <a:off x="3779912" y="4221088"/>
            <a:ext cx="348700" cy="648072"/>
          </a:xfrm>
          <a:prstGeom prst="leftBrace">
            <a:avLst>
              <a:gd name="adj1" fmla="val 40485"/>
              <a:gd name="adj2" fmla="val 50000"/>
            </a:avLst>
          </a:prstGeom>
          <a:noFill/>
          <a:ln w="254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dirty="0">
              <a:ln>
                <a:noFill/>
              </a:ln>
              <a:solidFill>
                <a:schemeClr val="bg1"/>
              </a:solidFill>
              <a:effectLst/>
              <a:latin typeface="Myriad Web" charset="0"/>
            </a:endParaRPr>
          </a:p>
        </p:txBody>
      </p:sp>
      <p:sp>
        <p:nvSpPr>
          <p:cNvPr id="12" name="Rectangle 11"/>
          <p:cNvSpPr/>
          <p:nvPr/>
        </p:nvSpPr>
        <p:spPr>
          <a:xfrm>
            <a:off x="592139" y="369240"/>
            <a:ext cx="7796286" cy="769441"/>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Goal-directed joint action: an event with two or more agents which, taken as a whole, is directed to a goal.</a:t>
            </a:r>
            <a:endParaRPr lang="en-US" i="0" dirty="0">
              <a:effectLst>
                <a:glow rad="101600">
                  <a:schemeClr val="tx1">
                    <a:alpha val="75000"/>
                  </a:schemeClr>
                </a:glow>
              </a:effectLst>
            </a:endParaRPr>
          </a:p>
        </p:txBody>
      </p:sp>
      <p:sp>
        <p:nvSpPr>
          <p:cNvPr id="13" name="Rounded Rectangle 12"/>
          <p:cNvSpPr/>
          <p:nvPr/>
        </p:nvSpPr>
        <p:spPr bwMode="auto">
          <a:xfrm>
            <a:off x="-324544" y="4149080"/>
            <a:ext cx="4392488" cy="864096"/>
          </a:xfrm>
          <a:prstGeom prst="roundRect">
            <a:avLst/>
          </a:prstGeom>
          <a:solidFill>
            <a:srgbClr val="FFFFFF"/>
          </a:solidFill>
          <a:ln w="9525"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0" name="Text Box 2"/>
          <p:cNvSpPr txBox="1">
            <a:spLocks noChangeArrowheads="1"/>
          </p:cNvSpPr>
          <p:nvPr/>
        </p:nvSpPr>
        <p:spPr bwMode="auto">
          <a:xfrm>
            <a:off x="592139" y="2665504"/>
            <a:ext cx="3331790" cy="3787832"/>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smtClean="0"/>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27000">
                    <a:schemeClr val="tx1">
                      <a:alpha val="75000"/>
                    </a:schemeClr>
                  </a:glow>
                </a:effectLst>
              </a:rPr>
              <a:t>G is a collective goal</a:t>
            </a:r>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smtClean="0"/>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(a) it is a distributive goal; </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chemeClr val="tx1"/>
                </a:solidFill>
              </a:rPr>
              <a:t>(b) the actions are coordinated; </a:t>
            </a:r>
            <a:r>
              <a:rPr lang="en-US" i="0" dirty="0" smtClean="0">
                <a:solidFill>
                  <a:schemeClr val="tx1">
                    <a:lumMod val="50000"/>
                    <a:lumOff val="50000"/>
                  </a:schemeClr>
                </a:solidFill>
              </a:rPr>
              <a:t>and </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(c) coordination of this type would normally facilitate occurrences of outcomes of this type.</a:t>
            </a:r>
          </a:p>
        </p:txBody>
      </p:sp>
      <p:sp>
        <p:nvSpPr>
          <p:cNvPr id="14" name="Text Box 2"/>
          <p:cNvSpPr txBox="1">
            <a:spLocks noChangeArrowheads="1"/>
          </p:cNvSpPr>
          <p:nvPr/>
        </p:nvSpPr>
        <p:spPr bwMode="auto">
          <a:xfrm>
            <a:off x="592138" y="1289227"/>
            <a:ext cx="7940302" cy="1110177"/>
          </a:xfrm>
          <a:prstGeom prst="rect">
            <a:avLst/>
          </a:prstGeom>
          <a:solidFill>
            <a:schemeClr val="tx1"/>
          </a:solid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u="sng" dirty="0" smtClean="0"/>
              <a:t>G is a distributive goal</a:t>
            </a:r>
            <a:r>
              <a:rPr lang="en-US" i="0" dirty="0" smtClean="0"/>
              <a:t>: it is an outcome to which each agent’s actions are individually directed and it is possible that: all actions succeed relative to this outcome.</a:t>
            </a:r>
            <a:endParaRPr lang="en-US" i="0" u="sng" dirty="0" smtClean="0"/>
          </a:p>
        </p:txBody>
      </p:sp>
    </p:spTree>
    <p:extLst>
      <p:ext uri="{BB962C8B-B14F-4D97-AF65-F5344CB8AC3E}">
        <p14:creationId xmlns:p14="http://schemas.microsoft.com/office/powerpoint/2010/main" val="3811893149"/>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Straight Connector 18"/>
          <p:cNvCxnSpPr/>
          <p:nvPr/>
        </p:nvCxnSpPr>
        <p:spPr bwMode="auto">
          <a:xfrm>
            <a:off x="683568" y="2875616"/>
            <a:ext cx="7488832" cy="0"/>
          </a:xfrm>
          <a:prstGeom prst="line">
            <a:avLst/>
          </a:prstGeom>
          <a:solidFill>
            <a:srgbClr val="00B8FF"/>
          </a:solidFill>
          <a:ln w="28575" cap="flat" cmpd="sng" algn="ctr">
            <a:solidFill>
              <a:srgbClr val="FFFFFF"/>
            </a:solidFill>
            <a:prstDash val="solid"/>
            <a:round/>
            <a:headEnd type="none" w="med" len="med"/>
            <a:tailEnd type="none" w="med" len="med"/>
          </a:ln>
          <a:effectLst/>
        </p:spPr>
      </p:cxnSp>
      <p:cxnSp>
        <p:nvCxnSpPr>
          <p:cNvPr id="6" name="Straight Connector 5"/>
          <p:cNvCxnSpPr/>
          <p:nvPr/>
        </p:nvCxnSpPr>
        <p:spPr bwMode="auto">
          <a:xfrm>
            <a:off x="672228" y="3379672"/>
            <a:ext cx="3240360" cy="0"/>
          </a:xfrm>
          <a:prstGeom prst="line">
            <a:avLst/>
          </a:prstGeom>
          <a:solidFill>
            <a:srgbClr val="00B8FF"/>
          </a:solidFill>
          <a:ln w="28575" cap="flat" cmpd="sng" algn="ctr">
            <a:solidFill>
              <a:srgbClr val="FFFFFF"/>
            </a:solidFill>
            <a:prstDash val="solid"/>
            <a:round/>
            <a:headEnd type="none" w="med" len="med"/>
            <a:tailEnd type="none" w="med" len="med"/>
          </a:ln>
          <a:effectLst/>
        </p:spPr>
      </p:cxnSp>
      <p:sp>
        <p:nvSpPr>
          <p:cNvPr id="15" name="Text Box 2"/>
          <p:cNvSpPr txBox="1">
            <a:spLocks noChangeArrowheads="1"/>
          </p:cNvSpPr>
          <p:nvPr/>
        </p:nvSpPr>
        <p:spPr bwMode="auto">
          <a:xfrm>
            <a:off x="4840610" y="3068962"/>
            <a:ext cx="3547814" cy="2972225"/>
          </a:xfrm>
          <a:prstGeom prst="rect">
            <a:avLst/>
          </a:prstGeom>
          <a:noFill/>
          <a:ln w="9525">
            <a:noFill/>
            <a:round/>
            <a:headEnd/>
            <a:tailEnd/>
          </a:ln>
          <a:effectLst/>
        </p:spPr>
        <p:txBody>
          <a:bodyPr wrap="square" lIns="90000" tIns="46800" rIns="90000" bIns="46800">
            <a:prstTxWarp prst="textNoShape">
              <a:avLst/>
            </a:prstTxWarp>
            <a:spAutoFit/>
          </a:bodyPr>
          <a:lstStyle/>
          <a:p>
            <a:pPr>
              <a:spcBef>
                <a:spcPct val="25000"/>
              </a:spcBef>
              <a:spcAft>
                <a:spcPct val="25000"/>
              </a:spcAft>
              <a:defRPr/>
            </a:pPr>
            <a:r>
              <a:rPr lang="en-GB" i="0" dirty="0">
                <a:cs typeface="Arial" charset="0"/>
              </a:rPr>
              <a:t>Each agent </a:t>
            </a:r>
            <a:r>
              <a:rPr lang="en-GB" i="0" dirty="0" smtClean="0">
                <a:cs typeface="Arial" charset="0"/>
              </a:rPr>
              <a:t>most wants and expects </a:t>
            </a:r>
            <a:r>
              <a:rPr lang="en-GB" i="0" dirty="0">
                <a:cs typeface="Arial" charset="0"/>
              </a:rPr>
              <a:t>each of the other agents to perform activities directed to the </a:t>
            </a:r>
            <a:r>
              <a:rPr lang="en-GB" i="0" dirty="0" smtClean="0">
                <a:cs typeface="Arial" charset="0"/>
              </a:rPr>
              <a:t>goal.</a:t>
            </a:r>
          </a:p>
          <a:p>
            <a:pPr>
              <a:spcBef>
                <a:spcPct val="25000"/>
              </a:spcBef>
              <a:spcAft>
                <a:spcPct val="25000"/>
              </a:spcAft>
              <a:defRPr/>
            </a:pPr>
            <a:r>
              <a:rPr lang="en-GB" i="0" dirty="0" smtClean="0">
                <a:cs typeface="Arial" charset="0"/>
              </a:rPr>
              <a:t>Each agent most wants and expects </a:t>
            </a:r>
            <a:r>
              <a:rPr lang="en-GB" i="0" dirty="0">
                <a:cs typeface="Arial" charset="0"/>
              </a:rPr>
              <a:t>the goal to occur as a common effect of all their goal-directed actions.</a:t>
            </a:r>
          </a:p>
        </p:txBody>
      </p:sp>
      <p:sp>
        <p:nvSpPr>
          <p:cNvPr id="16" name="Text Box 2"/>
          <p:cNvSpPr txBox="1">
            <a:spLocks noChangeArrowheads="1"/>
          </p:cNvSpPr>
          <p:nvPr/>
        </p:nvSpPr>
        <p:spPr bwMode="auto">
          <a:xfrm>
            <a:off x="2567116" y="2492896"/>
            <a:ext cx="3331790" cy="433068"/>
          </a:xfrm>
          <a:prstGeom prst="rect">
            <a:avLst/>
          </a:prstGeom>
          <a:noFill/>
          <a:ln w="9525">
            <a:noFill/>
            <a:round/>
            <a:headEnd/>
            <a:tailEnd/>
          </a:ln>
          <a:effectLst/>
        </p:spPr>
        <p:txBody>
          <a:bodyPr wrap="square" lIns="90000" tIns="46800" rIns="90000" bIns="46800">
            <a:prstTxWarp prst="textNoShape">
              <a:avLst/>
            </a:prstTxWarp>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27000">
                    <a:schemeClr val="tx1">
                      <a:alpha val="75000"/>
                    </a:schemeClr>
                  </a:glow>
                </a:effectLst>
              </a:rPr>
              <a:t>G is a shared goal</a:t>
            </a:r>
          </a:p>
        </p:txBody>
      </p:sp>
      <p:sp>
        <p:nvSpPr>
          <p:cNvPr id="17" name="Left Brace 16"/>
          <p:cNvSpPr/>
          <p:nvPr/>
        </p:nvSpPr>
        <p:spPr bwMode="auto">
          <a:xfrm>
            <a:off x="4094592" y="2996954"/>
            <a:ext cx="576064" cy="3100037"/>
          </a:xfrm>
          <a:prstGeom prst="leftBrace">
            <a:avLst>
              <a:gd name="adj1" fmla="val 40485"/>
              <a:gd name="adj2" fmla="val 50000"/>
            </a:avLst>
          </a:prstGeom>
          <a:noFill/>
          <a:ln w="254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dirty="0">
              <a:ln>
                <a:noFill/>
              </a:ln>
              <a:solidFill>
                <a:schemeClr val="bg1"/>
              </a:solidFill>
              <a:effectLst/>
              <a:latin typeface="Myriad Web" charset="0"/>
            </a:endParaRPr>
          </a:p>
        </p:txBody>
      </p:sp>
      <p:sp>
        <p:nvSpPr>
          <p:cNvPr id="18" name="Left Brace 17"/>
          <p:cNvSpPr/>
          <p:nvPr/>
        </p:nvSpPr>
        <p:spPr bwMode="auto">
          <a:xfrm flipH="1">
            <a:off x="3779912" y="4221088"/>
            <a:ext cx="348700" cy="648072"/>
          </a:xfrm>
          <a:prstGeom prst="leftBrace">
            <a:avLst>
              <a:gd name="adj1" fmla="val 40485"/>
              <a:gd name="adj2" fmla="val 50000"/>
            </a:avLst>
          </a:prstGeom>
          <a:noFill/>
          <a:ln w="254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dirty="0">
              <a:ln>
                <a:noFill/>
              </a:ln>
              <a:solidFill>
                <a:schemeClr val="bg1"/>
              </a:solidFill>
              <a:effectLst/>
              <a:latin typeface="Myriad Web" charset="0"/>
            </a:endParaRPr>
          </a:p>
        </p:txBody>
      </p:sp>
      <p:sp>
        <p:nvSpPr>
          <p:cNvPr id="12" name="Rectangle 11"/>
          <p:cNvSpPr/>
          <p:nvPr/>
        </p:nvSpPr>
        <p:spPr>
          <a:xfrm>
            <a:off x="592139" y="369240"/>
            <a:ext cx="7796286" cy="769441"/>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chemeClr val="tx1">
                    <a:lumMod val="50000"/>
                    <a:lumOff val="50000"/>
                  </a:schemeClr>
                </a:solidFill>
                <a:effectLst>
                  <a:glow rad="101600">
                    <a:schemeClr val="tx1">
                      <a:alpha val="75000"/>
                    </a:schemeClr>
                  </a:glow>
                </a:effectLst>
              </a:rPr>
              <a:t>Goal-directed joint action: an event with two or more agents which, taken as a whole, is directed to a goal.</a:t>
            </a:r>
            <a:endParaRPr lang="en-US" i="0" dirty="0">
              <a:solidFill>
                <a:schemeClr val="tx1">
                  <a:lumMod val="50000"/>
                  <a:lumOff val="50000"/>
                </a:schemeClr>
              </a:solidFill>
              <a:effectLst>
                <a:glow rad="101600">
                  <a:schemeClr val="tx1">
                    <a:alpha val="75000"/>
                  </a:schemeClr>
                </a:glow>
              </a:effectLst>
            </a:endParaRPr>
          </a:p>
        </p:txBody>
      </p:sp>
      <p:sp>
        <p:nvSpPr>
          <p:cNvPr id="13" name="Rounded Rectangle 12"/>
          <p:cNvSpPr/>
          <p:nvPr/>
        </p:nvSpPr>
        <p:spPr bwMode="auto">
          <a:xfrm>
            <a:off x="-324544" y="4149080"/>
            <a:ext cx="4392488" cy="864096"/>
          </a:xfrm>
          <a:prstGeom prst="roundRect">
            <a:avLst/>
          </a:prstGeom>
          <a:solidFill>
            <a:srgbClr val="FFFFFF"/>
          </a:solidFill>
          <a:ln w="9525"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0" name="Text Box 2"/>
          <p:cNvSpPr txBox="1">
            <a:spLocks noChangeArrowheads="1"/>
          </p:cNvSpPr>
          <p:nvPr/>
        </p:nvSpPr>
        <p:spPr bwMode="auto">
          <a:xfrm>
            <a:off x="592139" y="2665504"/>
            <a:ext cx="3331790" cy="3787832"/>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smtClean="0"/>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27000">
                    <a:schemeClr val="tx1">
                      <a:alpha val="75000"/>
                    </a:schemeClr>
                  </a:glow>
                </a:effectLst>
              </a:rPr>
              <a:t>G is a collective goal</a:t>
            </a:r>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smtClean="0"/>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(a) it is a distributive goal; </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solidFill>
                  <a:schemeClr val="tx1"/>
                </a:solidFill>
              </a:rPr>
              <a:t>(b) the actions are coordinated; </a:t>
            </a:r>
            <a:r>
              <a:rPr lang="en-US" i="0" dirty="0" smtClean="0">
                <a:solidFill>
                  <a:schemeClr val="tx1">
                    <a:lumMod val="50000"/>
                    <a:lumOff val="50000"/>
                  </a:schemeClr>
                </a:solidFill>
              </a:rPr>
              <a:t>and </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(c) coordination of this type would normally facilitate occurrences of outcomes of this type.</a:t>
            </a:r>
          </a:p>
        </p:txBody>
      </p:sp>
      <p:sp>
        <p:nvSpPr>
          <p:cNvPr id="14" name="Text Box 2"/>
          <p:cNvSpPr txBox="1">
            <a:spLocks noChangeArrowheads="1"/>
          </p:cNvSpPr>
          <p:nvPr/>
        </p:nvSpPr>
        <p:spPr bwMode="auto">
          <a:xfrm>
            <a:off x="592138" y="1289227"/>
            <a:ext cx="7940302" cy="1110177"/>
          </a:xfrm>
          <a:prstGeom prst="rect">
            <a:avLst/>
          </a:prstGeom>
          <a:solidFill>
            <a:schemeClr val="tx1"/>
          </a:solid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u="sng" dirty="0" smtClean="0">
                <a:solidFill>
                  <a:schemeClr val="tx1">
                    <a:lumMod val="50000"/>
                    <a:lumOff val="50000"/>
                  </a:schemeClr>
                </a:solidFill>
              </a:rPr>
              <a:t>G is a distributive goal</a:t>
            </a:r>
            <a:r>
              <a:rPr lang="en-US" i="0" dirty="0" smtClean="0">
                <a:solidFill>
                  <a:schemeClr val="tx1">
                    <a:lumMod val="50000"/>
                    <a:lumOff val="50000"/>
                  </a:schemeClr>
                </a:solidFill>
              </a:rPr>
              <a:t>: it is an outcome to which each agent’s actions are individually directed and it is possible that: all actions succeed relative to this outcome.</a:t>
            </a:r>
            <a:endParaRPr lang="en-US" i="0" u="sng" dirty="0" smtClean="0">
              <a:solidFill>
                <a:schemeClr val="tx1">
                  <a:lumMod val="50000"/>
                  <a:lumOff val="50000"/>
                </a:schemeClr>
              </a:solidFill>
            </a:endParaRPr>
          </a:p>
        </p:txBody>
      </p:sp>
      <p:cxnSp>
        <p:nvCxnSpPr>
          <p:cNvPr id="23" name="Straight Connector 22"/>
          <p:cNvCxnSpPr/>
          <p:nvPr/>
        </p:nvCxnSpPr>
        <p:spPr bwMode="auto">
          <a:xfrm>
            <a:off x="683568" y="2420888"/>
            <a:ext cx="8460432" cy="0"/>
          </a:xfrm>
          <a:prstGeom prst="line">
            <a:avLst/>
          </a:prstGeom>
          <a:solidFill>
            <a:srgbClr val="00B8FF"/>
          </a:solidFill>
          <a:ln w="28575" cap="flat" cmpd="sng" algn="ctr">
            <a:solidFill>
              <a:srgbClr val="FFFFFF"/>
            </a:solidFill>
            <a:prstDash val="solid"/>
            <a:round/>
            <a:headEnd type="none" w="med" len="med"/>
            <a:tailEnd type="none" w="med" len="med"/>
          </a:ln>
          <a:effectLst/>
        </p:spPr>
      </p:cxnSp>
      <p:sp>
        <p:nvSpPr>
          <p:cNvPr id="21" name="Text Box 2"/>
          <p:cNvSpPr txBox="1">
            <a:spLocks noChangeArrowheads="1"/>
          </p:cNvSpPr>
          <p:nvPr/>
        </p:nvSpPr>
        <p:spPr bwMode="auto">
          <a:xfrm>
            <a:off x="899592" y="1018904"/>
            <a:ext cx="7920880" cy="1618008"/>
          </a:xfrm>
          <a:prstGeom prst="rect">
            <a:avLst/>
          </a:prstGeom>
          <a:noFill/>
          <a:ln w="9525">
            <a:noFill/>
            <a:round/>
            <a:headEnd/>
            <a:tailEnd/>
          </a:ln>
          <a:effectLst/>
        </p:spPr>
        <p:txBody>
          <a:bodyPr wrap="square" lIns="90000" tIns="46800" rIns="90000" bIns="46800">
            <a:prstTxWarp prst="textNoShape">
              <a:avLst/>
            </a:prstTxWarp>
            <a:spAutoFit/>
          </a:bodyP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9900" i="0" dirty="0" err="1" smtClean="0">
                <a:effectLst>
                  <a:glow rad="127000">
                    <a:schemeClr val="tx1"/>
                  </a:glow>
                </a:effectLst>
              </a:rPr>
              <a:t>etc</a:t>
            </a:r>
            <a:r>
              <a:rPr lang="en-US" sz="9900" i="0" dirty="0" smtClean="0">
                <a:effectLst>
                  <a:glow rad="127000">
                    <a:schemeClr val="tx1"/>
                  </a:glow>
                </a:effectLst>
              </a:rPr>
              <a:t> ...</a:t>
            </a:r>
          </a:p>
        </p:txBody>
      </p:sp>
    </p:spTree>
    <p:extLst>
      <p:ext uri="{BB962C8B-B14F-4D97-AF65-F5344CB8AC3E}">
        <p14:creationId xmlns:p14="http://schemas.microsoft.com/office/powerpoint/2010/main" val="3779615847"/>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DSC_AA_0666cutout.JPG"/>
          <p:cNvPicPr>
            <a:picLocks noChangeAspect="1"/>
          </p:cNvPicPr>
          <p:nvPr/>
        </p:nvPicPr>
        <p:blipFill rotWithShape="1">
          <a:blip r:embed="rId2" cstate="screen">
            <a:grayscl/>
            <a:extLst>
              <a:ext uri="{BEBA8EAE-BF5A-486C-A8C5-ECC9F3942E4B}">
                <a14:imgProps xmlns:a14="http://schemas.microsoft.com/office/drawing/2010/main">
                  <a14:imgLayer r:embed="rId3">
                    <a14:imgEffect>
                      <a14:brightnessContrast bright="40000" contrast="35000"/>
                    </a14:imgEffect>
                  </a14:imgLayer>
                </a14:imgProps>
              </a:ext>
              <a:ext uri="{28A0092B-C50C-407E-A947-70E740481C1C}">
                <a14:useLocalDpi xmlns:a14="http://schemas.microsoft.com/office/drawing/2010/main"/>
              </a:ext>
            </a:extLst>
          </a:blip>
          <a:srcRect r="9062"/>
          <a:stretch/>
        </p:blipFill>
        <p:spPr>
          <a:xfrm>
            <a:off x="-36512" y="0"/>
            <a:ext cx="4157697" cy="6858000"/>
          </a:xfrm>
          <a:prstGeom prst="rect">
            <a:avLst/>
          </a:prstGeom>
        </p:spPr>
      </p:pic>
      <p:sp>
        <p:nvSpPr>
          <p:cNvPr id="11" name="Text Box 2"/>
          <p:cNvSpPr txBox="1">
            <a:spLocks noChangeArrowheads="1"/>
          </p:cNvSpPr>
          <p:nvPr/>
        </p:nvSpPr>
        <p:spPr bwMode="auto">
          <a:xfrm>
            <a:off x="611560" y="4459759"/>
            <a:ext cx="7920880" cy="1618008"/>
          </a:xfrm>
          <a:prstGeom prst="rect">
            <a:avLst/>
          </a:prstGeom>
          <a:noFill/>
          <a:ln w="9525">
            <a:noFill/>
            <a:round/>
            <a:headEnd/>
            <a:tailEnd/>
          </a:ln>
          <a:effectLst/>
        </p:spPr>
        <p:txBody>
          <a:bodyPr wrap="square" lIns="90000" tIns="46800" rIns="90000" bIns="46800">
            <a:prstTxWarp prst="textNoShape">
              <a:avLst/>
            </a:prstTxWarp>
            <a:spAutoFit/>
          </a:bodyP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9900" i="0" dirty="0" smtClean="0">
                <a:solidFill>
                  <a:schemeClr val="tx1"/>
                </a:solidFill>
                <a:effectLst>
                  <a:glow rad="127000">
                    <a:schemeClr val="accent3"/>
                  </a:glow>
                </a:effectLst>
              </a:rPr>
              <a:t>2</a:t>
            </a:r>
            <a:r>
              <a:rPr lang="en-US" sz="9900" i="0" baseline="30000" dirty="0" smtClean="0">
                <a:solidFill>
                  <a:schemeClr val="tx1"/>
                </a:solidFill>
                <a:effectLst>
                  <a:glow rad="127000">
                    <a:schemeClr val="accent3"/>
                  </a:glow>
                </a:effectLst>
              </a:rPr>
              <a:t>nd</a:t>
            </a:r>
            <a:r>
              <a:rPr lang="en-US" sz="9900" i="0" dirty="0" smtClean="0">
                <a:solidFill>
                  <a:schemeClr val="tx1"/>
                </a:solidFill>
                <a:effectLst>
                  <a:glow rad="127000">
                    <a:schemeClr val="accent3"/>
                  </a:glow>
                </a:effectLst>
              </a:rPr>
              <a:t> objection</a:t>
            </a:r>
          </a:p>
        </p:txBody>
      </p:sp>
      <p:sp>
        <p:nvSpPr>
          <p:cNvPr id="12" name="Text Box 2"/>
          <p:cNvSpPr txBox="1">
            <a:spLocks noChangeArrowheads="1"/>
          </p:cNvSpPr>
          <p:nvPr/>
        </p:nvSpPr>
        <p:spPr bwMode="auto">
          <a:xfrm>
            <a:off x="3779912" y="5806425"/>
            <a:ext cx="504056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smtClean="0">
                <a:effectLst>
                  <a:glow rad="101600">
                    <a:schemeClr val="tx1">
                      <a:alpha val="75000"/>
                    </a:schemeClr>
                  </a:glow>
                </a:effectLst>
              </a:rPr>
              <a:t>Joint action presupposes sophisticated theory of mind cognition</a:t>
            </a:r>
            <a:endParaRPr lang="en-GB" dirty="0">
              <a:effectLst>
                <a:glow rad="101600">
                  <a:schemeClr val="tx1">
                    <a:alpha val="75000"/>
                  </a:schemeClr>
                </a:glow>
              </a:effectLst>
            </a:endParaRPr>
          </a:p>
        </p:txBody>
      </p:sp>
      <p:sp>
        <p:nvSpPr>
          <p:cNvPr id="10" name="Text Box 2"/>
          <p:cNvSpPr txBox="1">
            <a:spLocks noChangeArrowheads="1"/>
          </p:cNvSpPr>
          <p:nvPr/>
        </p:nvSpPr>
        <p:spPr bwMode="auto">
          <a:xfrm>
            <a:off x="2483768" y="-27384"/>
            <a:ext cx="6192688" cy="1618008"/>
          </a:xfrm>
          <a:prstGeom prst="rect">
            <a:avLst/>
          </a:prstGeom>
          <a:noFill/>
          <a:ln w="9525">
            <a:noFill/>
            <a:round/>
            <a:headEnd/>
            <a:tailEnd/>
          </a:ln>
          <a:effectLst/>
        </p:spPr>
        <p:txBody>
          <a:bodyPr wrap="square" lIns="90000" tIns="46800" rIns="90000" bIns="46800">
            <a:prstTxWarp prst="textNoShape">
              <a:avLst/>
            </a:prstTxWarp>
            <a:spAutoFit/>
          </a:bodyP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9900" i="0" dirty="0" smtClean="0">
                <a:solidFill>
                  <a:schemeClr val="tx1"/>
                </a:solidFill>
                <a:effectLst>
                  <a:glow rad="127000">
                    <a:schemeClr val="accent3">
                      <a:alpha val="34000"/>
                    </a:schemeClr>
                  </a:glow>
                </a:effectLst>
              </a:rPr>
              <a:t>challenge</a:t>
            </a:r>
          </a:p>
        </p:txBody>
      </p:sp>
      <p:sp>
        <p:nvSpPr>
          <p:cNvPr id="13" name="Text Box 2"/>
          <p:cNvSpPr txBox="1">
            <a:spLocks noChangeArrowheads="1"/>
          </p:cNvSpPr>
          <p:nvPr/>
        </p:nvSpPr>
        <p:spPr bwMode="auto">
          <a:xfrm>
            <a:off x="3635897" y="1268760"/>
            <a:ext cx="5040560"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smtClean="0">
                <a:solidFill>
                  <a:srgbClr val="7F7F7F"/>
                </a:solidFill>
                <a:effectLst>
                  <a:glow rad="101600">
                    <a:schemeClr val="tx1">
                      <a:alpha val="75000"/>
                    </a:schemeClr>
                  </a:glow>
                </a:effectLst>
              </a:rPr>
              <a:t>Explain the emergence, in evolution or development, of sophisticated forms of theory of mind cognition.</a:t>
            </a:r>
            <a:endParaRPr lang="en-GB" dirty="0">
              <a:solidFill>
                <a:srgbClr val="7F7F7F"/>
              </a:solidFill>
              <a:effectLst>
                <a:glow rad="101600">
                  <a:schemeClr val="tx1">
                    <a:alpha val="75000"/>
                  </a:schemeClr>
                </a:glow>
              </a:effectLst>
            </a:endParaRPr>
          </a:p>
        </p:txBody>
      </p:sp>
      <p:sp>
        <p:nvSpPr>
          <p:cNvPr id="14" name="Text Box 2"/>
          <p:cNvSpPr txBox="1">
            <a:spLocks noChangeArrowheads="1"/>
          </p:cNvSpPr>
          <p:nvPr/>
        </p:nvSpPr>
        <p:spPr bwMode="auto">
          <a:xfrm>
            <a:off x="2411760" y="2060848"/>
            <a:ext cx="6192688" cy="1618008"/>
          </a:xfrm>
          <a:prstGeom prst="rect">
            <a:avLst/>
          </a:prstGeom>
          <a:noFill/>
          <a:ln w="9525">
            <a:noFill/>
            <a:round/>
            <a:headEnd/>
            <a:tailEnd/>
          </a:ln>
          <a:effectLst/>
        </p:spPr>
        <p:txBody>
          <a:bodyPr wrap="square" lIns="90000" tIns="46800" rIns="90000" bIns="46800">
            <a:prstTxWarp prst="textNoShape">
              <a:avLst/>
            </a:prstTxWarp>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9900" i="0" dirty="0" smtClean="0">
                <a:solidFill>
                  <a:schemeClr val="tx1"/>
                </a:solidFill>
                <a:effectLst>
                  <a:glow rad="127000">
                    <a:schemeClr val="accent3">
                      <a:alpha val="34000"/>
                    </a:schemeClr>
                  </a:glow>
                </a:effectLst>
              </a:rPr>
              <a:t>conjecture</a:t>
            </a:r>
          </a:p>
        </p:txBody>
      </p:sp>
      <p:sp>
        <p:nvSpPr>
          <p:cNvPr id="15" name="Text Box 2"/>
          <p:cNvSpPr txBox="1">
            <a:spLocks noChangeArrowheads="1"/>
          </p:cNvSpPr>
          <p:nvPr/>
        </p:nvSpPr>
        <p:spPr bwMode="auto">
          <a:xfrm>
            <a:off x="3275856" y="3356992"/>
            <a:ext cx="5760640" cy="144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a:solidFill>
                  <a:srgbClr val="7F7F7F"/>
                </a:solidFill>
                <a:effectLst>
                  <a:glow rad="101600">
                    <a:schemeClr val="tx1">
                      <a:alpha val="75000"/>
                    </a:schemeClr>
                  </a:glow>
                </a:effectLst>
              </a:rPr>
              <a:t>The existence of abilities to engage in joint action partially </a:t>
            </a:r>
            <a:r>
              <a:rPr lang="en-GB" i="0" dirty="0" smtClean="0">
                <a:solidFill>
                  <a:srgbClr val="7F7F7F"/>
                </a:solidFill>
                <a:effectLst>
                  <a:glow rad="101600">
                    <a:schemeClr val="tx1">
                      <a:alpha val="75000"/>
                    </a:schemeClr>
                  </a:glow>
                </a:effectLst>
              </a:rPr>
              <a:t>explains </a:t>
            </a:r>
            <a:r>
              <a:rPr lang="en-GB" i="0" dirty="0">
                <a:solidFill>
                  <a:srgbClr val="7F7F7F"/>
                </a:solidFill>
                <a:effectLst>
                  <a:glow rad="101600">
                    <a:schemeClr val="tx1">
                      <a:alpha val="75000"/>
                    </a:schemeClr>
                  </a:glow>
                </a:effectLst>
              </a:rPr>
              <a:t>how sophisticated forms of </a:t>
            </a:r>
            <a:r>
              <a:rPr lang="en-GB" i="0" dirty="0" smtClean="0">
                <a:solidFill>
                  <a:srgbClr val="7F7F7F"/>
                </a:solidFill>
                <a:effectLst>
                  <a:glow rad="101600">
                    <a:schemeClr val="tx1">
                      <a:alpha val="75000"/>
                    </a:schemeClr>
                  </a:glow>
                </a:effectLst>
              </a:rPr>
              <a:t>theory of mind cognition </a:t>
            </a:r>
            <a:r>
              <a:rPr lang="en-GB" i="0" dirty="0">
                <a:solidFill>
                  <a:srgbClr val="7F7F7F"/>
                </a:solidFill>
                <a:effectLst>
                  <a:glow rad="101600">
                    <a:schemeClr val="tx1">
                      <a:alpha val="75000"/>
                    </a:schemeClr>
                  </a:glow>
                </a:effectLst>
              </a:rPr>
              <a:t>emerge in </a:t>
            </a:r>
            <a:r>
              <a:rPr lang="en-GB" i="0" dirty="0" smtClean="0">
                <a:solidFill>
                  <a:srgbClr val="7F7F7F"/>
                </a:solidFill>
                <a:effectLst>
                  <a:glow rad="101600">
                    <a:schemeClr val="tx1">
                      <a:alpha val="75000"/>
                    </a:schemeClr>
                  </a:glow>
                </a:effectLst>
              </a:rPr>
              <a:t>evolution </a:t>
            </a:r>
            <a:r>
              <a:rPr lang="en-GB" i="0" dirty="0">
                <a:solidFill>
                  <a:srgbClr val="7F7F7F"/>
                </a:solidFill>
                <a:effectLst>
                  <a:glow rad="101600">
                    <a:schemeClr val="tx1">
                      <a:alpha val="75000"/>
                    </a:schemeClr>
                  </a:glow>
                </a:effectLst>
              </a:rPr>
              <a:t>or development (or both)</a:t>
            </a:r>
            <a:endParaRPr lang="en-GB" dirty="0">
              <a:solidFill>
                <a:srgbClr val="7F7F7F"/>
              </a:solidFill>
              <a:effectLst>
                <a:glow rad="101600">
                  <a:schemeClr val="tx1">
                    <a:alpha val="75000"/>
                  </a:schemeClr>
                </a:glow>
              </a:effectLst>
            </a:endParaRPr>
          </a:p>
        </p:txBody>
      </p:sp>
    </p:spTree>
    <p:extLst>
      <p:ext uri="{BB962C8B-B14F-4D97-AF65-F5344CB8AC3E}">
        <p14:creationId xmlns:p14="http://schemas.microsoft.com/office/powerpoint/2010/main" val="286971490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DSC_AA_0666cutout.JPG"/>
          <p:cNvPicPr>
            <a:picLocks noChangeAspect="1"/>
          </p:cNvPicPr>
          <p:nvPr/>
        </p:nvPicPr>
        <p:blipFill rotWithShape="1">
          <a:blip r:embed="rId2" cstate="screen">
            <a:grayscl/>
            <a:extLst>
              <a:ext uri="{BEBA8EAE-BF5A-486C-A8C5-ECC9F3942E4B}">
                <a14:imgProps xmlns:a14="http://schemas.microsoft.com/office/drawing/2010/main">
                  <a14:imgLayer r:embed="rId3">
                    <a14:imgEffect>
                      <a14:brightnessContrast bright="40000" contrast="35000"/>
                    </a14:imgEffect>
                  </a14:imgLayer>
                </a14:imgProps>
              </a:ext>
              <a:ext uri="{28A0092B-C50C-407E-A947-70E740481C1C}">
                <a14:useLocalDpi xmlns:a14="http://schemas.microsoft.com/office/drawing/2010/main"/>
              </a:ext>
            </a:extLst>
          </a:blip>
          <a:srcRect r="9062"/>
          <a:stretch/>
        </p:blipFill>
        <p:spPr>
          <a:xfrm>
            <a:off x="-36512" y="0"/>
            <a:ext cx="4157697" cy="6858000"/>
          </a:xfrm>
          <a:prstGeom prst="rect">
            <a:avLst/>
          </a:prstGeom>
        </p:spPr>
      </p:pic>
      <p:sp>
        <p:nvSpPr>
          <p:cNvPr id="11" name="Text Box 2"/>
          <p:cNvSpPr txBox="1">
            <a:spLocks noChangeArrowheads="1"/>
          </p:cNvSpPr>
          <p:nvPr/>
        </p:nvSpPr>
        <p:spPr bwMode="auto">
          <a:xfrm>
            <a:off x="611560" y="4459759"/>
            <a:ext cx="7920880" cy="1618008"/>
          </a:xfrm>
          <a:prstGeom prst="rect">
            <a:avLst/>
          </a:prstGeom>
          <a:noFill/>
          <a:ln w="9525">
            <a:noFill/>
            <a:round/>
            <a:headEnd/>
            <a:tailEnd/>
          </a:ln>
          <a:effectLst/>
        </p:spPr>
        <p:txBody>
          <a:bodyPr wrap="square" lIns="90000" tIns="46800" rIns="90000" bIns="46800">
            <a:prstTxWarp prst="textNoShape">
              <a:avLst/>
            </a:prstTxWarp>
            <a:spAutoFit/>
          </a:bodyP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9900" i="0" dirty="0" smtClean="0">
                <a:solidFill>
                  <a:schemeClr val="tx1"/>
                </a:solidFill>
                <a:effectLst>
                  <a:glow rad="127000">
                    <a:schemeClr val="accent3"/>
                  </a:glow>
                </a:effectLst>
              </a:rPr>
              <a:t>2</a:t>
            </a:r>
            <a:r>
              <a:rPr lang="en-US" sz="9900" i="0" baseline="30000" dirty="0" smtClean="0">
                <a:solidFill>
                  <a:schemeClr val="tx1"/>
                </a:solidFill>
                <a:effectLst>
                  <a:glow rad="127000">
                    <a:schemeClr val="accent3"/>
                  </a:glow>
                </a:effectLst>
              </a:rPr>
              <a:t>nd</a:t>
            </a:r>
            <a:r>
              <a:rPr lang="en-US" sz="9900" i="0" dirty="0" smtClean="0">
                <a:solidFill>
                  <a:schemeClr val="tx1"/>
                </a:solidFill>
                <a:effectLst>
                  <a:glow rad="127000">
                    <a:schemeClr val="accent3"/>
                  </a:glow>
                </a:effectLst>
              </a:rPr>
              <a:t> objection</a:t>
            </a:r>
          </a:p>
        </p:txBody>
      </p:sp>
      <p:sp>
        <p:nvSpPr>
          <p:cNvPr id="12" name="Text Box 2"/>
          <p:cNvSpPr txBox="1">
            <a:spLocks noChangeArrowheads="1"/>
          </p:cNvSpPr>
          <p:nvPr/>
        </p:nvSpPr>
        <p:spPr bwMode="auto">
          <a:xfrm>
            <a:off x="3779912" y="5806425"/>
            <a:ext cx="504056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smtClean="0">
                <a:effectLst>
                  <a:glow rad="101600">
                    <a:schemeClr val="tx1">
                      <a:alpha val="75000"/>
                    </a:schemeClr>
                  </a:glow>
                </a:effectLst>
              </a:rPr>
              <a:t>Joint action presupposes sophisticated theory of mind cognition</a:t>
            </a:r>
            <a:endParaRPr lang="en-GB" dirty="0">
              <a:effectLst>
                <a:glow rad="101600">
                  <a:schemeClr val="tx1">
                    <a:alpha val="75000"/>
                  </a:schemeClr>
                </a:glow>
              </a:effectLst>
            </a:endParaRPr>
          </a:p>
        </p:txBody>
      </p:sp>
      <p:cxnSp>
        <p:nvCxnSpPr>
          <p:cNvPr id="9" name="Straight Connector 8"/>
          <p:cNvCxnSpPr/>
          <p:nvPr/>
        </p:nvCxnSpPr>
        <p:spPr bwMode="auto">
          <a:xfrm>
            <a:off x="611560" y="4941168"/>
            <a:ext cx="8280920" cy="1728192"/>
          </a:xfrm>
          <a:prstGeom prst="line">
            <a:avLst/>
          </a:prstGeom>
          <a:solidFill>
            <a:srgbClr val="00B8FF"/>
          </a:solidFill>
          <a:ln w="76200" cap="flat" cmpd="sng" algn="ctr">
            <a:solidFill>
              <a:schemeClr val="bg1"/>
            </a:solidFill>
            <a:prstDash val="solid"/>
            <a:round/>
            <a:headEnd type="none" w="med" len="med"/>
            <a:tailEnd type="none" w="med" len="med"/>
          </a:ln>
          <a:effectLst>
            <a:glow rad="304800">
              <a:schemeClr val="tx1">
                <a:alpha val="75000"/>
              </a:schemeClr>
            </a:glow>
          </a:effectLst>
        </p:spPr>
      </p:cxnSp>
      <p:sp>
        <p:nvSpPr>
          <p:cNvPr id="10" name="Text Box 2"/>
          <p:cNvSpPr txBox="1">
            <a:spLocks noChangeArrowheads="1"/>
          </p:cNvSpPr>
          <p:nvPr/>
        </p:nvSpPr>
        <p:spPr bwMode="auto">
          <a:xfrm>
            <a:off x="2483768" y="-27384"/>
            <a:ext cx="6192688" cy="1618008"/>
          </a:xfrm>
          <a:prstGeom prst="rect">
            <a:avLst/>
          </a:prstGeom>
          <a:noFill/>
          <a:ln w="9525">
            <a:noFill/>
            <a:round/>
            <a:headEnd/>
            <a:tailEnd/>
          </a:ln>
          <a:effectLst/>
        </p:spPr>
        <p:txBody>
          <a:bodyPr wrap="square" lIns="90000" tIns="46800" rIns="90000" bIns="46800">
            <a:prstTxWarp prst="textNoShape">
              <a:avLst/>
            </a:prstTxWarp>
            <a:spAutoFit/>
          </a:bodyP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9900" i="0" dirty="0" smtClean="0">
                <a:solidFill>
                  <a:schemeClr val="tx1"/>
                </a:solidFill>
                <a:effectLst>
                  <a:glow rad="127000">
                    <a:schemeClr val="accent3">
                      <a:alpha val="34000"/>
                    </a:schemeClr>
                  </a:glow>
                </a:effectLst>
              </a:rPr>
              <a:t>challenge</a:t>
            </a:r>
          </a:p>
        </p:txBody>
      </p:sp>
      <p:sp>
        <p:nvSpPr>
          <p:cNvPr id="13" name="Text Box 2"/>
          <p:cNvSpPr txBox="1">
            <a:spLocks noChangeArrowheads="1"/>
          </p:cNvSpPr>
          <p:nvPr/>
        </p:nvSpPr>
        <p:spPr bwMode="auto">
          <a:xfrm>
            <a:off x="3635897" y="1268760"/>
            <a:ext cx="5040560"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smtClean="0">
                <a:solidFill>
                  <a:srgbClr val="7F7F7F"/>
                </a:solidFill>
                <a:effectLst>
                  <a:glow rad="101600">
                    <a:schemeClr val="tx1">
                      <a:alpha val="75000"/>
                    </a:schemeClr>
                  </a:glow>
                </a:effectLst>
              </a:rPr>
              <a:t>Explain the emergence, in evolution or development, of sophisticated forms of theory of mind cognition.</a:t>
            </a:r>
            <a:endParaRPr lang="en-GB" dirty="0">
              <a:solidFill>
                <a:srgbClr val="7F7F7F"/>
              </a:solidFill>
              <a:effectLst>
                <a:glow rad="101600">
                  <a:schemeClr val="tx1">
                    <a:alpha val="75000"/>
                  </a:schemeClr>
                </a:glow>
              </a:effectLst>
            </a:endParaRPr>
          </a:p>
        </p:txBody>
      </p:sp>
      <p:sp>
        <p:nvSpPr>
          <p:cNvPr id="14" name="Text Box 2"/>
          <p:cNvSpPr txBox="1">
            <a:spLocks noChangeArrowheads="1"/>
          </p:cNvSpPr>
          <p:nvPr/>
        </p:nvSpPr>
        <p:spPr bwMode="auto">
          <a:xfrm>
            <a:off x="2411760" y="2060848"/>
            <a:ext cx="6192688" cy="1618008"/>
          </a:xfrm>
          <a:prstGeom prst="rect">
            <a:avLst/>
          </a:prstGeom>
          <a:noFill/>
          <a:ln w="9525">
            <a:noFill/>
            <a:round/>
            <a:headEnd/>
            <a:tailEnd/>
          </a:ln>
          <a:effectLst/>
        </p:spPr>
        <p:txBody>
          <a:bodyPr wrap="square" lIns="90000" tIns="46800" rIns="90000" bIns="46800">
            <a:prstTxWarp prst="textNoShape">
              <a:avLst/>
            </a:prstTxWarp>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9900" i="0" dirty="0" smtClean="0">
                <a:solidFill>
                  <a:schemeClr val="tx1"/>
                </a:solidFill>
                <a:effectLst>
                  <a:glow rad="127000">
                    <a:schemeClr val="accent3">
                      <a:alpha val="34000"/>
                    </a:schemeClr>
                  </a:glow>
                </a:effectLst>
              </a:rPr>
              <a:t>conjecture</a:t>
            </a:r>
          </a:p>
        </p:txBody>
      </p:sp>
      <p:sp>
        <p:nvSpPr>
          <p:cNvPr id="15" name="Text Box 2"/>
          <p:cNvSpPr txBox="1">
            <a:spLocks noChangeArrowheads="1"/>
          </p:cNvSpPr>
          <p:nvPr/>
        </p:nvSpPr>
        <p:spPr bwMode="auto">
          <a:xfrm>
            <a:off x="3275856" y="3356992"/>
            <a:ext cx="5760640" cy="144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a:solidFill>
                  <a:srgbClr val="7F7F7F"/>
                </a:solidFill>
                <a:effectLst>
                  <a:glow rad="101600">
                    <a:schemeClr val="tx1">
                      <a:alpha val="75000"/>
                    </a:schemeClr>
                  </a:glow>
                </a:effectLst>
              </a:rPr>
              <a:t>The existence of abilities to engage in joint action partially </a:t>
            </a:r>
            <a:r>
              <a:rPr lang="en-GB" i="0" dirty="0" smtClean="0">
                <a:solidFill>
                  <a:srgbClr val="7F7F7F"/>
                </a:solidFill>
                <a:effectLst>
                  <a:glow rad="101600">
                    <a:schemeClr val="tx1">
                      <a:alpha val="75000"/>
                    </a:schemeClr>
                  </a:glow>
                </a:effectLst>
              </a:rPr>
              <a:t>explains </a:t>
            </a:r>
            <a:r>
              <a:rPr lang="en-GB" i="0" dirty="0">
                <a:solidFill>
                  <a:srgbClr val="7F7F7F"/>
                </a:solidFill>
                <a:effectLst>
                  <a:glow rad="101600">
                    <a:schemeClr val="tx1">
                      <a:alpha val="75000"/>
                    </a:schemeClr>
                  </a:glow>
                </a:effectLst>
              </a:rPr>
              <a:t>how sophisticated forms of </a:t>
            </a:r>
            <a:r>
              <a:rPr lang="en-GB" i="0" dirty="0" smtClean="0">
                <a:solidFill>
                  <a:srgbClr val="7F7F7F"/>
                </a:solidFill>
                <a:effectLst>
                  <a:glow rad="101600">
                    <a:schemeClr val="tx1">
                      <a:alpha val="75000"/>
                    </a:schemeClr>
                  </a:glow>
                </a:effectLst>
              </a:rPr>
              <a:t>theory of mind cognition </a:t>
            </a:r>
            <a:r>
              <a:rPr lang="en-GB" i="0" dirty="0">
                <a:solidFill>
                  <a:srgbClr val="7F7F7F"/>
                </a:solidFill>
                <a:effectLst>
                  <a:glow rad="101600">
                    <a:schemeClr val="tx1">
                      <a:alpha val="75000"/>
                    </a:schemeClr>
                  </a:glow>
                </a:effectLst>
              </a:rPr>
              <a:t>emerge in </a:t>
            </a:r>
            <a:r>
              <a:rPr lang="en-GB" i="0" dirty="0" smtClean="0">
                <a:solidFill>
                  <a:srgbClr val="7F7F7F"/>
                </a:solidFill>
                <a:effectLst>
                  <a:glow rad="101600">
                    <a:schemeClr val="tx1">
                      <a:alpha val="75000"/>
                    </a:schemeClr>
                  </a:glow>
                </a:effectLst>
              </a:rPr>
              <a:t>evolution </a:t>
            </a:r>
            <a:r>
              <a:rPr lang="en-GB" i="0" dirty="0">
                <a:solidFill>
                  <a:srgbClr val="7F7F7F"/>
                </a:solidFill>
                <a:effectLst>
                  <a:glow rad="101600">
                    <a:schemeClr val="tx1">
                      <a:alpha val="75000"/>
                    </a:schemeClr>
                  </a:glow>
                </a:effectLst>
              </a:rPr>
              <a:t>or development (or both)</a:t>
            </a:r>
            <a:endParaRPr lang="en-GB" dirty="0">
              <a:solidFill>
                <a:srgbClr val="7F7F7F"/>
              </a:solidFill>
              <a:effectLst>
                <a:glow rad="101600">
                  <a:schemeClr val="tx1">
                    <a:alpha val="75000"/>
                  </a:schemeClr>
                </a:glow>
              </a:effectLst>
            </a:endParaRPr>
          </a:p>
        </p:txBody>
      </p:sp>
    </p:spTree>
    <p:extLst>
      <p:ext uri="{BB962C8B-B14F-4D97-AF65-F5344CB8AC3E}">
        <p14:creationId xmlns:p14="http://schemas.microsoft.com/office/powerpoint/2010/main" val="40927830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DSC_AA_0666cutout.JPG"/>
          <p:cNvPicPr>
            <a:picLocks noChangeAspect="1"/>
          </p:cNvPicPr>
          <p:nvPr/>
        </p:nvPicPr>
        <p:blipFill rotWithShape="1">
          <a:blip r:embed="rId2" cstate="screen">
            <a:grayscl/>
            <a:extLst>
              <a:ext uri="{BEBA8EAE-BF5A-486C-A8C5-ECC9F3942E4B}">
                <a14:imgProps xmlns:a14="http://schemas.microsoft.com/office/drawing/2010/main">
                  <a14:imgLayer r:embed="rId3">
                    <a14:imgEffect>
                      <a14:brightnessContrast bright="40000" contrast="35000"/>
                    </a14:imgEffect>
                  </a14:imgLayer>
                </a14:imgProps>
              </a:ext>
              <a:ext uri="{28A0092B-C50C-407E-A947-70E740481C1C}">
                <a14:useLocalDpi xmlns:a14="http://schemas.microsoft.com/office/drawing/2010/main"/>
              </a:ext>
            </a:extLst>
          </a:blip>
          <a:srcRect r="9062"/>
          <a:stretch/>
        </p:blipFill>
        <p:spPr>
          <a:xfrm>
            <a:off x="-36512" y="0"/>
            <a:ext cx="4157697" cy="6858000"/>
          </a:xfrm>
          <a:prstGeom prst="rect">
            <a:avLst/>
          </a:prstGeom>
        </p:spPr>
      </p:pic>
      <p:sp>
        <p:nvSpPr>
          <p:cNvPr id="7" name="Text Box 2"/>
          <p:cNvSpPr txBox="1">
            <a:spLocks noChangeArrowheads="1"/>
          </p:cNvSpPr>
          <p:nvPr/>
        </p:nvSpPr>
        <p:spPr bwMode="auto">
          <a:xfrm>
            <a:off x="2483768" y="-27384"/>
            <a:ext cx="6192688" cy="1618008"/>
          </a:xfrm>
          <a:prstGeom prst="rect">
            <a:avLst/>
          </a:prstGeom>
          <a:noFill/>
          <a:ln w="9525">
            <a:noFill/>
            <a:round/>
            <a:headEnd/>
            <a:tailEnd/>
          </a:ln>
          <a:effectLst/>
        </p:spPr>
        <p:txBody>
          <a:bodyPr wrap="square" lIns="90000" tIns="46800" rIns="90000" bIns="46800">
            <a:prstTxWarp prst="textNoShape">
              <a:avLst/>
            </a:prstTxWarp>
            <a:spAutoFit/>
          </a:bodyP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9900" i="0" dirty="0" smtClean="0">
                <a:solidFill>
                  <a:schemeClr val="tx1"/>
                </a:solidFill>
                <a:effectLst>
                  <a:glow rad="127000">
                    <a:schemeClr val="accent3"/>
                  </a:glow>
                </a:effectLst>
              </a:rPr>
              <a:t>challenge</a:t>
            </a:r>
          </a:p>
        </p:txBody>
      </p:sp>
      <p:sp>
        <p:nvSpPr>
          <p:cNvPr id="26626" name="Text Box 2"/>
          <p:cNvSpPr txBox="1">
            <a:spLocks noChangeArrowheads="1"/>
          </p:cNvSpPr>
          <p:nvPr/>
        </p:nvSpPr>
        <p:spPr bwMode="auto">
          <a:xfrm>
            <a:off x="3635897" y="1268760"/>
            <a:ext cx="5040560"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smtClean="0">
                <a:effectLst>
                  <a:glow rad="101600">
                    <a:schemeClr val="tx1">
                      <a:alpha val="75000"/>
                    </a:schemeClr>
                  </a:glow>
                </a:effectLst>
              </a:rPr>
              <a:t>Explain the emergence, in evolution or development, of sophisticated forms of theory of mind cognition.</a:t>
            </a:r>
            <a:endParaRPr lang="en-GB" dirty="0">
              <a:effectLst>
                <a:glow rad="101600">
                  <a:schemeClr val="tx1">
                    <a:alpha val="75000"/>
                  </a:schemeClr>
                </a:glow>
              </a:effectLst>
            </a:endParaRPr>
          </a:p>
        </p:txBody>
      </p:sp>
      <p:sp>
        <p:nvSpPr>
          <p:cNvPr id="5" name="Text Box 2"/>
          <p:cNvSpPr txBox="1">
            <a:spLocks noChangeArrowheads="1"/>
          </p:cNvSpPr>
          <p:nvPr/>
        </p:nvSpPr>
        <p:spPr bwMode="auto">
          <a:xfrm>
            <a:off x="2411760" y="2060848"/>
            <a:ext cx="6192688" cy="1618008"/>
          </a:xfrm>
          <a:prstGeom prst="rect">
            <a:avLst/>
          </a:prstGeom>
          <a:noFill/>
          <a:ln w="9525">
            <a:noFill/>
            <a:round/>
            <a:headEnd/>
            <a:tailEnd/>
          </a:ln>
          <a:effectLst/>
        </p:spPr>
        <p:txBody>
          <a:bodyPr wrap="square" lIns="90000" tIns="46800" rIns="90000" bIns="46800">
            <a:prstTxWarp prst="textNoShape">
              <a:avLst/>
            </a:prstTxWarp>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9900" i="0" dirty="0" smtClean="0">
                <a:solidFill>
                  <a:schemeClr val="tx1"/>
                </a:solidFill>
                <a:effectLst>
                  <a:glow rad="127000">
                    <a:schemeClr val="accent3"/>
                  </a:glow>
                </a:effectLst>
              </a:rPr>
              <a:t>conjecture</a:t>
            </a:r>
          </a:p>
        </p:txBody>
      </p:sp>
      <p:sp>
        <p:nvSpPr>
          <p:cNvPr id="8" name="Text Box 2"/>
          <p:cNvSpPr txBox="1">
            <a:spLocks noChangeArrowheads="1"/>
          </p:cNvSpPr>
          <p:nvPr/>
        </p:nvSpPr>
        <p:spPr bwMode="auto">
          <a:xfrm>
            <a:off x="3275856" y="3356992"/>
            <a:ext cx="5760640" cy="144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a:effectLst>
                  <a:glow rad="101600">
                    <a:schemeClr val="tx1">
                      <a:alpha val="75000"/>
                    </a:schemeClr>
                  </a:glow>
                </a:effectLst>
              </a:rPr>
              <a:t>The existence of abilities to engage in joint action partially </a:t>
            </a:r>
            <a:r>
              <a:rPr lang="en-GB" i="0" dirty="0" smtClean="0">
                <a:effectLst>
                  <a:glow rad="101600">
                    <a:schemeClr val="tx1">
                      <a:alpha val="75000"/>
                    </a:schemeClr>
                  </a:glow>
                </a:effectLst>
              </a:rPr>
              <a:t>explains </a:t>
            </a:r>
            <a:r>
              <a:rPr lang="en-GB" i="0" dirty="0">
                <a:effectLst>
                  <a:glow rad="101600">
                    <a:schemeClr val="tx1">
                      <a:alpha val="75000"/>
                    </a:schemeClr>
                  </a:glow>
                </a:effectLst>
              </a:rPr>
              <a:t>how sophisticated forms of </a:t>
            </a:r>
            <a:r>
              <a:rPr lang="en-GB" i="0" dirty="0" smtClean="0">
                <a:effectLst>
                  <a:glow rad="101600">
                    <a:schemeClr val="tx1">
                      <a:alpha val="75000"/>
                    </a:schemeClr>
                  </a:glow>
                </a:effectLst>
              </a:rPr>
              <a:t>theory of mind cognition </a:t>
            </a:r>
            <a:r>
              <a:rPr lang="en-GB" i="0" dirty="0">
                <a:effectLst>
                  <a:glow rad="101600">
                    <a:schemeClr val="tx1">
                      <a:alpha val="75000"/>
                    </a:schemeClr>
                  </a:glow>
                </a:effectLst>
              </a:rPr>
              <a:t>emerge in </a:t>
            </a:r>
            <a:r>
              <a:rPr lang="en-GB" i="0" dirty="0" smtClean="0">
                <a:effectLst>
                  <a:glow rad="101600">
                    <a:schemeClr val="tx1">
                      <a:alpha val="75000"/>
                    </a:schemeClr>
                  </a:glow>
                </a:effectLst>
              </a:rPr>
              <a:t>evolution </a:t>
            </a:r>
            <a:r>
              <a:rPr lang="en-GB" i="0" dirty="0">
                <a:effectLst>
                  <a:glow rad="101600">
                    <a:schemeClr val="tx1">
                      <a:alpha val="75000"/>
                    </a:schemeClr>
                  </a:glow>
                </a:effectLst>
              </a:rPr>
              <a:t>or development (or both)</a:t>
            </a:r>
            <a:endParaRPr lang="en-GB" dirty="0">
              <a:effectLst>
                <a:glow rad="101600">
                  <a:schemeClr val="tx1">
                    <a:alpha val="75000"/>
                  </a:schemeClr>
                </a:glow>
              </a:effectLst>
            </a:endParaRPr>
          </a:p>
        </p:txBody>
      </p:sp>
    </p:spTree>
    <p:extLst>
      <p:ext uri="{BB962C8B-B14F-4D97-AF65-F5344CB8AC3E}">
        <p14:creationId xmlns:p14="http://schemas.microsoft.com/office/powerpoint/2010/main" val="325532135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Box 3"/>
          <p:cNvSpPr txBox="1">
            <a:spLocks noChangeArrowheads="1"/>
          </p:cNvSpPr>
          <p:nvPr/>
        </p:nvSpPr>
        <p:spPr bwMode="auto">
          <a:xfrm>
            <a:off x="468313" y="404813"/>
            <a:ext cx="3816350" cy="1096962"/>
          </a:xfrm>
          <a:prstGeom prst="rect">
            <a:avLst/>
          </a:prstGeom>
          <a:noFill/>
          <a:ln w="9525">
            <a:noFill/>
            <a:miter lim="800000"/>
            <a:headEnd/>
            <a:tailEnd/>
          </a:ln>
          <a:effectLst>
            <a:outerShdw blurRad="50800" dist="38100" dir="2700000">
              <a:srgbClr val="000000">
                <a:alpha val="43000"/>
              </a:srgbClr>
            </a:outerShdw>
          </a:effec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Bef>
                <a:spcPct val="50000"/>
              </a:spcBef>
              <a:defRPr/>
            </a:pPr>
            <a:r>
              <a:rPr lang="en-GB" i="0" smtClean="0"/>
              <a:t>Theory of mind </a:t>
            </a:r>
            <a:r>
              <a:rPr lang="en-GB" smtClean="0"/>
              <a:t>abilities </a:t>
            </a:r>
            <a:r>
              <a:rPr lang="en-GB" i="0" smtClean="0"/>
              <a:t>are widespread</a:t>
            </a:r>
            <a:endParaRPr lang="en-GB" smtClean="0"/>
          </a:p>
          <a:p>
            <a:pPr eaLnBrk="1" hangingPunct="1">
              <a:defRPr/>
            </a:pPr>
            <a:endParaRPr lang="en-GB" i="0" smtClean="0"/>
          </a:p>
        </p:txBody>
      </p:sp>
    </p:spTree>
    <p:extLst>
      <p:ext uri="{BB962C8B-B14F-4D97-AF65-F5344CB8AC3E}">
        <p14:creationId xmlns:p14="http://schemas.microsoft.com/office/powerpoint/2010/main" val="241670194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DSC_AA_0666cutout.JPG"/>
          <p:cNvPicPr>
            <a:picLocks noChangeAspect="1"/>
          </p:cNvPicPr>
          <p:nvPr/>
        </p:nvPicPr>
        <p:blipFill rotWithShape="1">
          <a:blip r:embed="rId2" cstate="screen">
            <a:grayscl/>
            <a:extLst>
              <a:ext uri="{BEBA8EAE-BF5A-486C-A8C5-ECC9F3942E4B}">
                <a14:imgProps xmlns:a14="http://schemas.microsoft.com/office/drawing/2010/main">
                  <a14:imgLayer r:embed="rId3">
                    <a14:imgEffect>
                      <a14:brightnessContrast bright="40000" contrast="35000"/>
                    </a14:imgEffect>
                  </a14:imgLayer>
                </a14:imgProps>
              </a:ext>
              <a:ext uri="{28A0092B-C50C-407E-A947-70E740481C1C}">
                <a14:useLocalDpi xmlns:a14="http://schemas.microsoft.com/office/drawing/2010/main"/>
              </a:ext>
            </a:extLst>
          </a:blip>
          <a:srcRect r="9062"/>
          <a:stretch/>
        </p:blipFill>
        <p:spPr>
          <a:xfrm>
            <a:off x="-36512" y="0"/>
            <a:ext cx="4157697" cy="6858000"/>
          </a:xfrm>
          <a:prstGeom prst="rect">
            <a:avLst/>
          </a:prstGeom>
        </p:spPr>
      </p:pic>
      <p:sp>
        <p:nvSpPr>
          <p:cNvPr id="7" name="Text Box 2"/>
          <p:cNvSpPr txBox="1">
            <a:spLocks noChangeArrowheads="1"/>
          </p:cNvSpPr>
          <p:nvPr/>
        </p:nvSpPr>
        <p:spPr bwMode="auto">
          <a:xfrm>
            <a:off x="2483768" y="-27384"/>
            <a:ext cx="6192688" cy="1618008"/>
          </a:xfrm>
          <a:prstGeom prst="rect">
            <a:avLst/>
          </a:prstGeom>
          <a:noFill/>
          <a:ln w="9525">
            <a:noFill/>
            <a:round/>
            <a:headEnd/>
            <a:tailEnd/>
          </a:ln>
          <a:effectLst/>
        </p:spPr>
        <p:txBody>
          <a:bodyPr wrap="square" lIns="90000" tIns="46800" rIns="90000" bIns="46800">
            <a:prstTxWarp prst="textNoShape">
              <a:avLst/>
            </a:prstTxWarp>
            <a:spAutoFit/>
          </a:bodyP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9900" i="0" dirty="0" smtClean="0">
                <a:solidFill>
                  <a:schemeClr val="tx1"/>
                </a:solidFill>
                <a:effectLst>
                  <a:glow rad="127000">
                    <a:schemeClr val="accent3"/>
                  </a:glow>
                </a:effectLst>
              </a:rPr>
              <a:t>challenge</a:t>
            </a:r>
          </a:p>
        </p:txBody>
      </p:sp>
      <p:sp>
        <p:nvSpPr>
          <p:cNvPr id="26626" name="Text Box 2"/>
          <p:cNvSpPr txBox="1">
            <a:spLocks noChangeArrowheads="1"/>
          </p:cNvSpPr>
          <p:nvPr/>
        </p:nvSpPr>
        <p:spPr bwMode="auto">
          <a:xfrm>
            <a:off x="3635897" y="1268760"/>
            <a:ext cx="5040560"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smtClean="0">
                <a:effectLst>
                  <a:glow rad="101600">
                    <a:schemeClr val="tx1">
                      <a:alpha val="75000"/>
                    </a:schemeClr>
                  </a:glow>
                </a:effectLst>
              </a:rPr>
              <a:t>Explain the emergence, in evolution or development, of sophisticated forms of theory of mind cognition.</a:t>
            </a:r>
            <a:endParaRPr lang="en-GB" dirty="0">
              <a:effectLst>
                <a:glow rad="101600">
                  <a:schemeClr val="tx1">
                    <a:alpha val="75000"/>
                  </a:schemeClr>
                </a:glow>
              </a:effectLst>
            </a:endParaRPr>
          </a:p>
        </p:txBody>
      </p:sp>
      <p:sp>
        <p:nvSpPr>
          <p:cNvPr id="5" name="Text Box 2"/>
          <p:cNvSpPr txBox="1">
            <a:spLocks noChangeArrowheads="1"/>
          </p:cNvSpPr>
          <p:nvPr/>
        </p:nvSpPr>
        <p:spPr bwMode="auto">
          <a:xfrm>
            <a:off x="2411760" y="2060848"/>
            <a:ext cx="6192688" cy="1618008"/>
          </a:xfrm>
          <a:prstGeom prst="rect">
            <a:avLst/>
          </a:prstGeom>
          <a:noFill/>
          <a:ln w="9525">
            <a:noFill/>
            <a:round/>
            <a:headEnd/>
            <a:tailEnd/>
          </a:ln>
          <a:effectLst/>
        </p:spPr>
        <p:txBody>
          <a:bodyPr wrap="square" lIns="90000" tIns="46800" rIns="90000" bIns="46800">
            <a:prstTxWarp prst="textNoShape">
              <a:avLst/>
            </a:prstTxWarp>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9900" i="0" dirty="0" smtClean="0">
                <a:solidFill>
                  <a:schemeClr val="tx1"/>
                </a:solidFill>
                <a:effectLst>
                  <a:glow rad="127000">
                    <a:schemeClr val="accent3"/>
                  </a:glow>
                </a:effectLst>
              </a:rPr>
              <a:t>conjecture</a:t>
            </a:r>
          </a:p>
        </p:txBody>
      </p:sp>
      <p:sp>
        <p:nvSpPr>
          <p:cNvPr id="8" name="Text Box 2"/>
          <p:cNvSpPr txBox="1">
            <a:spLocks noChangeArrowheads="1"/>
          </p:cNvSpPr>
          <p:nvPr/>
        </p:nvSpPr>
        <p:spPr bwMode="auto">
          <a:xfrm>
            <a:off x="3275856" y="3356992"/>
            <a:ext cx="5760640" cy="144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a:effectLst>
                  <a:glow rad="101600">
                    <a:schemeClr val="tx1">
                      <a:alpha val="75000"/>
                    </a:schemeClr>
                  </a:glow>
                </a:effectLst>
              </a:rPr>
              <a:t>The existence of abilities to engage in joint action partially </a:t>
            </a:r>
            <a:r>
              <a:rPr lang="en-GB" i="0" dirty="0" smtClean="0">
                <a:effectLst>
                  <a:glow rad="101600">
                    <a:schemeClr val="tx1">
                      <a:alpha val="75000"/>
                    </a:schemeClr>
                  </a:glow>
                </a:effectLst>
              </a:rPr>
              <a:t>explains </a:t>
            </a:r>
            <a:r>
              <a:rPr lang="en-GB" i="0" dirty="0">
                <a:effectLst>
                  <a:glow rad="101600">
                    <a:schemeClr val="tx1">
                      <a:alpha val="75000"/>
                    </a:schemeClr>
                  </a:glow>
                </a:effectLst>
              </a:rPr>
              <a:t>how sophisticated forms of </a:t>
            </a:r>
            <a:r>
              <a:rPr lang="en-GB" i="0" dirty="0" smtClean="0">
                <a:effectLst>
                  <a:glow rad="101600">
                    <a:schemeClr val="tx1">
                      <a:alpha val="75000"/>
                    </a:schemeClr>
                  </a:glow>
                </a:effectLst>
              </a:rPr>
              <a:t>theory of mind cognition </a:t>
            </a:r>
            <a:r>
              <a:rPr lang="en-GB" i="0" dirty="0">
                <a:effectLst>
                  <a:glow rad="101600">
                    <a:schemeClr val="tx1">
                      <a:alpha val="75000"/>
                    </a:schemeClr>
                  </a:glow>
                </a:effectLst>
              </a:rPr>
              <a:t>emerge in </a:t>
            </a:r>
            <a:r>
              <a:rPr lang="en-GB" i="0" dirty="0" smtClean="0">
                <a:effectLst>
                  <a:glow rad="101600">
                    <a:schemeClr val="tx1">
                      <a:alpha val="75000"/>
                    </a:schemeClr>
                  </a:glow>
                </a:effectLst>
              </a:rPr>
              <a:t>evolution </a:t>
            </a:r>
            <a:r>
              <a:rPr lang="en-GB" i="0" dirty="0">
                <a:effectLst>
                  <a:glow rad="101600">
                    <a:schemeClr val="tx1">
                      <a:alpha val="75000"/>
                    </a:schemeClr>
                  </a:glow>
                </a:effectLst>
              </a:rPr>
              <a:t>or development (or both)</a:t>
            </a:r>
            <a:endParaRPr lang="en-GB" dirty="0">
              <a:effectLst>
                <a:glow rad="101600">
                  <a:schemeClr val="tx1">
                    <a:alpha val="75000"/>
                  </a:schemeClr>
                </a:glow>
              </a:effectLst>
            </a:endParaRPr>
          </a:p>
        </p:txBody>
      </p:sp>
      <p:sp>
        <p:nvSpPr>
          <p:cNvPr id="9" name="Text Box 2"/>
          <p:cNvSpPr txBox="1">
            <a:spLocks noChangeArrowheads="1"/>
          </p:cNvSpPr>
          <p:nvPr/>
        </p:nvSpPr>
        <p:spPr bwMode="auto">
          <a:xfrm>
            <a:off x="611560" y="4459759"/>
            <a:ext cx="7920880" cy="1618008"/>
          </a:xfrm>
          <a:prstGeom prst="rect">
            <a:avLst/>
          </a:prstGeom>
          <a:noFill/>
          <a:ln w="9525">
            <a:noFill/>
            <a:round/>
            <a:headEnd/>
            <a:tailEnd/>
          </a:ln>
          <a:effectLst/>
        </p:spPr>
        <p:txBody>
          <a:bodyPr wrap="square" lIns="90000" tIns="46800" rIns="90000" bIns="46800">
            <a:prstTxWarp prst="textNoShape">
              <a:avLst/>
            </a:prstTxWarp>
            <a:spAutoFit/>
          </a:bodyP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9900" i="0" dirty="0" smtClean="0">
                <a:solidFill>
                  <a:schemeClr val="tx1"/>
                </a:solidFill>
                <a:effectLst>
                  <a:glow rad="127000">
                    <a:schemeClr val="accent3"/>
                  </a:glow>
                </a:effectLst>
              </a:rPr>
              <a:t>3</a:t>
            </a:r>
            <a:r>
              <a:rPr lang="en-US" sz="9900" i="0" baseline="30000" dirty="0" smtClean="0">
                <a:solidFill>
                  <a:schemeClr val="tx1"/>
                </a:solidFill>
                <a:effectLst>
                  <a:glow rad="127000">
                    <a:schemeClr val="accent3"/>
                  </a:glow>
                </a:effectLst>
              </a:rPr>
              <a:t>rd</a:t>
            </a:r>
            <a:r>
              <a:rPr lang="en-US" sz="9900" i="0" dirty="0" smtClean="0">
                <a:solidFill>
                  <a:schemeClr val="tx1"/>
                </a:solidFill>
                <a:effectLst>
                  <a:glow rad="127000">
                    <a:schemeClr val="accent3"/>
                  </a:glow>
                </a:effectLst>
              </a:rPr>
              <a:t> objection</a:t>
            </a:r>
            <a:endParaRPr lang="en-US" sz="9900" i="0" dirty="0" smtClean="0">
              <a:solidFill>
                <a:schemeClr val="tx1"/>
              </a:solidFill>
              <a:effectLst>
                <a:glow rad="127000">
                  <a:schemeClr val="accent3"/>
                </a:glow>
              </a:effectLst>
            </a:endParaRPr>
          </a:p>
        </p:txBody>
      </p:sp>
      <p:sp>
        <p:nvSpPr>
          <p:cNvPr id="10" name="Text Box 2"/>
          <p:cNvSpPr txBox="1">
            <a:spLocks noChangeArrowheads="1"/>
          </p:cNvSpPr>
          <p:nvPr/>
        </p:nvSpPr>
        <p:spPr bwMode="auto">
          <a:xfrm>
            <a:off x="3779912" y="5806425"/>
            <a:ext cx="504056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smtClean="0">
                <a:effectLst>
                  <a:glow rad="101600">
                    <a:schemeClr val="tx1">
                      <a:alpha val="75000"/>
                    </a:schemeClr>
                  </a:glow>
                </a:effectLst>
              </a:rPr>
              <a:t>But how </a:t>
            </a:r>
            <a:r>
              <a:rPr lang="en-GB" i="0" strike="sngStrike" dirty="0" smtClean="0">
                <a:effectLst>
                  <a:glow rad="101600">
                    <a:schemeClr val="tx1">
                      <a:alpha val="75000"/>
                    </a:schemeClr>
                  </a:glow>
                </a:effectLst>
              </a:rPr>
              <a:t>does</a:t>
            </a:r>
            <a:r>
              <a:rPr lang="en-GB" i="0" dirty="0" smtClean="0">
                <a:effectLst>
                  <a:glow rad="101600">
                    <a:schemeClr val="tx1">
                      <a:alpha val="75000"/>
                    </a:schemeClr>
                  </a:glow>
                </a:effectLst>
              </a:rPr>
              <a:t> could it work?</a:t>
            </a:r>
            <a:endParaRPr lang="en-GB" dirty="0">
              <a:effectLst>
                <a:glow rad="101600">
                  <a:schemeClr val="tx1">
                    <a:alpha val="75000"/>
                  </a:schemeClr>
                </a:glow>
              </a:effectLst>
            </a:endParaRPr>
          </a:p>
        </p:txBody>
      </p:sp>
    </p:spTree>
    <p:extLst>
      <p:ext uri="{BB962C8B-B14F-4D97-AF65-F5344CB8AC3E}">
        <p14:creationId xmlns:p14="http://schemas.microsoft.com/office/powerpoint/2010/main" val="293732565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539553" y="764706"/>
            <a:ext cx="2808312" cy="2110455"/>
          </a:xfrm>
          <a:prstGeom prst="rect">
            <a:avLst/>
          </a:prstGeom>
        </p:spPr>
      </p:pic>
      <p:pic>
        <p:nvPicPr>
          <p:cNvPr id="3" name="Picture 2"/>
          <p:cNvPicPr>
            <a:picLocks noChangeAspect="1"/>
          </p:cNvPicPr>
          <p:nvPr/>
        </p:nvPicPr>
        <p:blipFill>
          <a:blip r:embed="rId4"/>
          <a:stretch>
            <a:fillRect/>
          </a:stretch>
        </p:blipFill>
        <p:spPr>
          <a:xfrm>
            <a:off x="4067945" y="764704"/>
            <a:ext cx="2941489" cy="2088232"/>
          </a:xfrm>
          <a:prstGeom prst="rect">
            <a:avLst/>
          </a:prstGeom>
        </p:spPr>
      </p:pic>
      <p:sp>
        <p:nvSpPr>
          <p:cNvPr id="4" name="TextBox 3"/>
          <p:cNvSpPr txBox="1"/>
          <p:nvPr/>
        </p:nvSpPr>
        <p:spPr>
          <a:xfrm>
            <a:off x="4644009" y="2852938"/>
            <a:ext cx="3982265" cy="430887"/>
          </a:xfrm>
          <a:prstGeom prst="rect">
            <a:avLst/>
          </a:prstGeom>
          <a:noFill/>
        </p:spPr>
        <p:txBody>
          <a:bodyPr wrap="none" rtlCol="0">
            <a:spAutoFit/>
          </a:bodyPr>
          <a:lstStyle/>
          <a:p>
            <a:r>
              <a:rPr lang="en-US" dirty="0" smtClean="0"/>
              <a:t>source: </a:t>
            </a:r>
            <a:r>
              <a:rPr lang="en-US" i="0" dirty="0" smtClean="0"/>
              <a:t>Hare &amp; </a:t>
            </a:r>
            <a:r>
              <a:rPr lang="en-US" i="0" dirty="0" err="1" smtClean="0"/>
              <a:t>Tomasello</a:t>
            </a:r>
            <a:r>
              <a:rPr lang="en-US" i="0" dirty="0" smtClean="0"/>
              <a:t> (2004)</a:t>
            </a:r>
            <a:endParaRPr lang="en-US" i="0" dirty="0"/>
          </a:p>
        </p:txBody>
      </p:sp>
      <p:sp>
        <p:nvSpPr>
          <p:cNvPr id="5" name="TextBox 4"/>
          <p:cNvSpPr txBox="1"/>
          <p:nvPr/>
        </p:nvSpPr>
        <p:spPr>
          <a:xfrm>
            <a:off x="1187624" y="260648"/>
            <a:ext cx="1595306" cy="430887"/>
          </a:xfrm>
          <a:prstGeom prst="rect">
            <a:avLst/>
          </a:prstGeom>
          <a:noFill/>
        </p:spPr>
        <p:txBody>
          <a:bodyPr wrap="none" rtlCol="0">
            <a:spAutoFit/>
          </a:bodyPr>
          <a:lstStyle/>
          <a:p>
            <a:r>
              <a:rPr lang="en-US" i="0" dirty="0" smtClean="0"/>
              <a:t>failed reach</a:t>
            </a:r>
            <a:endParaRPr lang="en-US" i="0" dirty="0"/>
          </a:p>
        </p:txBody>
      </p:sp>
      <p:sp>
        <p:nvSpPr>
          <p:cNvPr id="8" name="TextBox 7"/>
          <p:cNvSpPr txBox="1"/>
          <p:nvPr/>
        </p:nvSpPr>
        <p:spPr>
          <a:xfrm>
            <a:off x="5220072" y="260648"/>
            <a:ext cx="838926" cy="430887"/>
          </a:xfrm>
          <a:prstGeom prst="rect">
            <a:avLst/>
          </a:prstGeom>
          <a:noFill/>
        </p:spPr>
        <p:txBody>
          <a:bodyPr wrap="none" rtlCol="0">
            <a:spAutoFit/>
          </a:bodyPr>
          <a:lstStyle/>
          <a:p>
            <a:r>
              <a:rPr lang="en-US" i="0" dirty="0" smtClean="0"/>
              <a:t>point</a:t>
            </a:r>
            <a:endParaRPr lang="en-US" i="0" dirty="0"/>
          </a:p>
        </p:txBody>
      </p:sp>
      <p:sp>
        <p:nvSpPr>
          <p:cNvPr id="7" name="Rectangle 6"/>
          <p:cNvSpPr/>
          <p:nvPr/>
        </p:nvSpPr>
        <p:spPr bwMode="auto">
          <a:xfrm>
            <a:off x="5292081" y="4509120"/>
            <a:ext cx="792088" cy="576064"/>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Tree>
    <p:extLst>
      <p:ext uri="{BB962C8B-B14F-4D97-AF65-F5344CB8AC3E}">
        <p14:creationId xmlns:p14="http://schemas.microsoft.com/office/powerpoint/2010/main" val="130710857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1495" name="Text Box 7"/>
          <p:cNvSpPr txBox="1">
            <a:spLocks noChangeArrowheads="1"/>
          </p:cNvSpPr>
          <p:nvPr/>
        </p:nvSpPr>
        <p:spPr bwMode="auto">
          <a:xfrm>
            <a:off x="2628900" y="3214690"/>
            <a:ext cx="3937103"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GB" i="0"/>
              <a:t>The problem of opaque means</a:t>
            </a:r>
          </a:p>
        </p:txBody>
      </p:sp>
    </p:spTree>
    <p:extLst>
      <p:ext uri="{BB962C8B-B14F-4D97-AF65-F5344CB8AC3E}">
        <p14:creationId xmlns:p14="http://schemas.microsoft.com/office/powerpoint/2010/main" val="413683864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1495" name="Text Box 7"/>
          <p:cNvSpPr txBox="1">
            <a:spLocks noChangeArrowheads="1"/>
          </p:cNvSpPr>
          <p:nvPr/>
        </p:nvSpPr>
        <p:spPr bwMode="auto">
          <a:xfrm>
            <a:off x="2851016" y="3214690"/>
            <a:ext cx="3441968"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GB" i="0" dirty="0"/>
              <a:t>The problem of </a:t>
            </a:r>
            <a:r>
              <a:rPr lang="en-GB" i="0" dirty="0" smtClean="0"/>
              <a:t>false belief</a:t>
            </a:r>
            <a:endParaRPr lang="en-GB" i="0" dirty="0"/>
          </a:p>
        </p:txBody>
      </p:sp>
    </p:spTree>
    <p:extLst>
      <p:ext uri="{BB962C8B-B14F-4D97-AF65-F5344CB8AC3E}">
        <p14:creationId xmlns:p14="http://schemas.microsoft.com/office/powerpoint/2010/main" val="381520171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3779" name="Text Box 3"/>
          <p:cNvSpPr txBox="1">
            <a:spLocks noChangeArrowheads="1"/>
          </p:cNvSpPr>
          <p:nvPr/>
        </p:nvSpPr>
        <p:spPr bwMode="auto">
          <a:xfrm>
            <a:off x="600075" y="338140"/>
            <a:ext cx="3671888" cy="427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GB" b="1" i="0"/>
              <a:t>your-goal-is-my-goal</a:t>
            </a:r>
          </a:p>
        </p:txBody>
      </p:sp>
    </p:spTree>
    <p:extLst>
      <p:ext uri="{BB962C8B-B14F-4D97-AF65-F5344CB8AC3E}">
        <p14:creationId xmlns:p14="http://schemas.microsoft.com/office/powerpoint/2010/main" val="15753693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4018" name="Text Box 2"/>
          <p:cNvSpPr txBox="1">
            <a:spLocks noChangeArrowheads="1"/>
          </p:cNvSpPr>
          <p:nvPr/>
        </p:nvSpPr>
        <p:spPr bwMode="auto">
          <a:xfrm>
            <a:off x="600075" y="981075"/>
            <a:ext cx="3671888" cy="46628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GB" i="0" dirty="0"/>
              <a:t>1. We are about to engage in some joint </a:t>
            </a:r>
            <a:r>
              <a:rPr lang="en-GB" i="0" dirty="0" smtClean="0"/>
              <a:t>action* </a:t>
            </a:r>
            <a:r>
              <a:rPr lang="en-GB" i="0" dirty="0"/>
              <a:t>or other</a:t>
            </a:r>
          </a:p>
          <a:p>
            <a:pPr>
              <a:spcBef>
                <a:spcPct val="50000"/>
              </a:spcBef>
            </a:pPr>
            <a:r>
              <a:rPr lang="en-GB" i="0" dirty="0"/>
              <a:t>2. </a:t>
            </a:r>
            <a:r>
              <a:rPr lang="en-GB" i="0" dirty="0" smtClean="0"/>
              <a:t>I am not about to change my goal.</a:t>
            </a:r>
            <a:endParaRPr lang="en-GB" i="0" dirty="0"/>
          </a:p>
          <a:p>
            <a:pPr>
              <a:spcBef>
                <a:spcPct val="50000"/>
              </a:spcBef>
            </a:pPr>
            <a:r>
              <a:rPr lang="en-GB" i="0" dirty="0" smtClean="0"/>
              <a:t>Therefore</a:t>
            </a:r>
            <a:r>
              <a:rPr lang="en-GB" i="0" dirty="0"/>
              <a:t>:</a:t>
            </a:r>
          </a:p>
          <a:p>
            <a:pPr>
              <a:spcBef>
                <a:spcPct val="50000"/>
              </a:spcBef>
            </a:pPr>
            <a:r>
              <a:rPr lang="en-GB" i="0" dirty="0" smtClean="0"/>
              <a:t>3. Your actions also will be directed to this goal.</a:t>
            </a:r>
          </a:p>
          <a:p>
            <a:pPr>
              <a:spcBef>
                <a:spcPct val="50000"/>
              </a:spcBef>
            </a:pPr>
            <a:endParaRPr lang="en-GB" i="0" dirty="0"/>
          </a:p>
          <a:p>
            <a:pPr>
              <a:spcBef>
                <a:spcPct val="50000"/>
              </a:spcBef>
            </a:pPr>
            <a:r>
              <a:rPr lang="en-GB" i="0" dirty="0" smtClean="0"/>
              <a:t>[*in at least the minimal sense associated with distributive goals]</a:t>
            </a:r>
            <a:endParaRPr lang="en-GB" i="0" dirty="0"/>
          </a:p>
        </p:txBody>
      </p:sp>
      <p:sp>
        <p:nvSpPr>
          <p:cNvPr id="854019" name="Text Box 3"/>
          <p:cNvSpPr txBox="1">
            <a:spLocks noChangeArrowheads="1"/>
          </p:cNvSpPr>
          <p:nvPr/>
        </p:nvSpPr>
        <p:spPr bwMode="auto">
          <a:xfrm>
            <a:off x="600075" y="338140"/>
            <a:ext cx="3671888" cy="427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GB" b="1" i="0"/>
              <a:t>your-goal-is-my-goal</a:t>
            </a:r>
          </a:p>
        </p:txBody>
      </p:sp>
    </p:spTree>
    <p:extLst>
      <p:ext uri="{BB962C8B-B14F-4D97-AF65-F5344CB8AC3E}">
        <p14:creationId xmlns:p14="http://schemas.microsoft.com/office/powerpoint/2010/main" val="158952413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39553" y="764706"/>
            <a:ext cx="2808312" cy="2110455"/>
          </a:xfrm>
          <a:prstGeom prst="rect">
            <a:avLst/>
          </a:prstGeom>
        </p:spPr>
      </p:pic>
      <p:pic>
        <p:nvPicPr>
          <p:cNvPr id="3" name="Picture 2"/>
          <p:cNvPicPr>
            <a:picLocks noChangeAspect="1"/>
          </p:cNvPicPr>
          <p:nvPr/>
        </p:nvPicPr>
        <p:blipFill>
          <a:blip r:embed="rId3"/>
          <a:stretch>
            <a:fillRect/>
          </a:stretch>
        </p:blipFill>
        <p:spPr>
          <a:xfrm>
            <a:off x="4067945" y="764704"/>
            <a:ext cx="2941489" cy="2088232"/>
          </a:xfrm>
          <a:prstGeom prst="rect">
            <a:avLst/>
          </a:prstGeom>
        </p:spPr>
      </p:pic>
      <p:sp>
        <p:nvSpPr>
          <p:cNvPr id="4" name="TextBox 3"/>
          <p:cNvSpPr txBox="1"/>
          <p:nvPr/>
        </p:nvSpPr>
        <p:spPr>
          <a:xfrm>
            <a:off x="4644009" y="2852938"/>
            <a:ext cx="3982265" cy="430887"/>
          </a:xfrm>
          <a:prstGeom prst="rect">
            <a:avLst/>
          </a:prstGeom>
          <a:noFill/>
        </p:spPr>
        <p:txBody>
          <a:bodyPr wrap="none" rtlCol="0">
            <a:spAutoFit/>
          </a:bodyPr>
          <a:lstStyle/>
          <a:p>
            <a:r>
              <a:rPr lang="en-US" dirty="0" smtClean="0"/>
              <a:t>source: </a:t>
            </a:r>
            <a:r>
              <a:rPr lang="en-US" i="0" dirty="0" smtClean="0"/>
              <a:t>Hare &amp; </a:t>
            </a:r>
            <a:r>
              <a:rPr lang="en-US" i="0" dirty="0" err="1" smtClean="0"/>
              <a:t>Tomasello</a:t>
            </a:r>
            <a:r>
              <a:rPr lang="en-US" i="0" dirty="0" smtClean="0"/>
              <a:t> (2004)</a:t>
            </a:r>
            <a:endParaRPr lang="en-US" i="0" dirty="0"/>
          </a:p>
        </p:txBody>
      </p:sp>
      <p:sp>
        <p:nvSpPr>
          <p:cNvPr id="5" name="TextBox 4"/>
          <p:cNvSpPr txBox="1"/>
          <p:nvPr/>
        </p:nvSpPr>
        <p:spPr>
          <a:xfrm>
            <a:off x="1187624" y="260648"/>
            <a:ext cx="1595306" cy="430887"/>
          </a:xfrm>
          <a:prstGeom prst="rect">
            <a:avLst/>
          </a:prstGeom>
          <a:noFill/>
        </p:spPr>
        <p:txBody>
          <a:bodyPr wrap="none" rtlCol="0">
            <a:spAutoFit/>
          </a:bodyPr>
          <a:lstStyle/>
          <a:p>
            <a:r>
              <a:rPr lang="en-US" i="0" dirty="0" smtClean="0"/>
              <a:t>failed reach</a:t>
            </a:r>
            <a:endParaRPr lang="en-US" i="0" dirty="0"/>
          </a:p>
        </p:txBody>
      </p:sp>
      <p:sp>
        <p:nvSpPr>
          <p:cNvPr id="8" name="TextBox 7"/>
          <p:cNvSpPr txBox="1"/>
          <p:nvPr/>
        </p:nvSpPr>
        <p:spPr>
          <a:xfrm>
            <a:off x="5220072" y="260648"/>
            <a:ext cx="838926" cy="430887"/>
          </a:xfrm>
          <a:prstGeom prst="rect">
            <a:avLst/>
          </a:prstGeom>
          <a:noFill/>
        </p:spPr>
        <p:txBody>
          <a:bodyPr wrap="none" rtlCol="0">
            <a:spAutoFit/>
          </a:bodyPr>
          <a:lstStyle/>
          <a:p>
            <a:r>
              <a:rPr lang="en-US" i="0" dirty="0" smtClean="0"/>
              <a:t>point</a:t>
            </a:r>
            <a:endParaRPr lang="en-US" i="0" dirty="0"/>
          </a:p>
        </p:txBody>
      </p:sp>
      <p:sp>
        <p:nvSpPr>
          <p:cNvPr id="7" name="Rectangle 6"/>
          <p:cNvSpPr/>
          <p:nvPr/>
        </p:nvSpPr>
        <p:spPr bwMode="auto">
          <a:xfrm>
            <a:off x="5292081" y="4509120"/>
            <a:ext cx="792088" cy="576064"/>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Tree>
    <p:extLst>
      <p:ext uri="{BB962C8B-B14F-4D97-AF65-F5344CB8AC3E}">
        <p14:creationId xmlns:p14="http://schemas.microsoft.com/office/powerpoint/2010/main" val="160608004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39553" y="764706"/>
            <a:ext cx="2808312" cy="2110455"/>
          </a:xfrm>
          <a:prstGeom prst="rect">
            <a:avLst/>
          </a:prstGeom>
        </p:spPr>
      </p:pic>
      <p:pic>
        <p:nvPicPr>
          <p:cNvPr id="3" name="Picture 2"/>
          <p:cNvPicPr>
            <a:picLocks noChangeAspect="1"/>
          </p:cNvPicPr>
          <p:nvPr/>
        </p:nvPicPr>
        <p:blipFill>
          <a:blip r:embed="rId3"/>
          <a:stretch>
            <a:fillRect/>
          </a:stretch>
        </p:blipFill>
        <p:spPr>
          <a:xfrm>
            <a:off x="4067945" y="764704"/>
            <a:ext cx="2941489" cy="2088232"/>
          </a:xfrm>
          <a:prstGeom prst="rect">
            <a:avLst/>
          </a:prstGeom>
        </p:spPr>
      </p:pic>
      <p:sp>
        <p:nvSpPr>
          <p:cNvPr id="4" name="TextBox 3"/>
          <p:cNvSpPr txBox="1"/>
          <p:nvPr/>
        </p:nvSpPr>
        <p:spPr>
          <a:xfrm>
            <a:off x="4644009" y="2852938"/>
            <a:ext cx="3982265" cy="430887"/>
          </a:xfrm>
          <a:prstGeom prst="rect">
            <a:avLst/>
          </a:prstGeom>
          <a:noFill/>
        </p:spPr>
        <p:txBody>
          <a:bodyPr wrap="none" rtlCol="0">
            <a:spAutoFit/>
          </a:bodyPr>
          <a:lstStyle/>
          <a:p>
            <a:r>
              <a:rPr lang="en-US" dirty="0" smtClean="0"/>
              <a:t>source: </a:t>
            </a:r>
            <a:r>
              <a:rPr lang="en-US" i="0" dirty="0" smtClean="0"/>
              <a:t>Hare &amp; </a:t>
            </a:r>
            <a:r>
              <a:rPr lang="en-US" i="0" dirty="0" err="1" smtClean="0"/>
              <a:t>Tomasello</a:t>
            </a:r>
            <a:r>
              <a:rPr lang="en-US" i="0" dirty="0" smtClean="0"/>
              <a:t> (2004)</a:t>
            </a:r>
            <a:endParaRPr lang="en-US" i="0" dirty="0"/>
          </a:p>
        </p:txBody>
      </p:sp>
      <p:sp>
        <p:nvSpPr>
          <p:cNvPr id="5" name="TextBox 4"/>
          <p:cNvSpPr txBox="1"/>
          <p:nvPr/>
        </p:nvSpPr>
        <p:spPr>
          <a:xfrm>
            <a:off x="1187624" y="260648"/>
            <a:ext cx="1595306" cy="430887"/>
          </a:xfrm>
          <a:prstGeom prst="rect">
            <a:avLst/>
          </a:prstGeom>
          <a:noFill/>
        </p:spPr>
        <p:txBody>
          <a:bodyPr wrap="none" rtlCol="0">
            <a:spAutoFit/>
          </a:bodyPr>
          <a:lstStyle/>
          <a:p>
            <a:r>
              <a:rPr lang="en-US" i="0" dirty="0" smtClean="0"/>
              <a:t>failed reach</a:t>
            </a:r>
            <a:endParaRPr lang="en-US" i="0" dirty="0"/>
          </a:p>
        </p:txBody>
      </p:sp>
      <p:sp>
        <p:nvSpPr>
          <p:cNvPr id="8" name="TextBox 7"/>
          <p:cNvSpPr txBox="1"/>
          <p:nvPr/>
        </p:nvSpPr>
        <p:spPr>
          <a:xfrm>
            <a:off x="5220072" y="260648"/>
            <a:ext cx="838926" cy="430887"/>
          </a:xfrm>
          <a:prstGeom prst="rect">
            <a:avLst/>
          </a:prstGeom>
          <a:noFill/>
        </p:spPr>
        <p:txBody>
          <a:bodyPr wrap="none" rtlCol="0">
            <a:spAutoFit/>
          </a:bodyPr>
          <a:lstStyle/>
          <a:p>
            <a:r>
              <a:rPr lang="en-US" i="0" dirty="0" smtClean="0"/>
              <a:t>point</a:t>
            </a:r>
            <a:endParaRPr lang="en-US" i="0" dirty="0"/>
          </a:p>
        </p:txBody>
      </p:sp>
      <p:sp>
        <p:nvSpPr>
          <p:cNvPr id="7" name="Rectangle 6"/>
          <p:cNvSpPr/>
          <p:nvPr/>
        </p:nvSpPr>
        <p:spPr bwMode="auto">
          <a:xfrm>
            <a:off x="5292081" y="4509120"/>
            <a:ext cx="792088" cy="576064"/>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6" name="Rectangle 5"/>
          <p:cNvSpPr/>
          <p:nvPr/>
        </p:nvSpPr>
        <p:spPr>
          <a:xfrm>
            <a:off x="467545" y="3732128"/>
            <a:ext cx="8064896" cy="1785104"/>
          </a:xfrm>
          <a:prstGeom prst="rect">
            <a:avLst/>
          </a:prstGeom>
        </p:spPr>
        <p:txBody>
          <a:bodyPr wrap="square">
            <a:spAutoFit/>
          </a:bodyPr>
          <a:lstStyle/>
          <a:p>
            <a:r>
              <a:rPr lang="en-US" i="0" dirty="0" smtClean="0"/>
              <a:t>“to </a:t>
            </a:r>
            <a:r>
              <a:rPr lang="en-US" i="0" dirty="0"/>
              <a:t>understand pointing, the subject needs to understand more than the individual goal-directed </a:t>
            </a:r>
            <a:r>
              <a:rPr lang="en-US" i="0" dirty="0" err="1"/>
              <a:t>behaviour</a:t>
            </a:r>
            <a:r>
              <a:rPr lang="en-US" i="0" dirty="0"/>
              <a:t>. She needs to understand </a:t>
            </a:r>
            <a:r>
              <a:rPr lang="en-US" i="0" dirty="0" smtClean="0"/>
              <a:t>that ... </a:t>
            </a:r>
            <a:r>
              <a:rPr lang="en-US" i="0" dirty="0"/>
              <a:t>the other attempts to communicate to her </a:t>
            </a:r>
            <a:r>
              <a:rPr lang="en-US" i="0" dirty="0" smtClean="0"/>
              <a:t>...  </a:t>
            </a:r>
            <a:r>
              <a:rPr lang="en-US" i="0" dirty="0"/>
              <a:t>and </a:t>
            </a:r>
            <a:r>
              <a:rPr lang="en-US" i="0" dirty="0" smtClean="0"/>
              <a:t>... the </a:t>
            </a:r>
            <a:r>
              <a:rPr lang="en-US" i="0" dirty="0"/>
              <a:t>communicative intention behind the </a:t>
            </a:r>
            <a:r>
              <a:rPr lang="en-US" i="0" dirty="0" smtClean="0"/>
              <a:t>gesture” </a:t>
            </a:r>
          </a:p>
          <a:p>
            <a:pPr algn="r"/>
            <a:r>
              <a:rPr lang="en-US" i="0" dirty="0" smtClean="0"/>
              <a:t>(Moll &amp; </a:t>
            </a:r>
            <a:r>
              <a:rPr lang="en-US" i="0" dirty="0" err="1" smtClean="0"/>
              <a:t>Tomsello</a:t>
            </a:r>
            <a:r>
              <a:rPr lang="en-US" i="0" dirty="0" smtClean="0"/>
              <a:t> 2007)</a:t>
            </a:r>
            <a:endParaRPr lang="en-US" i="0" dirty="0"/>
          </a:p>
        </p:txBody>
      </p:sp>
    </p:spTree>
    <p:extLst>
      <p:ext uri="{BB962C8B-B14F-4D97-AF65-F5344CB8AC3E}">
        <p14:creationId xmlns:p14="http://schemas.microsoft.com/office/powerpoint/2010/main" val="374450357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ounded Rectangle 8"/>
          <p:cNvSpPr/>
          <p:nvPr/>
        </p:nvSpPr>
        <p:spPr bwMode="auto">
          <a:xfrm>
            <a:off x="1735473" y="4764305"/>
            <a:ext cx="3096344" cy="504056"/>
          </a:xfrm>
          <a:prstGeom prst="roundRect">
            <a:avLst/>
          </a:prstGeom>
          <a:solidFill>
            <a:srgbClr val="FFFF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pic>
        <p:nvPicPr>
          <p:cNvPr id="2" name="Picture 1"/>
          <p:cNvPicPr>
            <a:picLocks noChangeAspect="1"/>
          </p:cNvPicPr>
          <p:nvPr/>
        </p:nvPicPr>
        <p:blipFill>
          <a:blip r:embed="rId2"/>
          <a:stretch>
            <a:fillRect/>
          </a:stretch>
        </p:blipFill>
        <p:spPr>
          <a:xfrm>
            <a:off x="539553" y="764706"/>
            <a:ext cx="2808312" cy="2110455"/>
          </a:xfrm>
          <a:prstGeom prst="rect">
            <a:avLst/>
          </a:prstGeom>
        </p:spPr>
      </p:pic>
      <p:pic>
        <p:nvPicPr>
          <p:cNvPr id="3" name="Picture 2"/>
          <p:cNvPicPr>
            <a:picLocks noChangeAspect="1"/>
          </p:cNvPicPr>
          <p:nvPr/>
        </p:nvPicPr>
        <p:blipFill>
          <a:blip r:embed="rId3"/>
          <a:stretch>
            <a:fillRect/>
          </a:stretch>
        </p:blipFill>
        <p:spPr>
          <a:xfrm>
            <a:off x="4067945" y="764704"/>
            <a:ext cx="2941489" cy="2088232"/>
          </a:xfrm>
          <a:prstGeom prst="rect">
            <a:avLst/>
          </a:prstGeom>
        </p:spPr>
      </p:pic>
      <p:sp>
        <p:nvSpPr>
          <p:cNvPr id="4" name="TextBox 3"/>
          <p:cNvSpPr txBox="1"/>
          <p:nvPr/>
        </p:nvSpPr>
        <p:spPr>
          <a:xfrm>
            <a:off x="4644009" y="2852938"/>
            <a:ext cx="3982265" cy="430887"/>
          </a:xfrm>
          <a:prstGeom prst="rect">
            <a:avLst/>
          </a:prstGeom>
          <a:noFill/>
        </p:spPr>
        <p:txBody>
          <a:bodyPr wrap="none" rtlCol="0">
            <a:spAutoFit/>
          </a:bodyPr>
          <a:lstStyle/>
          <a:p>
            <a:r>
              <a:rPr lang="en-US" dirty="0" smtClean="0"/>
              <a:t>source: </a:t>
            </a:r>
            <a:r>
              <a:rPr lang="en-US" i="0" dirty="0" smtClean="0"/>
              <a:t>Hare &amp; </a:t>
            </a:r>
            <a:r>
              <a:rPr lang="en-US" i="0" dirty="0" err="1" smtClean="0"/>
              <a:t>Tomasello</a:t>
            </a:r>
            <a:r>
              <a:rPr lang="en-US" i="0" dirty="0" smtClean="0"/>
              <a:t> (2004)</a:t>
            </a:r>
            <a:endParaRPr lang="en-US" i="0" dirty="0"/>
          </a:p>
        </p:txBody>
      </p:sp>
      <p:sp>
        <p:nvSpPr>
          <p:cNvPr id="5" name="TextBox 4"/>
          <p:cNvSpPr txBox="1"/>
          <p:nvPr/>
        </p:nvSpPr>
        <p:spPr>
          <a:xfrm>
            <a:off x="1187624" y="260648"/>
            <a:ext cx="1595306" cy="430887"/>
          </a:xfrm>
          <a:prstGeom prst="rect">
            <a:avLst/>
          </a:prstGeom>
          <a:noFill/>
        </p:spPr>
        <p:txBody>
          <a:bodyPr wrap="none" rtlCol="0">
            <a:spAutoFit/>
          </a:bodyPr>
          <a:lstStyle/>
          <a:p>
            <a:r>
              <a:rPr lang="en-US" i="0" dirty="0" smtClean="0"/>
              <a:t>failed reach</a:t>
            </a:r>
            <a:endParaRPr lang="en-US" i="0" dirty="0"/>
          </a:p>
        </p:txBody>
      </p:sp>
      <p:sp>
        <p:nvSpPr>
          <p:cNvPr id="8" name="TextBox 7"/>
          <p:cNvSpPr txBox="1"/>
          <p:nvPr/>
        </p:nvSpPr>
        <p:spPr>
          <a:xfrm>
            <a:off x="5220072" y="260648"/>
            <a:ext cx="838926" cy="430887"/>
          </a:xfrm>
          <a:prstGeom prst="rect">
            <a:avLst/>
          </a:prstGeom>
          <a:noFill/>
        </p:spPr>
        <p:txBody>
          <a:bodyPr wrap="none" rtlCol="0">
            <a:spAutoFit/>
          </a:bodyPr>
          <a:lstStyle/>
          <a:p>
            <a:r>
              <a:rPr lang="en-US" i="0" dirty="0" smtClean="0"/>
              <a:t>point</a:t>
            </a:r>
            <a:endParaRPr lang="en-US" i="0" dirty="0"/>
          </a:p>
        </p:txBody>
      </p:sp>
      <p:sp>
        <p:nvSpPr>
          <p:cNvPr id="7" name="Rectangle 6"/>
          <p:cNvSpPr/>
          <p:nvPr/>
        </p:nvSpPr>
        <p:spPr bwMode="auto">
          <a:xfrm>
            <a:off x="5292081" y="4509120"/>
            <a:ext cx="792088" cy="576064"/>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6" name="Rectangle 5"/>
          <p:cNvSpPr/>
          <p:nvPr/>
        </p:nvSpPr>
        <p:spPr>
          <a:xfrm>
            <a:off x="467545" y="3732128"/>
            <a:ext cx="8064896" cy="1785104"/>
          </a:xfrm>
          <a:prstGeom prst="rect">
            <a:avLst/>
          </a:prstGeom>
        </p:spPr>
        <p:txBody>
          <a:bodyPr wrap="square">
            <a:spAutoFit/>
          </a:bodyPr>
          <a:lstStyle/>
          <a:p>
            <a:r>
              <a:rPr lang="en-US" i="0" dirty="0" smtClean="0"/>
              <a:t>“to </a:t>
            </a:r>
            <a:r>
              <a:rPr lang="en-US" i="0" dirty="0"/>
              <a:t>understand pointing, the subject needs to understand more than the individual goal-directed </a:t>
            </a:r>
            <a:r>
              <a:rPr lang="en-US" i="0" dirty="0" err="1"/>
              <a:t>behaviour</a:t>
            </a:r>
            <a:r>
              <a:rPr lang="en-US" i="0" dirty="0"/>
              <a:t>. She needs to understand </a:t>
            </a:r>
            <a:r>
              <a:rPr lang="en-US" i="0" dirty="0" smtClean="0"/>
              <a:t>that ... </a:t>
            </a:r>
            <a:r>
              <a:rPr lang="en-US" i="0" dirty="0"/>
              <a:t>the other attempts to communicate to her </a:t>
            </a:r>
            <a:r>
              <a:rPr lang="en-US" i="0" dirty="0" smtClean="0"/>
              <a:t>...  </a:t>
            </a:r>
            <a:r>
              <a:rPr lang="en-US" i="0" dirty="0"/>
              <a:t>and </a:t>
            </a:r>
            <a:r>
              <a:rPr lang="en-US" i="0" dirty="0" smtClean="0"/>
              <a:t>... the </a:t>
            </a:r>
            <a:r>
              <a:rPr lang="en-US" i="0" dirty="0">
                <a:solidFill>
                  <a:srgbClr val="000000"/>
                </a:solidFill>
              </a:rPr>
              <a:t>communicative intention</a:t>
            </a:r>
            <a:r>
              <a:rPr lang="en-US" i="0" dirty="0"/>
              <a:t> behind the </a:t>
            </a:r>
            <a:r>
              <a:rPr lang="en-US" i="0" dirty="0" smtClean="0"/>
              <a:t>gesture” </a:t>
            </a:r>
          </a:p>
          <a:p>
            <a:pPr algn="r"/>
            <a:r>
              <a:rPr lang="en-US" i="0" dirty="0" smtClean="0"/>
              <a:t>(Moll &amp; </a:t>
            </a:r>
            <a:r>
              <a:rPr lang="en-US" i="0" dirty="0" err="1" smtClean="0"/>
              <a:t>Tomsello</a:t>
            </a:r>
            <a:r>
              <a:rPr lang="en-US" i="0" dirty="0" smtClean="0"/>
              <a:t> 2007)</a:t>
            </a:r>
            <a:endParaRPr lang="en-US" i="0" dirty="0"/>
          </a:p>
        </p:txBody>
      </p:sp>
    </p:spTree>
    <p:extLst>
      <p:ext uri="{BB962C8B-B14F-4D97-AF65-F5344CB8AC3E}">
        <p14:creationId xmlns:p14="http://schemas.microsoft.com/office/powerpoint/2010/main" val="53663704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DSC_AA_0666cutout.JPG"/>
          <p:cNvPicPr>
            <a:picLocks noChangeAspect="1"/>
          </p:cNvPicPr>
          <p:nvPr/>
        </p:nvPicPr>
        <p:blipFill rotWithShape="1">
          <a:blip r:embed="rId2" cstate="screen">
            <a:grayscl/>
            <a:extLst>
              <a:ext uri="{BEBA8EAE-BF5A-486C-A8C5-ECC9F3942E4B}">
                <a14:imgProps xmlns:a14="http://schemas.microsoft.com/office/drawing/2010/main">
                  <a14:imgLayer r:embed="rId3">
                    <a14:imgEffect>
                      <a14:brightnessContrast bright="40000" contrast="35000"/>
                    </a14:imgEffect>
                  </a14:imgLayer>
                </a14:imgProps>
              </a:ext>
              <a:ext uri="{28A0092B-C50C-407E-A947-70E740481C1C}">
                <a14:useLocalDpi xmlns:a14="http://schemas.microsoft.com/office/drawing/2010/main"/>
              </a:ext>
            </a:extLst>
          </a:blip>
          <a:srcRect r="9062"/>
          <a:stretch/>
        </p:blipFill>
        <p:spPr>
          <a:xfrm>
            <a:off x="-36512" y="0"/>
            <a:ext cx="4157697" cy="6858000"/>
          </a:xfrm>
          <a:prstGeom prst="rect">
            <a:avLst/>
          </a:prstGeom>
        </p:spPr>
      </p:pic>
      <p:sp>
        <p:nvSpPr>
          <p:cNvPr id="7" name="Text Box 2"/>
          <p:cNvSpPr txBox="1">
            <a:spLocks noChangeArrowheads="1"/>
          </p:cNvSpPr>
          <p:nvPr/>
        </p:nvSpPr>
        <p:spPr bwMode="auto">
          <a:xfrm>
            <a:off x="2483768" y="-27384"/>
            <a:ext cx="6192688" cy="1618008"/>
          </a:xfrm>
          <a:prstGeom prst="rect">
            <a:avLst/>
          </a:prstGeom>
          <a:noFill/>
          <a:ln w="9525">
            <a:noFill/>
            <a:round/>
            <a:headEnd/>
            <a:tailEnd/>
          </a:ln>
          <a:effectLst/>
        </p:spPr>
        <p:txBody>
          <a:bodyPr wrap="square" lIns="90000" tIns="46800" rIns="90000" bIns="46800">
            <a:prstTxWarp prst="textNoShape">
              <a:avLst/>
            </a:prstTxWarp>
            <a:spAutoFit/>
          </a:bodyP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9900" i="0" dirty="0" smtClean="0">
                <a:solidFill>
                  <a:schemeClr val="tx1"/>
                </a:solidFill>
                <a:effectLst>
                  <a:glow rad="127000">
                    <a:schemeClr val="accent3"/>
                  </a:glow>
                </a:effectLst>
              </a:rPr>
              <a:t>challenge</a:t>
            </a:r>
          </a:p>
        </p:txBody>
      </p:sp>
      <p:sp>
        <p:nvSpPr>
          <p:cNvPr id="26626" name="Text Box 2"/>
          <p:cNvSpPr txBox="1">
            <a:spLocks noChangeArrowheads="1"/>
          </p:cNvSpPr>
          <p:nvPr/>
        </p:nvSpPr>
        <p:spPr bwMode="auto">
          <a:xfrm>
            <a:off x="3635897" y="1268760"/>
            <a:ext cx="5040560"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smtClean="0">
                <a:effectLst>
                  <a:glow rad="101600">
                    <a:schemeClr val="tx1">
                      <a:alpha val="75000"/>
                    </a:schemeClr>
                  </a:glow>
                </a:effectLst>
              </a:rPr>
              <a:t>Explain the emergence, in evolution or development, of sophisticated forms of theory of mind cognition.</a:t>
            </a:r>
            <a:endParaRPr lang="en-GB" dirty="0">
              <a:effectLst>
                <a:glow rad="101600">
                  <a:schemeClr val="tx1">
                    <a:alpha val="75000"/>
                  </a:schemeClr>
                </a:glow>
              </a:effectLst>
            </a:endParaRPr>
          </a:p>
        </p:txBody>
      </p:sp>
      <p:sp>
        <p:nvSpPr>
          <p:cNvPr id="5" name="Text Box 2"/>
          <p:cNvSpPr txBox="1">
            <a:spLocks noChangeArrowheads="1"/>
          </p:cNvSpPr>
          <p:nvPr/>
        </p:nvSpPr>
        <p:spPr bwMode="auto">
          <a:xfrm>
            <a:off x="2411760" y="2060848"/>
            <a:ext cx="6192688" cy="1618008"/>
          </a:xfrm>
          <a:prstGeom prst="rect">
            <a:avLst/>
          </a:prstGeom>
          <a:noFill/>
          <a:ln w="9525">
            <a:noFill/>
            <a:round/>
            <a:headEnd/>
            <a:tailEnd/>
          </a:ln>
          <a:effectLst/>
        </p:spPr>
        <p:txBody>
          <a:bodyPr wrap="square" lIns="90000" tIns="46800" rIns="90000" bIns="46800">
            <a:prstTxWarp prst="textNoShape">
              <a:avLst/>
            </a:prstTxWarp>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9900" i="0" dirty="0" smtClean="0">
                <a:solidFill>
                  <a:schemeClr val="tx1"/>
                </a:solidFill>
                <a:effectLst>
                  <a:glow rad="127000">
                    <a:schemeClr val="accent3"/>
                  </a:glow>
                </a:effectLst>
              </a:rPr>
              <a:t>conjecture</a:t>
            </a:r>
          </a:p>
        </p:txBody>
      </p:sp>
      <p:sp>
        <p:nvSpPr>
          <p:cNvPr id="8" name="Text Box 2"/>
          <p:cNvSpPr txBox="1">
            <a:spLocks noChangeArrowheads="1"/>
          </p:cNvSpPr>
          <p:nvPr/>
        </p:nvSpPr>
        <p:spPr bwMode="auto">
          <a:xfrm>
            <a:off x="3275856" y="3356992"/>
            <a:ext cx="5760640" cy="144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a:effectLst>
                  <a:glow rad="101600">
                    <a:schemeClr val="tx1">
                      <a:alpha val="75000"/>
                    </a:schemeClr>
                  </a:glow>
                </a:effectLst>
              </a:rPr>
              <a:t>The existence of abilities to engage in joint action partially </a:t>
            </a:r>
            <a:r>
              <a:rPr lang="en-GB" i="0" dirty="0" smtClean="0">
                <a:effectLst>
                  <a:glow rad="101600">
                    <a:schemeClr val="tx1">
                      <a:alpha val="75000"/>
                    </a:schemeClr>
                  </a:glow>
                </a:effectLst>
              </a:rPr>
              <a:t>explains </a:t>
            </a:r>
            <a:r>
              <a:rPr lang="en-GB" i="0" dirty="0">
                <a:effectLst>
                  <a:glow rad="101600">
                    <a:schemeClr val="tx1">
                      <a:alpha val="75000"/>
                    </a:schemeClr>
                  </a:glow>
                </a:effectLst>
              </a:rPr>
              <a:t>how sophisticated forms of </a:t>
            </a:r>
            <a:r>
              <a:rPr lang="en-GB" i="0" dirty="0" smtClean="0">
                <a:effectLst>
                  <a:glow rad="101600">
                    <a:schemeClr val="tx1">
                      <a:alpha val="75000"/>
                    </a:schemeClr>
                  </a:glow>
                </a:effectLst>
              </a:rPr>
              <a:t>theory of mind cognition </a:t>
            </a:r>
            <a:r>
              <a:rPr lang="en-GB" i="0" dirty="0">
                <a:effectLst>
                  <a:glow rad="101600">
                    <a:schemeClr val="tx1">
                      <a:alpha val="75000"/>
                    </a:schemeClr>
                  </a:glow>
                </a:effectLst>
              </a:rPr>
              <a:t>emerge in </a:t>
            </a:r>
            <a:r>
              <a:rPr lang="en-GB" i="0" dirty="0" smtClean="0">
                <a:effectLst>
                  <a:glow rad="101600">
                    <a:schemeClr val="tx1">
                      <a:alpha val="75000"/>
                    </a:schemeClr>
                  </a:glow>
                </a:effectLst>
              </a:rPr>
              <a:t>evolution </a:t>
            </a:r>
            <a:r>
              <a:rPr lang="en-GB" i="0" dirty="0">
                <a:effectLst>
                  <a:glow rad="101600">
                    <a:schemeClr val="tx1">
                      <a:alpha val="75000"/>
                    </a:schemeClr>
                  </a:glow>
                </a:effectLst>
              </a:rPr>
              <a:t>or development (or both)</a:t>
            </a:r>
            <a:endParaRPr lang="en-GB" dirty="0">
              <a:effectLst>
                <a:glow rad="101600">
                  <a:schemeClr val="tx1">
                    <a:alpha val="75000"/>
                  </a:schemeClr>
                </a:glow>
              </a:effectLst>
            </a:endParaRPr>
          </a:p>
        </p:txBody>
      </p:sp>
      <p:sp>
        <p:nvSpPr>
          <p:cNvPr id="9" name="Text Box 2"/>
          <p:cNvSpPr txBox="1">
            <a:spLocks noChangeArrowheads="1"/>
          </p:cNvSpPr>
          <p:nvPr/>
        </p:nvSpPr>
        <p:spPr bwMode="auto">
          <a:xfrm>
            <a:off x="611560" y="4459759"/>
            <a:ext cx="7920880" cy="1618008"/>
          </a:xfrm>
          <a:prstGeom prst="rect">
            <a:avLst/>
          </a:prstGeom>
          <a:noFill/>
          <a:ln w="9525">
            <a:noFill/>
            <a:round/>
            <a:headEnd/>
            <a:tailEnd/>
          </a:ln>
          <a:effectLst/>
        </p:spPr>
        <p:txBody>
          <a:bodyPr wrap="square" lIns="90000" tIns="46800" rIns="90000" bIns="46800">
            <a:prstTxWarp prst="textNoShape">
              <a:avLst/>
            </a:prstTxWarp>
            <a:spAutoFit/>
          </a:bodyP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9900" i="0" dirty="0" smtClean="0">
                <a:solidFill>
                  <a:schemeClr val="tx1"/>
                </a:solidFill>
                <a:effectLst>
                  <a:glow rad="127000">
                    <a:schemeClr val="accent3"/>
                  </a:glow>
                </a:effectLst>
              </a:rPr>
              <a:t>3</a:t>
            </a:r>
            <a:r>
              <a:rPr lang="en-US" sz="9900" i="0" baseline="30000" dirty="0" smtClean="0">
                <a:solidFill>
                  <a:schemeClr val="tx1"/>
                </a:solidFill>
                <a:effectLst>
                  <a:glow rad="127000">
                    <a:schemeClr val="accent3"/>
                  </a:glow>
                </a:effectLst>
              </a:rPr>
              <a:t>rd</a:t>
            </a:r>
            <a:r>
              <a:rPr lang="en-US" sz="9900" i="0" dirty="0" smtClean="0">
                <a:solidFill>
                  <a:schemeClr val="tx1"/>
                </a:solidFill>
                <a:effectLst>
                  <a:glow rad="127000">
                    <a:schemeClr val="accent3"/>
                  </a:glow>
                </a:effectLst>
              </a:rPr>
              <a:t> objection</a:t>
            </a:r>
            <a:endParaRPr lang="en-US" sz="9900" i="0" dirty="0" smtClean="0">
              <a:solidFill>
                <a:schemeClr val="tx1"/>
              </a:solidFill>
              <a:effectLst>
                <a:glow rad="127000">
                  <a:schemeClr val="accent3"/>
                </a:glow>
              </a:effectLst>
            </a:endParaRPr>
          </a:p>
        </p:txBody>
      </p:sp>
      <p:sp>
        <p:nvSpPr>
          <p:cNvPr id="10" name="Text Box 2"/>
          <p:cNvSpPr txBox="1">
            <a:spLocks noChangeArrowheads="1"/>
          </p:cNvSpPr>
          <p:nvPr/>
        </p:nvSpPr>
        <p:spPr bwMode="auto">
          <a:xfrm>
            <a:off x="3779912" y="5806425"/>
            <a:ext cx="504056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smtClean="0">
                <a:effectLst>
                  <a:glow rad="101600">
                    <a:schemeClr val="tx1">
                      <a:alpha val="75000"/>
                    </a:schemeClr>
                  </a:glow>
                </a:effectLst>
              </a:rPr>
              <a:t>But how </a:t>
            </a:r>
            <a:r>
              <a:rPr lang="en-GB" i="0" strike="sngStrike" dirty="0" smtClean="0">
                <a:effectLst>
                  <a:glow rad="101600">
                    <a:schemeClr val="tx1">
                      <a:alpha val="75000"/>
                    </a:schemeClr>
                  </a:glow>
                </a:effectLst>
              </a:rPr>
              <a:t>does</a:t>
            </a:r>
            <a:r>
              <a:rPr lang="en-GB" i="0" dirty="0" smtClean="0">
                <a:effectLst>
                  <a:glow rad="101600">
                    <a:schemeClr val="tx1">
                      <a:alpha val="75000"/>
                    </a:schemeClr>
                  </a:glow>
                </a:effectLst>
              </a:rPr>
              <a:t> could it work?</a:t>
            </a:r>
            <a:endParaRPr lang="en-GB" dirty="0">
              <a:effectLst>
                <a:glow rad="101600">
                  <a:schemeClr val="tx1">
                    <a:alpha val="75000"/>
                  </a:schemeClr>
                </a:glow>
              </a:effectLst>
            </a:endParaRPr>
          </a:p>
        </p:txBody>
      </p:sp>
    </p:spTree>
    <p:extLst>
      <p:ext uri="{BB962C8B-B14F-4D97-AF65-F5344CB8AC3E}">
        <p14:creationId xmlns:p14="http://schemas.microsoft.com/office/powerpoint/2010/main" val="427682995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Box 2"/>
          <p:cNvSpPr txBox="1">
            <a:spLocks noChangeArrowheads="1"/>
          </p:cNvSpPr>
          <p:nvPr/>
        </p:nvSpPr>
        <p:spPr bwMode="auto">
          <a:xfrm>
            <a:off x="468313" y="404813"/>
            <a:ext cx="3816350" cy="2605087"/>
          </a:xfrm>
          <a:prstGeom prst="rect">
            <a:avLst/>
          </a:prstGeom>
          <a:noFill/>
          <a:ln w="9525">
            <a:noFill/>
            <a:miter lim="800000"/>
            <a:headEnd/>
            <a:tailEnd/>
          </a:ln>
          <a:effectLst>
            <a:outerShdw blurRad="50800" dist="38100" dir="2700000">
              <a:srgbClr val="000000">
                <a:alpha val="43000"/>
              </a:srgbClr>
            </a:outerShdw>
          </a:effec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Bef>
                <a:spcPct val="50000"/>
              </a:spcBef>
              <a:defRPr/>
            </a:pPr>
            <a:r>
              <a:rPr lang="en-GB" i="0" smtClean="0"/>
              <a:t>Theory of mind </a:t>
            </a:r>
            <a:r>
              <a:rPr lang="en-GB" smtClean="0"/>
              <a:t>abilities </a:t>
            </a:r>
            <a:r>
              <a:rPr lang="en-GB" i="0" smtClean="0"/>
              <a:t>are widespread</a:t>
            </a:r>
            <a:endParaRPr lang="en-GB" smtClean="0"/>
          </a:p>
          <a:p>
            <a:pPr eaLnBrk="1" hangingPunct="1">
              <a:defRPr/>
            </a:pPr>
            <a:endParaRPr lang="en-GB" i="0" smtClean="0"/>
          </a:p>
          <a:p>
            <a:pPr eaLnBrk="1" hangingPunct="1">
              <a:spcBef>
                <a:spcPct val="50000"/>
              </a:spcBef>
              <a:defRPr/>
            </a:pPr>
            <a:r>
              <a:rPr lang="en-GB" b="1" i="0" smtClean="0"/>
              <a:t>18-month-olds</a:t>
            </a:r>
            <a:r>
              <a:rPr lang="en-GB" i="0" smtClean="0"/>
              <a:t> point to inform, and predict actions based on false beliefs</a:t>
            </a:r>
          </a:p>
          <a:p>
            <a:pPr eaLnBrk="1" hangingPunct="1">
              <a:defRPr/>
            </a:pPr>
            <a:endParaRPr lang="en-GB" i="0" smtClean="0"/>
          </a:p>
        </p:txBody>
      </p:sp>
      <p:sp>
        <p:nvSpPr>
          <p:cNvPr id="11" name="Text Box 3"/>
          <p:cNvSpPr txBox="1">
            <a:spLocks noChangeArrowheads="1"/>
          </p:cNvSpPr>
          <p:nvPr/>
        </p:nvSpPr>
        <p:spPr bwMode="auto">
          <a:xfrm>
            <a:off x="4932363" y="1706563"/>
            <a:ext cx="3816350" cy="427037"/>
          </a:xfrm>
          <a:prstGeom prst="rect">
            <a:avLst/>
          </a:prstGeom>
          <a:noFill/>
          <a:ln w="9525">
            <a:noFill/>
            <a:miter lim="800000"/>
            <a:headEnd/>
            <a:tailEnd/>
          </a:ln>
          <a:effectLst>
            <a:outerShdw blurRad="50800" dist="38100" dir="2700000">
              <a:srgbClr val="000000">
                <a:alpha val="43000"/>
              </a:srgbClr>
            </a:outerShdw>
          </a:effectLst>
        </p:spPr>
        <p:txBody>
          <a:bodyPr>
            <a:spAutoFit/>
          </a:bodyPr>
          <a:lstStyle/>
          <a:p>
            <a:pPr>
              <a:spcBef>
                <a:spcPct val="50000"/>
              </a:spcBef>
              <a:defRPr/>
            </a:pPr>
            <a:r>
              <a:rPr lang="en-GB" i="0">
                <a:solidFill>
                  <a:srgbClr val="C0C0C0"/>
                </a:solidFill>
                <a:ea typeface="Arial" charset="0"/>
                <a:cs typeface="Arial" charset="0"/>
              </a:rPr>
              <a:t>(Liszkowski et al 2006)</a:t>
            </a:r>
          </a:p>
        </p:txBody>
      </p:sp>
      <p:sp>
        <p:nvSpPr>
          <p:cNvPr id="12" name="Text Box 4"/>
          <p:cNvSpPr txBox="1">
            <a:spLocks noChangeArrowheads="1"/>
          </p:cNvSpPr>
          <p:nvPr/>
        </p:nvSpPr>
        <p:spPr bwMode="auto">
          <a:xfrm>
            <a:off x="4932363" y="2209800"/>
            <a:ext cx="3816350" cy="762000"/>
          </a:xfrm>
          <a:prstGeom prst="rect">
            <a:avLst/>
          </a:prstGeom>
          <a:noFill/>
          <a:ln w="9525">
            <a:noFill/>
            <a:miter lim="800000"/>
            <a:headEnd/>
            <a:tailEnd/>
          </a:ln>
          <a:effectLst>
            <a:outerShdw blurRad="50800" dist="38100" dir="2700000">
              <a:srgbClr val="000000">
                <a:alpha val="43000"/>
              </a:srgbClr>
            </a:outerShdw>
          </a:effectLst>
        </p:spPr>
        <p:txBody>
          <a:bodyPr>
            <a:spAutoFit/>
          </a:bodyPr>
          <a:lstStyle/>
          <a:p>
            <a:pPr>
              <a:spcBef>
                <a:spcPct val="50000"/>
              </a:spcBef>
              <a:defRPr/>
            </a:pPr>
            <a:r>
              <a:rPr lang="en-GB" i="0">
                <a:solidFill>
                  <a:srgbClr val="C0C0C0"/>
                </a:solidFill>
                <a:ea typeface="Arial" charset="0"/>
                <a:cs typeface="Arial" charset="0"/>
              </a:rPr>
              <a:t>(Onishi &amp; Baillargeon 2005; Southgate et al 2007)</a:t>
            </a:r>
          </a:p>
        </p:txBody>
      </p:sp>
    </p:spTree>
    <p:extLst>
      <p:ext uri="{BB962C8B-B14F-4D97-AF65-F5344CB8AC3E}">
        <p14:creationId xmlns:p14="http://schemas.microsoft.com/office/powerpoint/2010/main" val="9951987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89" name="Picture 1"/>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 y="0"/>
            <a:ext cx="9134475" cy="6858000"/>
          </a:xfrm>
          <a:prstGeom prst="rect">
            <a:avLst/>
          </a:prstGeom>
          <a:noFill/>
          <a:ln w="9525">
            <a:noFill/>
            <a:round/>
            <a:headEnd/>
            <a:tailEnd/>
          </a:ln>
          <a:effectLst/>
        </p:spPr>
      </p:pic>
      <p:sp>
        <p:nvSpPr>
          <p:cNvPr id="3" name="Text Box 2"/>
          <p:cNvSpPr txBox="1">
            <a:spLocks noChangeArrowheads="1"/>
          </p:cNvSpPr>
          <p:nvPr/>
        </p:nvSpPr>
        <p:spPr bwMode="auto">
          <a:xfrm>
            <a:off x="251521" y="836714"/>
            <a:ext cx="2448272" cy="769441"/>
          </a:xfrm>
          <a:prstGeom prst="rect">
            <a:avLst/>
          </a:prstGeom>
          <a:noFill/>
          <a:ln w="3175" cmpd="sng">
            <a:solidFill>
              <a:srgbClr val="FFFFFF"/>
            </a:solidFill>
            <a:miter lim="800000"/>
            <a:headEnd/>
            <a:tailEnd/>
          </a:ln>
          <a:effectLst>
            <a:glow rad="203200">
              <a:schemeClr val="bg1">
                <a:lumMod val="65000"/>
                <a:alpha val="34000"/>
              </a:schemeClr>
            </a:glow>
            <a:outerShdw blurRad="63500" dist="38099" dir="2700000" algn="ctr" rotWithShape="0">
              <a:schemeClr val="bg2">
                <a:alpha val="74998"/>
              </a:schemeClr>
            </a:outerShdw>
          </a:effectLst>
          <a:extLst>
            <a:ext uri="{909E8E84-426E-40dd-AFC4-6F175D3DCCD1}">
              <a14:hiddenFill xmlns:a14="http://schemas.microsoft.com/office/drawing/2010/main">
                <a:solidFill>
                  <a:schemeClr val="accent1"/>
                </a:solidFill>
              </a14:hiddenFill>
            </a:ext>
          </a:extLst>
        </p:spPr>
        <p:txBody>
          <a:bodyPr wrap="square">
            <a:spAutoFit/>
          </a:bodyPr>
          <a:lstStyle/>
          <a:p>
            <a:pPr algn="ctr">
              <a:spcBef>
                <a:spcPct val="50000"/>
              </a:spcBef>
            </a:pPr>
            <a:r>
              <a:rPr lang="en-GB" i="0" dirty="0" smtClean="0">
                <a:effectLst>
                  <a:glow rad="101600">
                    <a:schemeClr val="tx1">
                      <a:alpha val="75000"/>
                    </a:schemeClr>
                  </a:glow>
                </a:effectLst>
              </a:rPr>
              <a:t>joint action (ability to share goals)</a:t>
            </a:r>
            <a:endParaRPr lang="en-GB" i="0" dirty="0">
              <a:effectLst>
                <a:glow rad="101600">
                  <a:schemeClr val="tx1">
                    <a:alpha val="75000"/>
                  </a:schemeClr>
                </a:glow>
              </a:effectLst>
            </a:endParaRPr>
          </a:p>
        </p:txBody>
      </p:sp>
      <p:sp>
        <p:nvSpPr>
          <p:cNvPr id="4" name="Text Box 2"/>
          <p:cNvSpPr txBox="1">
            <a:spLocks noChangeArrowheads="1"/>
          </p:cNvSpPr>
          <p:nvPr/>
        </p:nvSpPr>
        <p:spPr bwMode="auto">
          <a:xfrm>
            <a:off x="683569" y="2227513"/>
            <a:ext cx="3107829" cy="769441"/>
          </a:xfrm>
          <a:prstGeom prst="rect">
            <a:avLst/>
          </a:prstGeom>
          <a:noFill/>
          <a:ln w="3175" cmpd="sng">
            <a:solidFill>
              <a:srgbClr val="FFFFFF"/>
            </a:solidFill>
            <a:miter lim="800000"/>
            <a:headEnd/>
            <a:tailEnd/>
          </a:ln>
          <a:effectLst>
            <a:glow rad="203200">
              <a:schemeClr val="bg1">
                <a:lumMod val="65000"/>
                <a:alpha val="34000"/>
              </a:schemeClr>
            </a:glow>
            <a:outerShdw blurRad="63500" dist="38099" dir="2700000" algn="ctr" rotWithShape="0">
              <a:schemeClr val="bg2">
                <a:alpha val="74998"/>
              </a:schemeClr>
            </a:outerShdw>
          </a:effectLst>
          <a:scene3d>
            <a:camera prst="orthographicFront">
              <a:rot lat="0" lon="0" rev="60000"/>
            </a:camera>
            <a:lightRig rig="threePt" dir="t"/>
          </a:scene3d>
          <a:extLst>
            <a:ext uri="{909E8E84-426E-40dd-AFC4-6F175D3DCCD1}">
              <a14:hiddenFill xmlns:a14="http://schemas.microsoft.com/office/drawing/2010/main">
                <a:solidFill>
                  <a:schemeClr val="accent1"/>
                </a:solidFill>
              </a14:hiddenFill>
            </a:ext>
          </a:extLst>
        </p:spPr>
        <p:txBody>
          <a:bodyPr wrap="square">
            <a:spAutoFit/>
          </a:bodyPr>
          <a:lstStyle/>
          <a:p>
            <a:pPr algn="ctr">
              <a:spcBef>
                <a:spcPct val="50000"/>
              </a:spcBef>
            </a:pPr>
            <a:r>
              <a:rPr lang="en-GB" i="0" dirty="0" smtClean="0">
                <a:effectLst>
                  <a:glow rad="101600">
                    <a:schemeClr val="tx1">
                      <a:alpha val="75000"/>
                    </a:schemeClr>
                  </a:glow>
                </a:effectLst>
              </a:rPr>
              <a:t>understanding communicative intent</a:t>
            </a:r>
            <a:endParaRPr lang="en-GB" i="0" dirty="0">
              <a:effectLst>
                <a:glow rad="101600">
                  <a:schemeClr val="tx1">
                    <a:alpha val="75000"/>
                  </a:schemeClr>
                </a:glow>
              </a:effectLst>
            </a:endParaRPr>
          </a:p>
        </p:txBody>
      </p:sp>
      <p:sp>
        <p:nvSpPr>
          <p:cNvPr id="5" name="Text Box 2"/>
          <p:cNvSpPr txBox="1">
            <a:spLocks noChangeArrowheads="1"/>
          </p:cNvSpPr>
          <p:nvPr/>
        </p:nvSpPr>
        <p:spPr bwMode="auto">
          <a:xfrm>
            <a:off x="888108" y="3595664"/>
            <a:ext cx="3107829" cy="769441"/>
          </a:xfrm>
          <a:prstGeom prst="rect">
            <a:avLst/>
          </a:prstGeom>
          <a:noFill/>
          <a:ln w="3175" cmpd="sng">
            <a:solidFill>
              <a:srgbClr val="FFFFFF"/>
            </a:solidFill>
            <a:miter lim="800000"/>
            <a:headEnd/>
            <a:tailEnd/>
          </a:ln>
          <a:effectLst>
            <a:glow rad="203200">
              <a:schemeClr val="bg1">
                <a:lumMod val="65000"/>
                <a:alpha val="34000"/>
              </a:schemeClr>
            </a:glow>
            <a:outerShdw blurRad="63500" dist="38099" dir="2700000" algn="ctr" rotWithShape="0">
              <a:schemeClr val="bg2">
                <a:alpha val="74998"/>
              </a:schemeClr>
            </a:outerShdw>
          </a:effectLst>
          <a:extLst>
            <a:ext uri="{909E8E84-426E-40dd-AFC4-6F175D3DCCD1}">
              <a14:hiddenFill xmlns:a14="http://schemas.microsoft.com/office/drawing/2010/main">
                <a:solidFill>
                  <a:schemeClr val="accent1"/>
                </a:solidFill>
              </a14:hiddenFill>
            </a:ext>
          </a:extLst>
        </p:spPr>
        <p:txBody>
          <a:bodyPr wrap="square">
            <a:spAutoFit/>
          </a:bodyPr>
          <a:lstStyle/>
          <a:p>
            <a:pPr algn="ctr">
              <a:spcBef>
                <a:spcPct val="50000"/>
              </a:spcBef>
            </a:pPr>
            <a:r>
              <a:rPr lang="en-GB" i="0" dirty="0" smtClean="0">
                <a:effectLst>
                  <a:glow rad="101600">
                    <a:schemeClr val="tx1">
                      <a:alpha val="75000"/>
                    </a:schemeClr>
                  </a:glow>
                </a:effectLst>
              </a:rPr>
              <a:t>communication by language</a:t>
            </a:r>
            <a:endParaRPr lang="en-GB" i="0" dirty="0">
              <a:effectLst>
                <a:glow rad="101600">
                  <a:schemeClr val="tx1">
                    <a:alpha val="75000"/>
                  </a:schemeClr>
                </a:glow>
              </a:effectLst>
            </a:endParaRPr>
          </a:p>
        </p:txBody>
      </p:sp>
      <p:sp>
        <p:nvSpPr>
          <p:cNvPr id="6" name="Text Box 2"/>
          <p:cNvSpPr txBox="1">
            <a:spLocks noChangeArrowheads="1"/>
          </p:cNvSpPr>
          <p:nvPr/>
        </p:nvSpPr>
        <p:spPr bwMode="auto">
          <a:xfrm rot="60000">
            <a:off x="816100" y="4963817"/>
            <a:ext cx="3107829" cy="769441"/>
          </a:xfrm>
          <a:prstGeom prst="rect">
            <a:avLst/>
          </a:prstGeom>
          <a:noFill/>
          <a:ln w="3175" cmpd="sng">
            <a:solidFill>
              <a:srgbClr val="FFFFFF"/>
            </a:solidFill>
            <a:miter lim="800000"/>
            <a:headEnd/>
            <a:tailEnd/>
          </a:ln>
          <a:effectLst>
            <a:glow rad="203200">
              <a:schemeClr val="bg1">
                <a:lumMod val="65000"/>
                <a:alpha val="34000"/>
              </a:schemeClr>
            </a:glow>
            <a:outerShdw blurRad="63500" dist="38099" dir="2700000" algn="ctr" rotWithShape="0">
              <a:schemeClr val="bg2">
                <a:alpha val="74998"/>
              </a:schemeClr>
            </a:outerShdw>
          </a:effectLst>
          <a:scene3d>
            <a:camera prst="orthographicFront">
              <a:rot lat="0" lon="0" rev="0"/>
            </a:camera>
            <a:lightRig rig="threePt" dir="t"/>
          </a:scene3d>
          <a:extLst>
            <a:ext uri="{909E8E84-426E-40dd-AFC4-6F175D3DCCD1}">
              <a14:hiddenFill xmlns:a14="http://schemas.microsoft.com/office/drawing/2010/main">
                <a:solidFill>
                  <a:schemeClr val="accent1"/>
                </a:solidFill>
              </a14:hiddenFill>
            </a:ext>
          </a:extLst>
        </p:spPr>
        <p:txBody>
          <a:bodyPr wrap="square">
            <a:spAutoFit/>
          </a:bodyPr>
          <a:lstStyle/>
          <a:p>
            <a:pPr algn="ctr">
              <a:spcBef>
                <a:spcPct val="50000"/>
              </a:spcBef>
            </a:pPr>
            <a:r>
              <a:rPr lang="en-GB" i="0" dirty="0" smtClean="0">
                <a:effectLst>
                  <a:glow rad="101600">
                    <a:schemeClr val="tx1">
                      <a:alpha val="75000"/>
                    </a:schemeClr>
                  </a:glow>
                </a:effectLst>
              </a:rPr>
              <a:t>full-blown theory of mind cognition</a:t>
            </a:r>
            <a:endParaRPr lang="en-GB" i="0" dirty="0">
              <a:effectLst>
                <a:glow rad="101600">
                  <a:schemeClr val="tx1">
                    <a:alpha val="75000"/>
                  </a:schemeClr>
                </a:glow>
              </a:effectLst>
            </a:endParaRPr>
          </a:p>
        </p:txBody>
      </p:sp>
      <p:cxnSp>
        <p:nvCxnSpPr>
          <p:cNvPr id="9" name="Straight Arrow Connector 8"/>
          <p:cNvCxnSpPr>
            <a:stCxn id="3" idx="2"/>
          </p:cNvCxnSpPr>
          <p:nvPr/>
        </p:nvCxnSpPr>
        <p:spPr bwMode="auto">
          <a:xfrm>
            <a:off x="1475656" y="1606153"/>
            <a:ext cx="720080" cy="621358"/>
          </a:xfrm>
          <a:prstGeom prst="straightConnector1">
            <a:avLst/>
          </a:prstGeom>
          <a:solidFill>
            <a:srgbClr val="00B8FF"/>
          </a:solidFill>
          <a:ln w="3175" cap="flat" cmpd="sng" algn="ctr">
            <a:solidFill>
              <a:schemeClr val="bg1"/>
            </a:solidFill>
            <a:prstDash val="solid"/>
            <a:round/>
            <a:headEnd type="none" w="med" len="med"/>
            <a:tailEnd type="arrow"/>
          </a:ln>
          <a:effectLst>
            <a:glow rad="101600">
              <a:schemeClr val="bg1">
                <a:lumMod val="65000"/>
                <a:alpha val="34000"/>
              </a:schemeClr>
            </a:glow>
          </a:effectLst>
        </p:spPr>
      </p:cxnSp>
      <p:cxnSp>
        <p:nvCxnSpPr>
          <p:cNvPr id="11" name="Straight Arrow Connector 10"/>
          <p:cNvCxnSpPr/>
          <p:nvPr/>
        </p:nvCxnSpPr>
        <p:spPr bwMode="auto">
          <a:xfrm>
            <a:off x="2483768" y="2996954"/>
            <a:ext cx="0" cy="598711"/>
          </a:xfrm>
          <a:prstGeom prst="straightConnector1">
            <a:avLst/>
          </a:prstGeom>
          <a:solidFill>
            <a:srgbClr val="00B8FF"/>
          </a:solidFill>
          <a:ln w="3175" cap="flat" cmpd="sng" algn="ctr">
            <a:solidFill>
              <a:schemeClr val="bg1"/>
            </a:solidFill>
            <a:prstDash val="solid"/>
            <a:round/>
            <a:headEnd type="none" w="med" len="med"/>
            <a:tailEnd type="arrow"/>
          </a:ln>
          <a:effectLst>
            <a:glow rad="101600">
              <a:schemeClr val="bg1">
                <a:lumMod val="65000"/>
                <a:alpha val="34000"/>
              </a:schemeClr>
            </a:glow>
          </a:effectLst>
        </p:spPr>
      </p:cxnSp>
      <p:cxnSp>
        <p:nvCxnSpPr>
          <p:cNvPr id="12" name="Straight Arrow Connector 11"/>
          <p:cNvCxnSpPr/>
          <p:nvPr/>
        </p:nvCxnSpPr>
        <p:spPr bwMode="auto">
          <a:xfrm>
            <a:off x="2411760" y="4365106"/>
            <a:ext cx="0" cy="598711"/>
          </a:xfrm>
          <a:prstGeom prst="straightConnector1">
            <a:avLst/>
          </a:prstGeom>
          <a:solidFill>
            <a:srgbClr val="00B8FF"/>
          </a:solidFill>
          <a:ln w="3175" cap="flat" cmpd="sng" algn="ctr">
            <a:solidFill>
              <a:schemeClr val="bg1"/>
            </a:solidFill>
            <a:prstDash val="solid"/>
            <a:round/>
            <a:headEnd type="none" w="med" len="med"/>
            <a:tailEnd type="arrow"/>
          </a:ln>
          <a:effectLst>
            <a:glow rad="101600">
              <a:schemeClr val="bg1">
                <a:lumMod val="65000"/>
                <a:alpha val="34000"/>
              </a:schemeClr>
            </a:glow>
          </a:effectLst>
        </p:spPr>
      </p:cxnSp>
      <p:cxnSp>
        <p:nvCxnSpPr>
          <p:cNvPr id="10" name="Straight Arrow Connector 9"/>
          <p:cNvCxnSpPr>
            <a:stCxn id="14" idx="2"/>
          </p:cNvCxnSpPr>
          <p:nvPr/>
        </p:nvCxnSpPr>
        <p:spPr bwMode="auto">
          <a:xfrm flipH="1">
            <a:off x="2627785" y="2635751"/>
            <a:ext cx="2958071" cy="959912"/>
          </a:xfrm>
          <a:prstGeom prst="straightConnector1">
            <a:avLst/>
          </a:prstGeom>
          <a:solidFill>
            <a:srgbClr val="00B8FF"/>
          </a:solidFill>
          <a:ln w="3175" cap="flat" cmpd="sng" algn="ctr">
            <a:solidFill>
              <a:schemeClr val="bg1">
                <a:lumMod val="65000"/>
              </a:schemeClr>
            </a:solidFill>
            <a:prstDash val="solid"/>
            <a:round/>
            <a:headEnd type="none" w="med" len="med"/>
            <a:tailEnd type="arrow"/>
          </a:ln>
          <a:effectLst>
            <a:glow rad="101600">
              <a:schemeClr val="bg1">
                <a:lumMod val="65000"/>
                <a:alpha val="34000"/>
              </a:schemeClr>
            </a:glow>
          </a:effectLst>
        </p:spPr>
      </p:cxnSp>
      <p:cxnSp>
        <p:nvCxnSpPr>
          <p:cNvPr id="13" name="Straight Arrow Connector 12"/>
          <p:cNvCxnSpPr>
            <a:stCxn id="16" idx="2"/>
          </p:cNvCxnSpPr>
          <p:nvPr/>
        </p:nvCxnSpPr>
        <p:spPr bwMode="auto">
          <a:xfrm flipH="1">
            <a:off x="2627785" y="4435951"/>
            <a:ext cx="2742047" cy="527864"/>
          </a:xfrm>
          <a:prstGeom prst="straightConnector1">
            <a:avLst/>
          </a:prstGeom>
          <a:solidFill>
            <a:srgbClr val="00B8FF"/>
          </a:solidFill>
          <a:ln w="3175" cap="flat" cmpd="sng" algn="ctr">
            <a:solidFill>
              <a:schemeClr val="bg1">
                <a:lumMod val="65000"/>
              </a:schemeClr>
            </a:solidFill>
            <a:prstDash val="solid"/>
            <a:round/>
            <a:headEnd type="none" w="med" len="med"/>
            <a:tailEnd type="arrow"/>
          </a:ln>
          <a:effectLst>
            <a:glow rad="101600">
              <a:schemeClr val="bg1">
                <a:lumMod val="65000"/>
                <a:alpha val="34000"/>
              </a:schemeClr>
            </a:glow>
          </a:effectLst>
        </p:spPr>
      </p:cxnSp>
      <p:sp>
        <p:nvSpPr>
          <p:cNvPr id="14" name="Text Box 2"/>
          <p:cNvSpPr txBox="1">
            <a:spLocks noChangeArrowheads="1"/>
          </p:cNvSpPr>
          <p:nvPr/>
        </p:nvSpPr>
        <p:spPr bwMode="auto">
          <a:xfrm>
            <a:off x="4499993" y="2204866"/>
            <a:ext cx="2171725" cy="430887"/>
          </a:xfrm>
          <a:prstGeom prst="rect">
            <a:avLst/>
          </a:prstGeom>
          <a:noFill/>
          <a:ln w="3175" cmpd="sng">
            <a:solidFill>
              <a:schemeClr val="bg1">
                <a:lumMod val="65000"/>
              </a:schemeClr>
            </a:solidFill>
            <a:miter lim="800000"/>
            <a:headEnd/>
            <a:tailEnd/>
          </a:ln>
          <a:effectLst>
            <a:glow rad="203200">
              <a:schemeClr val="bg1">
                <a:lumMod val="65000"/>
                <a:alpha val="34000"/>
              </a:schemeClr>
            </a:glow>
            <a:outerShdw blurRad="63500" dist="38099" dir="2700000" algn="ctr" rotWithShape="0">
              <a:schemeClr val="bg2">
                <a:alpha val="74998"/>
              </a:schemeClr>
            </a:outerShdw>
          </a:effectLst>
          <a:extLst>
            <a:ext uri="{909E8E84-426E-40dd-AFC4-6F175D3DCCD1}">
              <a14:hiddenFill xmlns:a14="http://schemas.microsoft.com/office/drawing/2010/main">
                <a:solidFill>
                  <a:schemeClr val="accent1"/>
                </a:solidFill>
              </a14:hiddenFill>
            </a:ext>
          </a:extLst>
        </p:spPr>
        <p:txBody>
          <a:bodyPr wrap="square">
            <a:spAutoFit/>
          </a:bodyPr>
          <a:lstStyle/>
          <a:p>
            <a:pPr algn="ctr">
              <a:spcBef>
                <a:spcPct val="50000"/>
              </a:spcBef>
            </a:pPr>
            <a:r>
              <a:rPr lang="en-GB" i="0" dirty="0" smtClean="0">
                <a:solidFill>
                  <a:schemeClr val="bg1">
                    <a:lumMod val="75000"/>
                  </a:schemeClr>
                </a:solidFill>
                <a:effectLst>
                  <a:glow rad="101600">
                    <a:schemeClr val="tx1">
                      <a:alpha val="75000"/>
                    </a:schemeClr>
                  </a:glow>
                </a:effectLst>
              </a:rPr>
              <a:t>other stuff</a:t>
            </a:r>
            <a:endParaRPr lang="en-GB" i="0" dirty="0">
              <a:solidFill>
                <a:schemeClr val="bg1">
                  <a:lumMod val="75000"/>
                </a:schemeClr>
              </a:solidFill>
              <a:effectLst>
                <a:glow rad="101600">
                  <a:schemeClr val="tx1">
                    <a:alpha val="75000"/>
                  </a:schemeClr>
                </a:glow>
              </a:effectLst>
            </a:endParaRPr>
          </a:p>
        </p:txBody>
      </p:sp>
      <p:sp>
        <p:nvSpPr>
          <p:cNvPr id="16" name="Text Box 2"/>
          <p:cNvSpPr txBox="1">
            <a:spLocks noChangeArrowheads="1"/>
          </p:cNvSpPr>
          <p:nvPr/>
        </p:nvSpPr>
        <p:spPr bwMode="auto">
          <a:xfrm>
            <a:off x="4283969" y="4005066"/>
            <a:ext cx="2171725" cy="430887"/>
          </a:xfrm>
          <a:prstGeom prst="rect">
            <a:avLst/>
          </a:prstGeom>
          <a:noFill/>
          <a:ln w="3175" cmpd="sng">
            <a:solidFill>
              <a:schemeClr val="bg1">
                <a:lumMod val="65000"/>
              </a:schemeClr>
            </a:solidFill>
            <a:miter lim="800000"/>
            <a:headEnd/>
            <a:tailEnd/>
          </a:ln>
          <a:effectLst>
            <a:glow rad="203200">
              <a:schemeClr val="bg1">
                <a:lumMod val="65000"/>
                <a:alpha val="34000"/>
              </a:schemeClr>
            </a:glow>
            <a:outerShdw blurRad="63500" dist="38099" dir="2700000" algn="ctr" rotWithShape="0">
              <a:schemeClr val="bg2">
                <a:alpha val="74998"/>
              </a:schemeClr>
            </a:outerShdw>
          </a:effectLst>
          <a:extLst>
            <a:ext uri="{909E8E84-426E-40dd-AFC4-6F175D3DCCD1}">
              <a14:hiddenFill xmlns:a14="http://schemas.microsoft.com/office/drawing/2010/main">
                <a:solidFill>
                  <a:schemeClr val="accent1"/>
                </a:solidFill>
              </a14:hiddenFill>
            </a:ext>
          </a:extLst>
        </p:spPr>
        <p:txBody>
          <a:bodyPr wrap="square">
            <a:spAutoFit/>
          </a:bodyPr>
          <a:lstStyle/>
          <a:p>
            <a:pPr algn="ctr">
              <a:spcBef>
                <a:spcPct val="50000"/>
              </a:spcBef>
            </a:pPr>
            <a:r>
              <a:rPr lang="en-GB" i="0" dirty="0" smtClean="0">
                <a:solidFill>
                  <a:schemeClr val="bg1">
                    <a:lumMod val="75000"/>
                  </a:schemeClr>
                </a:solidFill>
                <a:effectLst>
                  <a:glow rad="101600">
                    <a:schemeClr val="tx1">
                      <a:alpha val="75000"/>
                    </a:schemeClr>
                  </a:glow>
                </a:effectLst>
              </a:rPr>
              <a:t>other stuff</a:t>
            </a:r>
            <a:endParaRPr lang="en-GB" i="0" dirty="0">
              <a:solidFill>
                <a:schemeClr val="bg1">
                  <a:lumMod val="75000"/>
                </a:schemeClr>
              </a:solidFill>
              <a:effectLst>
                <a:glow rad="101600">
                  <a:schemeClr val="tx1">
                    <a:alpha val="75000"/>
                  </a:schemeClr>
                </a:glow>
              </a:effectLst>
            </a:endParaRPr>
          </a:p>
        </p:txBody>
      </p:sp>
      <p:sp>
        <p:nvSpPr>
          <p:cNvPr id="18" name="Text Box 2"/>
          <p:cNvSpPr txBox="1">
            <a:spLocks noChangeArrowheads="1"/>
          </p:cNvSpPr>
          <p:nvPr/>
        </p:nvSpPr>
        <p:spPr bwMode="auto">
          <a:xfrm>
            <a:off x="2627784" y="692698"/>
            <a:ext cx="3024336" cy="769441"/>
          </a:xfrm>
          <a:prstGeom prst="rect">
            <a:avLst/>
          </a:prstGeom>
          <a:noFill/>
          <a:ln w="3175" cmpd="sng">
            <a:solidFill>
              <a:srgbClr val="FFFFFF"/>
            </a:solidFill>
            <a:miter lim="800000"/>
            <a:headEnd/>
            <a:tailEnd/>
          </a:ln>
          <a:effectLst>
            <a:glow rad="203200">
              <a:schemeClr val="bg1">
                <a:lumMod val="65000"/>
                <a:alpha val="34000"/>
              </a:schemeClr>
            </a:glow>
            <a:outerShdw blurRad="63500" dist="38099" dir="2700000" algn="ctr" rotWithShape="0">
              <a:schemeClr val="bg2">
                <a:alpha val="74998"/>
              </a:schemeClr>
            </a:outerShdw>
          </a:effectLst>
          <a:extLst>
            <a:ext uri="{909E8E84-426E-40dd-AFC4-6F175D3DCCD1}">
              <a14:hiddenFill xmlns:a14="http://schemas.microsoft.com/office/drawing/2010/main">
                <a:solidFill>
                  <a:schemeClr val="accent1"/>
                </a:solidFill>
              </a14:hiddenFill>
            </a:ext>
          </a:extLst>
        </p:spPr>
        <p:txBody>
          <a:bodyPr wrap="square">
            <a:spAutoFit/>
          </a:bodyPr>
          <a:lstStyle/>
          <a:p>
            <a:pPr algn="ctr">
              <a:spcBef>
                <a:spcPct val="50000"/>
              </a:spcBef>
            </a:pPr>
            <a:r>
              <a:rPr lang="en-GB" i="0" dirty="0" smtClean="0">
                <a:effectLst>
                  <a:glow rad="101600">
                    <a:schemeClr val="tx1">
                      <a:alpha val="75000"/>
                    </a:schemeClr>
                  </a:glow>
                </a:effectLst>
              </a:rPr>
              <a:t>minimal theory of </a:t>
            </a:r>
            <a:br>
              <a:rPr lang="en-GB" i="0" dirty="0" smtClean="0">
                <a:effectLst>
                  <a:glow rad="101600">
                    <a:schemeClr val="tx1">
                      <a:alpha val="75000"/>
                    </a:schemeClr>
                  </a:glow>
                </a:effectLst>
              </a:rPr>
            </a:br>
            <a:r>
              <a:rPr lang="en-GB" i="0" dirty="0" smtClean="0">
                <a:effectLst>
                  <a:glow rad="101600">
                    <a:schemeClr val="tx1">
                      <a:alpha val="75000"/>
                    </a:schemeClr>
                  </a:glow>
                </a:effectLst>
              </a:rPr>
              <a:t>mind cognition</a:t>
            </a:r>
            <a:endParaRPr lang="en-GB" i="0" dirty="0">
              <a:effectLst>
                <a:glow rad="101600">
                  <a:schemeClr val="tx1">
                    <a:alpha val="75000"/>
                  </a:schemeClr>
                </a:glow>
              </a:effectLst>
            </a:endParaRPr>
          </a:p>
        </p:txBody>
      </p:sp>
      <p:cxnSp>
        <p:nvCxnSpPr>
          <p:cNvPr id="19" name="Straight Arrow Connector 18"/>
          <p:cNvCxnSpPr>
            <a:stCxn id="18" idx="2"/>
          </p:cNvCxnSpPr>
          <p:nvPr/>
        </p:nvCxnSpPr>
        <p:spPr bwMode="auto">
          <a:xfrm flipH="1">
            <a:off x="2771800" y="1462139"/>
            <a:ext cx="1368152" cy="742727"/>
          </a:xfrm>
          <a:prstGeom prst="straightConnector1">
            <a:avLst/>
          </a:prstGeom>
          <a:solidFill>
            <a:srgbClr val="00B8FF"/>
          </a:solidFill>
          <a:ln w="3175" cap="flat" cmpd="sng" algn="ctr">
            <a:solidFill>
              <a:schemeClr val="bg1"/>
            </a:solidFill>
            <a:prstDash val="solid"/>
            <a:round/>
            <a:headEnd type="none" w="med" len="med"/>
            <a:tailEnd type="arrow"/>
          </a:ln>
          <a:effectLst>
            <a:glow rad="101600">
              <a:schemeClr val="bg1">
                <a:lumMod val="65000"/>
                <a:alpha val="34000"/>
              </a:schemeClr>
            </a:glow>
          </a:effectLst>
        </p:spPr>
      </p:cxnSp>
    </p:spTree>
    <p:extLst>
      <p:ext uri="{BB962C8B-B14F-4D97-AF65-F5344CB8AC3E}">
        <p14:creationId xmlns:p14="http://schemas.microsoft.com/office/powerpoint/2010/main" val="3752033194"/>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89" name="Picture 1"/>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 y="0"/>
            <a:ext cx="9134475" cy="6858000"/>
          </a:xfrm>
          <a:prstGeom prst="rect">
            <a:avLst/>
          </a:prstGeom>
          <a:noFill/>
          <a:ln w="9525">
            <a:noFill/>
            <a:round/>
            <a:headEnd/>
            <a:tailEnd/>
          </a:ln>
          <a:effectLst/>
        </p:spPr>
      </p:pic>
    </p:spTree>
    <p:extLst>
      <p:ext uri="{BB962C8B-B14F-4D97-AF65-F5344CB8AC3E}">
        <p14:creationId xmlns:p14="http://schemas.microsoft.com/office/powerpoint/2010/main" val="3481895846"/>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5545" name="Text Box 9"/>
          <p:cNvSpPr txBox="1">
            <a:spLocks noChangeArrowheads="1"/>
          </p:cNvSpPr>
          <p:nvPr/>
        </p:nvSpPr>
        <p:spPr bwMode="auto">
          <a:xfrm>
            <a:off x="468313" y="404813"/>
            <a:ext cx="3816350" cy="4448175"/>
          </a:xfrm>
          <a:prstGeom prst="rect">
            <a:avLst/>
          </a:prstGeom>
          <a:noFill/>
          <a:ln w="9525">
            <a:noFill/>
            <a:miter lim="800000"/>
            <a:headEnd/>
            <a:tailEnd/>
          </a:ln>
          <a:effectLst>
            <a:outerShdw blurRad="50800" dist="38100" dir="2700000">
              <a:srgbClr val="000000">
                <a:alpha val="43000"/>
              </a:srgbClr>
            </a:outerShdw>
          </a:effectLst>
        </p:spPr>
        <p:txBody>
          <a:bodyPr>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spcBef>
                <a:spcPct val="50000"/>
              </a:spcBef>
              <a:defRPr/>
            </a:pPr>
            <a:r>
              <a:rPr lang="en-GB" i="0" smtClean="0"/>
              <a:t>Theory of mind </a:t>
            </a:r>
            <a:r>
              <a:rPr lang="en-GB" smtClean="0"/>
              <a:t>abilities </a:t>
            </a:r>
            <a:r>
              <a:rPr lang="en-GB" i="0" smtClean="0"/>
              <a:t>are widespread</a:t>
            </a:r>
            <a:endParaRPr lang="en-GB" smtClean="0"/>
          </a:p>
          <a:p>
            <a:pPr eaLnBrk="1" hangingPunct="1">
              <a:defRPr/>
            </a:pPr>
            <a:endParaRPr lang="en-GB" i="0" smtClean="0"/>
          </a:p>
          <a:p>
            <a:pPr eaLnBrk="1" hangingPunct="1">
              <a:spcBef>
                <a:spcPct val="50000"/>
              </a:spcBef>
              <a:defRPr/>
            </a:pPr>
            <a:r>
              <a:rPr lang="en-GB" b="1" i="0" smtClean="0"/>
              <a:t>18-month-olds</a:t>
            </a:r>
            <a:r>
              <a:rPr lang="en-GB" i="0" smtClean="0"/>
              <a:t> point to inform, and predict actions based on false beliefs</a:t>
            </a:r>
          </a:p>
          <a:p>
            <a:pPr eaLnBrk="1" hangingPunct="1">
              <a:defRPr/>
            </a:pPr>
            <a:endParaRPr lang="en-GB" i="0" smtClean="0"/>
          </a:p>
          <a:p>
            <a:pPr eaLnBrk="1" hangingPunct="1">
              <a:spcBef>
                <a:spcPct val="50000"/>
              </a:spcBef>
              <a:defRPr/>
            </a:pPr>
            <a:r>
              <a:rPr lang="en-GB" b="1" i="0" smtClean="0"/>
              <a:t>Scrub-jays </a:t>
            </a:r>
            <a:r>
              <a:rPr lang="en-GB" i="0" smtClean="0"/>
              <a:t>selectively re-cache their food in ways that deprive competitors of knowledge of its location </a:t>
            </a:r>
          </a:p>
          <a:p>
            <a:pPr eaLnBrk="1" hangingPunct="1">
              <a:defRPr/>
            </a:pPr>
            <a:endParaRPr lang="en-GB" i="0" smtClean="0"/>
          </a:p>
        </p:txBody>
      </p:sp>
      <p:sp>
        <p:nvSpPr>
          <p:cNvPr id="705546" name="Text Box 10"/>
          <p:cNvSpPr txBox="1">
            <a:spLocks noChangeArrowheads="1"/>
          </p:cNvSpPr>
          <p:nvPr/>
        </p:nvSpPr>
        <p:spPr bwMode="auto">
          <a:xfrm>
            <a:off x="4932363" y="1706563"/>
            <a:ext cx="3816350" cy="427037"/>
          </a:xfrm>
          <a:prstGeom prst="rect">
            <a:avLst/>
          </a:prstGeom>
          <a:noFill/>
          <a:ln w="9525">
            <a:noFill/>
            <a:miter lim="800000"/>
            <a:headEnd/>
            <a:tailEnd/>
          </a:ln>
          <a:effectLst>
            <a:outerShdw blurRad="50800" dist="38100" dir="2700000">
              <a:srgbClr val="000000">
                <a:alpha val="43000"/>
              </a:srgbClr>
            </a:outerShdw>
          </a:effectLst>
        </p:spPr>
        <p:txBody>
          <a:bodyPr>
            <a:spAutoFit/>
          </a:bodyPr>
          <a:lstStyle/>
          <a:p>
            <a:pPr>
              <a:spcBef>
                <a:spcPct val="50000"/>
              </a:spcBef>
              <a:defRPr/>
            </a:pPr>
            <a:r>
              <a:rPr lang="en-GB" i="0">
                <a:solidFill>
                  <a:srgbClr val="C0C0C0"/>
                </a:solidFill>
                <a:ea typeface="Arial" charset="0"/>
                <a:cs typeface="Arial" charset="0"/>
              </a:rPr>
              <a:t>(Liszkowski et al 2006)</a:t>
            </a:r>
          </a:p>
        </p:txBody>
      </p:sp>
      <p:sp>
        <p:nvSpPr>
          <p:cNvPr id="705547" name="Text Box 11"/>
          <p:cNvSpPr txBox="1">
            <a:spLocks noChangeArrowheads="1"/>
          </p:cNvSpPr>
          <p:nvPr/>
        </p:nvSpPr>
        <p:spPr bwMode="auto">
          <a:xfrm>
            <a:off x="4932363" y="2209800"/>
            <a:ext cx="3816350" cy="762000"/>
          </a:xfrm>
          <a:prstGeom prst="rect">
            <a:avLst/>
          </a:prstGeom>
          <a:noFill/>
          <a:ln w="9525">
            <a:noFill/>
            <a:miter lim="800000"/>
            <a:headEnd/>
            <a:tailEnd/>
          </a:ln>
          <a:effectLst>
            <a:outerShdw blurRad="50800" dist="38100" dir="2700000">
              <a:srgbClr val="000000">
                <a:alpha val="43000"/>
              </a:srgbClr>
            </a:outerShdw>
          </a:effectLst>
        </p:spPr>
        <p:txBody>
          <a:bodyPr>
            <a:spAutoFit/>
          </a:bodyPr>
          <a:lstStyle/>
          <a:p>
            <a:pPr>
              <a:spcBef>
                <a:spcPct val="50000"/>
              </a:spcBef>
              <a:defRPr/>
            </a:pPr>
            <a:r>
              <a:rPr lang="en-GB" i="0">
                <a:solidFill>
                  <a:srgbClr val="C0C0C0"/>
                </a:solidFill>
                <a:ea typeface="Arial" charset="0"/>
                <a:cs typeface="Arial" charset="0"/>
              </a:rPr>
              <a:t>(Onishi &amp; Baillargeon 2005; Southgate et al 2007)</a:t>
            </a:r>
          </a:p>
        </p:txBody>
      </p:sp>
      <p:sp>
        <p:nvSpPr>
          <p:cNvPr id="705548" name="Text Box 12"/>
          <p:cNvSpPr txBox="1">
            <a:spLocks noChangeArrowheads="1"/>
          </p:cNvSpPr>
          <p:nvPr/>
        </p:nvSpPr>
        <p:spPr bwMode="auto">
          <a:xfrm>
            <a:off x="4932363" y="4076700"/>
            <a:ext cx="3816350" cy="427038"/>
          </a:xfrm>
          <a:prstGeom prst="rect">
            <a:avLst/>
          </a:prstGeom>
          <a:noFill/>
          <a:ln w="9525">
            <a:noFill/>
            <a:miter lim="800000"/>
            <a:headEnd/>
            <a:tailEnd/>
          </a:ln>
          <a:effectLst>
            <a:outerShdw blurRad="50800" dist="38100" dir="2700000">
              <a:srgbClr val="000000">
                <a:alpha val="43000"/>
              </a:srgbClr>
            </a:outerShdw>
          </a:effectLst>
        </p:spPr>
        <p:txBody>
          <a:bodyPr>
            <a:spAutoFit/>
          </a:bodyPr>
          <a:lstStyle/>
          <a:p>
            <a:pPr>
              <a:spcBef>
                <a:spcPct val="50000"/>
              </a:spcBef>
              <a:defRPr/>
            </a:pPr>
            <a:r>
              <a:rPr lang="en-GB" i="0">
                <a:solidFill>
                  <a:srgbClr val="C0C0C0"/>
                </a:solidFill>
                <a:ea typeface="Arial" charset="0"/>
                <a:cs typeface="Arial" charset="0"/>
              </a:rPr>
              <a:t>(Clayton, Dally &amp; Emery 2007)</a:t>
            </a:r>
          </a:p>
        </p:txBody>
      </p:sp>
    </p:spTree>
    <p:extLst>
      <p:ext uri="{BB962C8B-B14F-4D97-AF65-F5344CB8AC3E}">
        <p14:creationId xmlns:p14="http://schemas.microsoft.com/office/powerpoint/2010/main" val="345981915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Text Box 2"/>
          <p:cNvSpPr txBox="1">
            <a:spLocks noChangeArrowheads="1"/>
          </p:cNvSpPr>
          <p:nvPr/>
        </p:nvSpPr>
        <p:spPr bwMode="auto">
          <a:xfrm>
            <a:off x="468313" y="404813"/>
            <a:ext cx="3816350" cy="6291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a:t>Theory of mind </a:t>
            </a:r>
            <a:r>
              <a:rPr lang="en-GB"/>
              <a:t>abilities </a:t>
            </a:r>
            <a:r>
              <a:rPr lang="en-GB" i="0"/>
              <a:t>are widespread</a:t>
            </a:r>
            <a:endParaRPr lang="en-GB"/>
          </a:p>
          <a:p>
            <a:pPr eaLnBrk="1" hangingPunct="1"/>
            <a:endParaRPr lang="en-GB" i="0"/>
          </a:p>
          <a:p>
            <a:pPr eaLnBrk="1" hangingPunct="1">
              <a:spcBef>
                <a:spcPct val="50000"/>
              </a:spcBef>
            </a:pPr>
            <a:r>
              <a:rPr lang="en-GB" b="1" i="0"/>
              <a:t>18-month-olds</a:t>
            </a:r>
            <a:r>
              <a:rPr lang="en-GB" i="0"/>
              <a:t> point to inform, and predict actions based on false beliefs</a:t>
            </a:r>
          </a:p>
          <a:p>
            <a:pPr eaLnBrk="1" hangingPunct="1"/>
            <a:endParaRPr lang="en-GB" i="0"/>
          </a:p>
          <a:p>
            <a:pPr eaLnBrk="1" hangingPunct="1">
              <a:spcBef>
                <a:spcPct val="50000"/>
              </a:spcBef>
            </a:pPr>
            <a:r>
              <a:rPr lang="en-GB" b="1" i="0"/>
              <a:t>Scrub-jays </a:t>
            </a:r>
            <a:r>
              <a:rPr lang="en-GB" i="0"/>
              <a:t>selectively re-cache their food in ways that deprive competitors of knowledge of its location </a:t>
            </a:r>
          </a:p>
          <a:p>
            <a:pPr eaLnBrk="1" hangingPunct="1"/>
            <a:endParaRPr lang="en-GB" i="0"/>
          </a:p>
          <a:p>
            <a:pPr eaLnBrk="1" hangingPunct="1">
              <a:spcBef>
                <a:spcPct val="50000"/>
              </a:spcBef>
            </a:pPr>
            <a:r>
              <a:rPr lang="en-GB" b="1" i="0"/>
              <a:t>Chimpanzees</a:t>
            </a:r>
            <a:r>
              <a:rPr lang="en-GB" i="0"/>
              <a:t> conceal their approach  from a competitor</a:t>
            </a:r>
            <a:r>
              <a:rPr lang="ja-JP" altLang="en-GB" i="0"/>
              <a:t>’</a:t>
            </a:r>
            <a:r>
              <a:rPr lang="en-GB" altLang="ja-JP" i="0"/>
              <a:t>s view, and act in ways that are optimal given what another has seen </a:t>
            </a:r>
            <a:endParaRPr lang="en-GB" i="0"/>
          </a:p>
        </p:txBody>
      </p:sp>
      <p:sp>
        <p:nvSpPr>
          <p:cNvPr id="21506" name="Text Box 3"/>
          <p:cNvSpPr txBox="1">
            <a:spLocks noChangeArrowheads="1"/>
          </p:cNvSpPr>
          <p:nvPr/>
        </p:nvSpPr>
        <p:spPr bwMode="auto">
          <a:xfrm>
            <a:off x="4932363" y="1706563"/>
            <a:ext cx="3816350"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a:solidFill>
                  <a:srgbClr val="C0C0C0"/>
                </a:solidFill>
              </a:rPr>
              <a:t>(Liszkowski et al 2006)</a:t>
            </a:r>
          </a:p>
        </p:txBody>
      </p:sp>
      <p:sp>
        <p:nvSpPr>
          <p:cNvPr id="21507" name="Text Box 4"/>
          <p:cNvSpPr txBox="1">
            <a:spLocks noChangeArrowheads="1"/>
          </p:cNvSpPr>
          <p:nvPr/>
        </p:nvSpPr>
        <p:spPr bwMode="auto">
          <a:xfrm>
            <a:off x="4932363" y="2209800"/>
            <a:ext cx="381635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a:solidFill>
                  <a:srgbClr val="C0C0C0"/>
                </a:solidFill>
              </a:rPr>
              <a:t>(Onishi &amp; Baillargeon 2005; Southgate et al 2007)</a:t>
            </a:r>
          </a:p>
        </p:txBody>
      </p:sp>
      <p:sp>
        <p:nvSpPr>
          <p:cNvPr id="21508" name="Text Box 5"/>
          <p:cNvSpPr txBox="1">
            <a:spLocks noChangeArrowheads="1"/>
          </p:cNvSpPr>
          <p:nvPr/>
        </p:nvSpPr>
        <p:spPr bwMode="auto">
          <a:xfrm>
            <a:off x="4932363" y="4076700"/>
            <a:ext cx="3816350"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a:solidFill>
                  <a:srgbClr val="C0C0C0"/>
                </a:solidFill>
              </a:rPr>
              <a:t>(Clayton, Dally &amp; Emery 2007)</a:t>
            </a:r>
          </a:p>
        </p:txBody>
      </p:sp>
      <p:sp>
        <p:nvSpPr>
          <p:cNvPr id="21509" name="Text Box 6"/>
          <p:cNvSpPr txBox="1">
            <a:spLocks noChangeArrowheads="1"/>
          </p:cNvSpPr>
          <p:nvPr/>
        </p:nvSpPr>
        <p:spPr bwMode="auto">
          <a:xfrm>
            <a:off x="4932363" y="5378450"/>
            <a:ext cx="3816350"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a:solidFill>
                  <a:srgbClr val="C0C0C0"/>
                </a:solidFill>
              </a:rPr>
              <a:t>(Hare, Call &amp; Tomasello 2006)</a:t>
            </a:r>
          </a:p>
        </p:txBody>
      </p:sp>
      <p:sp>
        <p:nvSpPr>
          <p:cNvPr id="21510" name="Text Box 7"/>
          <p:cNvSpPr txBox="1">
            <a:spLocks noChangeArrowheads="1"/>
          </p:cNvSpPr>
          <p:nvPr/>
        </p:nvSpPr>
        <p:spPr bwMode="auto">
          <a:xfrm>
            <a:off x="4932363" y="6026150"/>
            <a:ext cx="3816350"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a:solidFill>
                  <a:srgbClr val="C0C0C0"/>
                </a:solidFill>
              </a:rPr>
              <a:t>(Hare, Call &amp; Tomasello 2001)</a:t>
            </a:r>
          </a:p>
        </p:txBody>
      </p:sp>
    </p:spTree>
    <p:extLst>
      <p:ext uri="{BB962C8B-B14F-4D97-AF65-F5344CB8AC3E}">
        <p14:creationId xmlns:p14="http://schemas.microsoft.com/office/powerpoint/2010/main" val="175740393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Text Box 2"/>
          <p:cNvSpPr txBox="1">
            <a:spLocks noChangeArrowheads="1"/>
          </p:cNvSpPr>
          <p:nvPr/>
        </p:nvSpPr>
        <p:spPr bwMode="auto">
          <a:xfrm>
            <a:off x="468313" y="404813"/>
            <a:ext cx="3816350" cy="6291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a:t>Theory of mind </a:t>
            </a:r>
            <a:r>
              <a:rPr lang="en-GB"/>
              <a:t>abilities </a:t>
            </a:r>
            <a:r>
              <a:rPr lang="en-GB" i="0"/>
              <a:t>are widespread</a:t>
            </a:r>
            <a:endParaRPr lang="en-GB"/>
          </a:p>
          <a:p>
            <a:pPr eaLnBrk="1" hangingPunct="1"/>
            <a:endParaRPr lang="en-GB" i="0"/>
          </a:p>
          <a:p>
            <a:pPr eaLnBrk="1" hangingPunct="1">
              <a:spcBef>
                <a:spcPct val="50000"/>
              </a:spcBef>
            </a:pPr>
            <a:r>
              <a:rPr lang="en-GB" b="1" i="0"/>
              <a:t>18-month-olds</a:t>
            </a:r>
            <a:r>
              <a:rPr lang="en-GB" i="0"/>
              <a:t> point to inform, and predict actions based on false beliefs</a:t>
            </a:r>
          </a:p>
          <a:p>
            <a:pPr eaLnBrk="1" hangingPunct="1"/>
            <a:endParaRPr lang="en-GB" i="0"/>
          </a:p>
          <a:p>
            <a:pPr eaLnBrk="1" hangingPunct="1">
              <a:spcBef>
                <a:spcPct val="50000"/>
              </a:spcBef>
            </a:pPr>
            <a:r>
              <a:rPr lang="en-GB" b="1" i="0"/>
              <a:t>Scrub-jays </a:t>
            </a:r>
            <a:r>
              <a:rPr lang="en-GB" i="0"/>
              <a:t>selectively re-cache their food in ways that deprive competitors of knowledge of its location </a:t>
            </a:r>
          </a:p>
          <a:p>
            <a:pPr eaLnBrk="1" hangingPunct="1"/>
            <a:endParaRPr lang="en-GB" i="0"/>
          </a:p>
          <a:p>
            <a:pPr eaLnBrk="1" hangingPunct="1">
              <a:spcBef>
                <a:spcPct val="50000"/>
              </a:spcBef>
            </a:pPr>
            <a:r>
              <a:rPr lang="en-GB" b="1" i="0"/>
              <a:t>Chimpanzees</a:t>
            </a:r>
            <a:r>
              <a:rPr lang="en-GB" i="0"/>
              <a:t> conceal their approach  from a competitor</a:t>
            </a:r>
            <a:r>
              <a:rPr lang="ja-JP" altLang="en-GB" i="0"/>
              <a:t>’</a:t>
            </a:r>
            <a:r>
              <a:rPr lang="en-GB" altLang="ja-JP" i="0"/>
              <a:t>s view, and act in ways that are optimal given what another has seen </a:t>
            </a:r>
            <a:endParaRPr lang="en-GB" i="0"/>
          </a:p>
        </p:txBody>
      </p:sp>
      <p:sp>
        <p:nvSpPr>
          <p:cNvPr id="21506" name="Text Box 3"/>
          <p:cNvSpPr txBox="1">
            <a:spLocks noChangeArrowheads="1"/>
          </p:cNvSpPr>
          <p:nvPr/>
        </p:nvSpPr>
        <p:spPr bwMode="auto">
          <a:xfrm>
            <a:off x="4932363" y="1706563"/>
            <a:ext cx="3816350"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a:solidFill>
                  <a:srgbClr val="C0C0C0"/>
                </a:solidFill>
              </a:rPr>
              <a:t>(Liszkowski et al 2006)</a:t>
            </a:r>
          </a:p>
        </p:txBody>
      </p:sp>
      <p:sp>
        <p:nvSpPr>
          <p:cNvPr id="21507" name="Text Box 4"/>
          <p:cNvSpPr txBox="1">
            <a:spLocks noChangeArrowheads="1"/>
          </p:cNvSpPr>
          <p:nvPr/>
        </p:nvSpPr>
        <p:spPr bwMode="auto">
          <a:xfrm>
            <a:off x="4932363" y="2209800"/>
            <a:ext cx="381635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a:solidFill>
                  <a:srgbClr val="C0C0C0"/>
                </a:solidFill>
              </a:rPr>
              <a:t>(Onishi &amp; Baillargeon 2005; Southgate et al 2007)</a:t>
            </a:r>
          </a:p>
        </p:txBody>
      </p:sp>
      <p:sp>
        <p:nvSpPr>
          <p:cNvPr id="21508" name="Text Box 5"/>
          <p:cNvSpPr txBox="1">
            <a:spLocks noChangeArrowheads="1"/>
          </p:cNvSpPr>
          <p:nvPr/>
        </p:nvSpPr>
        <p:spPr bwMode="auto">
          <a:xfrm>
            <a:off x="4932363" y="4076700"/>
            <a:ext cx="3816350"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a:solidFill>
                  <a:srgbClr val="C0C0C0"/>
                </a:solidFill>
              </a:rPr>
              <a:t>(Clayton, Dally &amp; Emery 2007)</a:t>
            </a:r>
          </a:p>
        </p:txBody>
      </p:sp>
      <p:sp>
        <p:nvSpPr>
          <p:cNvPr id="21509" name="Text Box 6"/>
          <p:cNvSpPr txBox="1">
            <a:spLocks noChangeArrowheads="1"/>
          </p:cNvSpPr>
          <p:nvPr/>
        </p:nvSpPr>
        <p:spPr bwMode="auto">
          <a:xfrm>
            <a:off x="4932363" y="5378450"/>
            <a:ext cx="3816350"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a:solidFill>
                  <a:srgbClr val="C0C0C0"/>
                </a:solidFill>
              </a:rPr>
              <a:t>(Hare, Call &amp; Tomasello 2006)</a:t>
            </a:r>
          </a:p>
        </p:txBody>
      </p:sp>
      <p:sp>
        <p:nvSpPr>
          <p:cNvPr id="21510" name="Text Box 7"/>
          <p:cNvSpPr txBox="1">
            <a:spLocks noChangeArrowheads="1"/>
          </p:cNvSpPr>
          <p:nvPr/>
        </p:nvSpPr>
        <p:spPr bwMode="auto">
          <a:xfrm>
            <a:off x="4932363" y="6026150"/>
            <a:ext cx="3816350"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a:solidFill>
                  <a:srgbClr val="C0C0C0"/>
                </a:solidFill>
              </a:rPr>
              <a:t>(Hare, Call &amp; Tomasello 2001)</a:t>
            </a:r>
          </a:p>
        </p:txBody>
      </p:sp>
      <p:sp>
        <p:nvSpPr>
          <p:cNvPr id="2" name="Rectangle 1"/>
          <p:cNvSpPr/>
          <p:nvPr/>
        </p:nvSpPr>
        <p:spPr bwMode="auto">
          <a:xfrm>
            <a:off x="323528" y="2996952"/>
            <a:ext cx="8640960" cy="3861048"/>
          </a:xfrm>
          <a:prstGeom prst="rect">
            <a:avLst/>
          </a:prstGeom>
          <a:gradFill flip="none" rotWithShape="1">
            <a:gsLst>
              <a:gs pos="53000">
                <a:schemeClr val="tx1"/>
              </a:gs>
              <a:gs pos="100000">
                <a:schemeClr val="tx1">
                  <a:lumMod val="95000"/>
                  <a:lumOff val="5000"/>
                  <a:alpha val="0"/>
                </a:schemeClr>
              </a:gs>
            </a:gsLst>
            <a:lin ang="16200000" scaled="0"/>
            <a:tileRect/>
          </a:gra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9" name="Text Box 2"/>
          <p:cNvSpPr txBox="1">
            <a:spLocks noChangeArrowheads="1"/>
          </p:cNvSpPr>
          <p:nvPr/>
        </p:nvSpPr>
        <p:spPr bwMode="auto">
          <a:xfrm>
            <a:off x="611560" y="4459759"/>
            <a:ext cx="7920880" cy="1618008"/>
          </a:xfrm>
          <a:prstGeom prst="rect">
            <a:avLst/>
          </a:prstGeom>
          <a:noFill/>
          <a:ln w="9525">
            <a:noFill/>
            <a:round/>
            <a:headEnd/>
            <a:tailEnd/>
          </a:ln>
          <a:effectLst/>
        </p:spPr>
        <p:txBody>
          <a:bodyPr wrap="square" lIns="90000" tIns="46800" rIns="90000" bIns="46800">
            <a:prstTxWarp prst="textNoShape">
              <a:avLst/>
            </a:prstTxWarp>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9900" i="0" dirty="0" smtClean="0">
                <a:solidFill>
                  <a:schemeClr val="tx1"/>
                </a:solidFill>
                <a:effectLst>
                  <a:glow rad="127000">
                    <a:schemeClr val="accent3"/>
                  </a:glow>
                </a:effectLst>
              </a:rPr>
              <a:t>first objection</a:t>
            </a:r>
          </a:p>
        </p:txBody>
      </p:sp>
      <p:sp>
        <p:nvSpPr>
          <p:cNvPr id="10" name="Text Box 2"/>
          <p:cNvSpPr txBox="1">
            <a:spLocks noChangeArrowheads="1"/>
          </p:cNvSpPr>
          <p:nvPr/>
        </p:nvSpPr>
        <p:spPr bwMode="auto">
          <a:xfrm>
            <a:off x="3779912" y="5806425"/>
            <a:ext cx="504056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smtClean="0">
                <a:effectLst>
                  <a:glow rad="101600">
                    <a:schemeClr val="tx1">
                      <a:alpha val="75000"/>
                    </a:schemeClr>
                  </a:glow>
                </a:effectLst>
              </a:rPr>
              <a:t>Sophisticated theory </a:t>
            </a:r>
            <a:r>
              <a:rPr lang="en-GB" i="0" dirty="0">
                <a:effectLst>
                  <a:glow rad="101600">
                    <a:schemeClr val="tx1">
                      <a:alpha val="75000"/>
                    </a:schemeClr>
                  </a:glow>
                </a:effectLst>
              </a:rPr>
              <a:t>of mind cognition </a:t>
            </a:r>
            <a:r>
              <a:rPr lang="en-GB" i="0" dirty="0" smtClean="0">
                <a:effectLst>
                  <a:glow rad="101600">
                    <a:schemeClr val="tx1">
                      <a:alpha val="75000"/>
                    </a:schemeClr>
                  </a:glow>
                </a:effectLst>
              </a:rPr>
              <a:t>emerges before joint action</a:t>
            </a:r>
            <a:endParaRPr lang="en-GB" dirty="0">
              <a:effectLst>
                <a:glow rad="101600">
                  <a:schemeClr val="tx1">
                    <a:alpha val="75000"/>
                  </a:schemeClr>
                </a:glow>
              </a:effectLst>
            </a:endParaRPr>
          </a:p>
        </p:txBody>
      </p:sp>
    </p:spTree>
    <p:extLst>
      <p:ext uri="{BB962C8B-B14F-4D97-AF65-F5344CB8AC3E}">
        <p14:creationId xmlns:p14="http://schemas.microsoft.com/office/powerpoint/2010/main" val="164214905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p:cNvSpPr>
            <a:spLocks noChangeArrowheads="1"/>
          </p:cNvSpPr>
          <p:nvPr/>
        </p:nvSpPr>
        <p:spPr bwMode="auto">
          <a:xfrm rot="-60000">
            <a:off x="2406650" y="438150"/>
            <a:ext cx="985838" cy="360363"/>
          </a:xfrm>
          <a:prstGeom prst="rect">
            <a:avLst/>
          </a:prstGeom>
          <a:solidFill>
            <a:srgbClr val="FF66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endParaRPr lang="en-US"/>
          </a:p>
        </p:txBody>
      </p:sp>
      <p:sp>
        <p:nvSpPr>
          <p:cNvPr id="22530" name="Text Box 3"/>
          <p:cNvSpPr txBox="1">
            <a:spLocks noChangeArrowheads="1"/>
          </p:cNvSpPr>
          <p:nvPr/>
        </p:nvSpPr>
        <p:spPr bwMode="auto">
          <a:xfrm>
            <a:off x="468313" y="404813"/>
            <a:ext cx="3816350" cy="6291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a:t>Theory of mind </a:t>
            </a:r>
            <a:r>
              <a:rPr lang="en-GB">
                <a:solidFill>
                  <a:schemeClr val="tx1"/>
                </a:solidFill>
              </a:rPr>
              <a:t>abilities</a:t>
            </a:r>
            <a:r>
              <a:rPr lang="en-GB"/>
              <a:t> </a:t>
            </a:r>
            <a:r>
              <a:rPr lang="en-GB" i="0"/>
              <a:t>are widespread</a:t>
            </a:r>
            <a:endParaRPr lang="en-GB"/>
          </a:p>
          <a:p>
            <a:pPr eaLnBrk="1" hangingPunct="1"/>
            <a:endParaRPr lang="en-GB" i="0"/>
          </a:p>
          <a:p>
            <a:pPr eaLnBrk="1" hangingPunct="1">
              <a:spcBef>
                <a:spcPct val="50000"/>
              </a:spcBef>
            </a:pPr>
            <a:r>
              <a:rPr lang="en-GB" b="1" i="0"/>
              <a:t>18-month-olds</a:t>
            </a:r>
            <a:r>
              <a:rPr lang="en-GB" i="0"/>
              <a:t> point to inform, and predict actions based on false beliefs</a:t>
            </a:r>
          </a:p>
          <a:p>
            <a:pPr eaLnBrk="1" hangingPunct="1"/>
            <a:endParaRPr lang="en-GB" i="0"/>
          </a:p>
          <a:p>
            <a:pPr eaLnBrk="1" hangingPunct="1">
              <a:spcBef>
                <a:spcPct val="50000"/>
              </a:spcBef>
            </a:pPr>
            <a:r>
              <a:rPr lang="en-GB" b="1" i="0"/>
              <a:t>Scrub-jays </a:t>
            </a:r>
            <a:r>
              <a:rPr lang="en-GB" i="0"/>
              <a:t>selectively re-cache their food in ways that deprive competitors of knowledge of its location </a:t>
            </a:r>
          </a:p>
          <a:p>
            <a:pPr eaLnBrk="1" hangingPunct="1"/>
            <a:endParaRPr lang="en-GB" i="0"/>
          </a:p>
          <a:p>
            <a:pPr eaLnBrk="1" hangingPunct="1">
              <a:spcBef>
                <a:spcPct val="50000"/>
              </a:spcBef>
            </a:pPr>
            <a:r>
              <a:rPr lang="en-GB" b="1" i="0"/>
              <a:t>Chimpanzees</a:t>
            </a:r>
            <a:r>
              <a:rPr lang="en-GB" i="0"/>
              <a:t> conceal their approach  from a competitor</a:t>
            </a:r>
            <a:r>
              <a:rPr lang="ja-JP" altLang="en-GB" i="0"/>
              <a:t>’</a:t>
            </a:r>
            <a:r>
              <a:rPr lang="en-GB" altLang="ja-JP" i="0"/>
              <a:t>s view, and act in ways that are optimal given what another has seen </a:t>
            </a:r>
            <a:endParaRPr lang="en-GB" i="0"/>
          </a:p>
        </p:txBody>
      </p:sp>
      <p:sp>
        <p:nvSpPr>
          <p:cNvPr id="22531" name="Text Box 4"/>
          <p:cNvSpPr txBox="1">
            <a:spLocks noChangeArrowheads="1"/>
          </p:cNvSpPr>
          <p:nvPr/>
        </p:nvSpPr>
        <p:spPr bwMode="auto">
          <a:xfrm>
            <a:off x="4932363" y="1706563"/>
            <a:ext cx="3816350"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a:solidFill>
                  <a:srgbClr val="C0C0C0"/>
                </a:solidFill>
              </a:rPr>
              <a:t>(Liszkowski et al 2006)</a:t>
            </a:r>
          </a:p>
        </p:txBody>
      </p:sp>
      <p:sp>
        <p:nvSpPr>
          <p:cNvPr id="22532" name="Text Box 5"/>
          <p:cNvSpPr txBox="1">
            <a:spLocks noChangeArrowheads="1"/>
          </p:cNvSpPr>
          <p:nvPr/>
        </p:nvSpPr>
        <p:spPr bwMode="auto">
          <a:xfrm>
            <a:off x="4932363" y="2209800"/>
            <a:ext cx="381635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a:solidFill>
                  <a:srgbClr val="C0C0C0"/>
                </a:solidFill>
              </a:rPr>
              <a:t>(Onishi &amp; Baillargeon 2005; Southgate et al 2007)</a:t>
            </a:r>
          </a:p>
        </p:txBody>
      </p:sp>
      <p:sp>
        <p:nvSpPr>
          <p:cNvPr id="22533" name="Text Box 6"/>
          <p:cNvSpPr txBox="1">
            <a:spLocks noChangeArrowheads="1"/>
          </p:cNvSpPr>
          <p:nvPr/>
        </p:nvSpPr>
        <p:spPr bwMode="auto">
          <a:xfrm>
            <a:off x="4932363" y="4076700"/>
            <a:ext cx="3816350"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a:solidFill>
                  <a:srgbClr val="C0C0C0"/>
                </a:solidFill>
              </a:rPr>
              <a:t>(Clayton, Dally &amp; Emery 2007)</a:t>
            </a:r>
          </a:p>
        </p:txBody>
      </p:sp>
      <p:sp>
        <p:nvSpPr>
          <p:cNvPr id="22534" name="Text Box 7"/>
          <p:cNvSpPr txBox="1">
            <a:spLocks noChangeArrowheads="1"/>
          </p:cNvSpPr>
          <p:nvPr/>
        </p:nvSpPr>
        <p:spPr bwMode="auto">
          <a:xfrm>
            <a:off x="4932363" y="5378450"/>
            <a:ext cx="3816350"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a:solidFill>
                  <a:srgbClr val="C0C0C0"/>
                </a:solidFill>
              </a:rPr>
              <a:t>(Hare, Call &amp; Tomasello 2006)</a:t>
            </a:r>
          </a:p>
        </p:txBody>
      </p:sp>
      <p:sp>
        <p:nvSpPr>
          <p:cNvPr id="22535" name="Text Box 8"/>
          <p:cNvSpPr txBox="1">
            <a:spLocks noChangeArrowheads="1"/>
          </p:cNvSpPr>
          <p:nvPr/>
        </p:nvSpPr>
        <p:spPr bwMode="auto">
          <a:xfrm>
            <a:off x="4932363" y="6026150"/>
            <a:ext cx="3816350"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a:solidFill>
                  <a:srgbClr val="C0C0C0"/>
                </a:solidFill>
              </a:rPr>
              <a:t>(Hare, Call &amp; Tomasello 2001)</a:t>
            </a:r>
          </a:p>
        </p:txBody>
      </p:sp>
      <p:sp>
        <p:nvSpPr>
          <p:cNvPr id="9" name="Rectangle 8"/>
          <p:cNvSpPr/>
          <p:nvPr/>
        </p:nvSpPr>
        <p:spPr bwMode="auto">
          <a:xfrm>
            <a:off x="323528" y="2996952"/>
            <a:ext cx="8640960" cy="3861048"/>
          </a:xfrm>
          <a:prstGeom prst="rect">
            <a:avLst/>
          </a:prstGeom>
          <a:gradFill flip="none" rotWithShape="1">
            <a:gsLst>
              <a:gs pos="53000">
                <a:schemeClr val="tx1"/>
              </a:gs>
              <a:gs pos="100000">
                <a:schemeClr val="tx1">
                  <a:lumMod val="95000"/>
                  <a:lumOff val="5000"/>
                  <a:alpha val="0"/>
                </a:schemeClr>
              </a:gs>
            </a:gsLst>
            <a:lin ang="16200000" scaled="0"/>
            <a:tileRect/>
          </a:gra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0" name="Text Box 2"/>
          <p:cNvSpPr txBox="1">
            <a:spLocks noChangeArrowheads="1"/>
          </p:cNvSpPr>
          <p:nvPr/>
        </p:nvSpPr>
        <p:spPr bwMode="auto">
          <a:xfrm>
            <a:off x="611560" y="4459759"/>
            <a:ext cx="7920880" cy="1618008"/>
          </a:xfrm>
          <a:prstGeom prst="rect">
            <a:avLst/>
          </a:prstGeom>
          <a:noFill/>
          <a:ln w="9525">
            <a:noFill/>
            <a:round/>
            <a:headEnd/>
            <a:tailEnd/>
          </a:ln>
          <a:effectLst/>
        </p:spPr>
        <p:txBody>
          <a:bodyPr wrap="square" lIns="90000" tIns="46800" rIns="90000" bIns="46800">
            <a:prstTxWarp prst="textNoShape">
              <a:avLst/>
            </a:prstTxWarp>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9900" i="0" dirty="0" smtClean="0">
                <a:solidFill>
                  <a:schemeClr val="tx1"/>
                </a:solidFill>
                <a:effectLst>
                  <a:glow rad="127000">
                    <a:schemeClr val="accent3"/>
                  </a:glow>
                </a:effectLst>
              </a:rPr>
              <a:t>first objection</a:t>
            </a:r>
          </a:p>
        </p:txBody>
      </p:sp>
      <p:sp>
        <p:nvSpPr>
          <p:cNvPr id="11" name="Text Box 2"/>
          <p:cNvSpPr txBox="1">
            <a:spLocks noChangeArrowheads="1"/>
          </p:cNvSpPr>
          <p:nvPr/>
        </p:nvSpPr>
        <p:spPr bwMode="auto">
          <a:xfrm>
            <a:off x="3779912" y="5806425"/>
            <a:ext cx="504056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smtClean="0">
                <a:effectLst>
                  <a:glow rad="101600">
                    <a:schemeClr val="tx1">
                      <a:alpha val="75000"/>
                    </a:schemeClr>
                  </a:glow>
                </a:effectLst>
              </a:rPr>
              <a:t>Sophisticated theory </a:t>
            </a:r>
            <a:r>
              <a:rPr lang="en-GB" i="0" dirty="0">
                <a:effectLst>
                  <a:glow rad="101600">
                    <a:schemeClr val="tx1">
                      <a:alpha val="75000"/>
                    </a:schemeClr>
                  </a:glow>
                </a:effectLst>
              </a:rPr>
              <a:t>of mind cognition </a:t>
            </a:r>
            <a:r>
              <a:rPr lang="en-GB" i="0" dirty="0" smtClean="0">
                <a:effectLst>
                  <a:glow rad="101600">
                    <a:schemeClr val="tx1">
                      <a:alpha val="75000"/>
                    </a:schemeClr>
                  </a:glow>
                </a:effectLst>
              </a:rPr>
              <a:t>emerges before joint action</a:t>
            </a:r>
            <a:endParaRPr lang="en-GB" dirty="0">
              <a:effectLst>
                <a:glow rad="101600">
                  <a:schemeClr val="tx1">
                    <a:alpha val="75000"/>
                  </a:schemeClr>
                </a:glow>
              </a:effectLst>
            </a:endParaRPr>
          </a:p>
        </p:txBody>
      </p:sp>
    </p:spTree>
    <p:extLst>
      <p:ext uri="{BB962C8B-B14F-4D97-AF65-F5344CB8AC3E}">
        <p14:creationId xmlns:p14="http://schemas.microsoft.com/office/powerpoint/2010/main" val="113273877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Text Box 3"/>
          <p:cNvSpPr txBox="1">
            <a:spLocks noChangeArrowheads="1"/>
          </p:cNvSpPr>
          <p:nvPr/>
        </p:nvSpPr>
        <p:spPr bwMode="auto">
          <a:xfrm>
            <a:off x="468313" y="404813"/>
            <a:ext cx="3816350" cy="6356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a:t>Theory of mind </a:t>
            </a:r>
            <a:r>
              <a:rPr lang="en-GB"/>
              <a:t>abilities </a:t>
            </a:r>
            <a:r>
              <a:rPr lang="en-GB" i="0"/>
              <a:t>are widespread</a:t>
            </a:r>
            <a:endParaRPr lang="en-GB"/>
          </a:p>
          <a:p>
            <a:pPr eaLnBrk="1" hangingPunct="1"/>
            <a:endParaRPr lang="en-GB" i="0"/>
          </a:p>
          <a:p>
            <a:pPr eaLnBrk="1" hangingPunct="1">
              <a:spcBef>
                <a:spcPct val="50000"/>
              </a:spcBef>
            </a:pPr>
            <a:r>
              <a:rPr lang="en-GB" b="1" i="0"/>
              <a:t>18-month-olds</a:t>
            </a:r>
            <a:r>
              <a:rPr lang="en-GB" i="0"/>
              <a:t> point to inform, and predict actions based on false beliefs</a:t>
            </a:r>
          </a:p>
          <a:p>
            <a:pPr eaLnBrk="1" hangingPunct="1"/>
            <a:endParaRPr lang="en-GB" i="0"/>
          </a:p>
          <a:p>
            <a:pPr eaLnBrk="1" hangingPunct="1">
              <a:spcBef>
                <a:spcPct val="50000"/>
              </a:spcBef>
            </a:pPr>
            <a:r>
              <a:rPr lang="en-GB" b="1" i="0"/>
              <a:t>Scrub-jays </a:t>
            </a:r>
            <a:r>
              <a:rPr lang="en-GB" i="0"/>
              <a:t>selectively re-cache their food in ways that deprive competitors of knowledge of its location </a:t>
            </a:r>
          </a:p>
          <a:p>
            <a:pPr eaLnBrk="1" hangingPunct="1"/>
            <a:endParaRPr lang="en-GB" i="0"/>
          </a:p>
          <a:p>
            <a:pPr eaLnBrk="1" hangingPunct="1">
              <a:spcBef>
                <a:spcPct val="50000"/>
              </a:spcBef>
            </a:pPr>
            <a:r>
              <a:rPr lang="en-GB" b="1" i="0"/>
              <a:t>Chimpanzees</a:t>
            </a:r>
            <a:r>
              <a:rPr lang="en-GB" i="0"/>
              <a:t> conceal their approach  from a competitor</a:t>
            </a:r>
            <a:r>
              <a:rPr lang="ja-JP" altLang="en-GB" i="0"/>
              <a:t>’</a:t>
            </a:r>
            <a:r>
              <a:rPr lang="en-GB" altLang="ja-JP" i="0"/>
              <a:t>s view, and act in ways that are optimal given what another has seen </a:t>
            </a:r>
            <a:endParaRPr lang="en-GB" i="0"/>
          </a:p>
        </p:txBody>
      </p:sp>
      <p:sp>
        <p:nvSpPr>
          <p:cNvPr id="23554" name="Text Box 4"/>
          <p:cNvSpPr txBox="1">
            <a:spLocks noChangeArrowheads="1"/>
          </p:cNvSpPr>
          <p:nvPr/>
        </p:nvSpPr>
        <p:spPr bwMode="auto">
          <a:xfrm>
            <a:off x="4932363" y="1706563"/>
            <a:ext cx="3816350"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a:solidFill>
                  <a:srgbClr val="C0C0C0"/>
                </a:solidFill>
              </a:rPr>
              <a:t>(Liszkowski et al 2006)</a:t>
            </a:r>
          </a:p>
        </p:txBody>
      </p:sp>
      <p:sp>
        <p:nvSpPr>
          <p:cNvPr id="23555" name="Text Box 5"/>
          <p:cNvSpPr txBox="1">
            <a:spLocks noChangeArrowheads="1"/>
          </p:cNvSpPr>
          <p:nvPr/>
        </p:nvSpPr>
        <p:spPr bwMode="auto">
          <a:xfrm>
            <a:off x="4932363" y="2209800"/>
            <a:ext cx="381635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a:solidFill>
                  <a:srgbClr val="C0C0C0"/>
                </a:solidFill>
              </a:rPr>
              <a:t>(Onishi &amp; Baillargeon 2005; Southgate et al 2007)</a:t>
            </a:r>
          </a:p>
        </p:txBody>
      </p:sp>
      <p:sp>
        <p:nvSpPr>
          <p:cNvPr id="23556" name="Text Box 6"/>
          <p:cNvSpPr txBox="1">
            <a:spLocks noChangeArrowheads="1"/>
          </p:cNvSpPr>
          <p:nvPr/>
        </p:nvSpPr>
        <p:spPr bwMode="auto">
          <a:xfrm>
            <a:off x="4932363" y="4076700"/>
            <a:ext cx="3816350"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a:solidFill>
                  <a:srgbClr val="C0C0C0"/>
                </a:solidFill>
              </a:rPr>
              <a:t>(Clayton, Dally &amp; Emery 2007)</a:t>
            </a:r>
          </a:p>
        </p:txBody>
      </p:sp>
      <p:sp>
        <p:nvSpPr>
          <p:cNvPr id="23557" name="Text Box 7"/>
          <p:cNvSpPr txBox="1">
            <a:spLocks noChangeArrowheads="1"/>
          </p:cNvSpPr>
          <p:nvPr/>
        </p:nvSpPr>
        <p:spPr bwMode="auto">
          <a:xfrm>
            <a:off x="4932363" y="5378450"/>
            <a:ext cx="3816350"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a:solidFill>
                  <a:srgbClr val="C0C0C0"/>
                </a:solidFill>
              </a:rPr>
              <a:t>(Hare, Call &amp; Tomasello 2006)</a:t>
            </a:r>
          </a:p>
        </p:txBody>
      </p:sp>
      <p:sp>
        <p:nvSpPr>
          <p:cNvPr id="23558" name="Text Box 8"/>
          <p:cNvSpPr txBox="1">
            <a:spLocks noChangeArrowheads="1"/>
          </p:cNvSpPr>
          <p:nvPr/>
        </p:nvSpPr>
        <p:spPr bwMode="auto">
          <a:xfrm>
            <a:off x="4932363" y="6026150"/>
            <a:ext cx="3816350"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a:solidFill>
                  <a:srgbClr val="C0C0C0"/>
                </a:solidFill>
              </a:rPr>
              <a:t>(Hare, Call &amp; Tomasello 2001)</a:t>
            </a:r>
          </a:p>
        </p:txBody>
      </p:sp>
    </p:spTree>
    <p:extLst>
      <p:ext uri="{BB962C8B-B14F-4D97-AF65-F5344CB8AC3E}">
        <p14:creationId xmlns:p14="http://schemas.microsoft.com/office/powerpoint/2010/main" val="242635653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3"/>
          <p:cNvSpPr>
            <a:spLocks noChangeArrowheads="1"/>
          </p:cNvSpPr>
          <p:nvPr/>
        </p:nvSpPr>
        <p:spPr bwMode="auto">
          <a:xfrm>
            <a:off x="4572000" y="0"/>
            <a:ext cx="4572000" cy="68580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24578" name="Text Box 4"/>
          <p:cNvSpPr txBox="1">
            <a:spLocks noChangeArrowheads="1"/>
          </p:cNvSpPr>
          <p:nvPr/>
        </p:nvSpPr>
        <p:spPr bwMode="auto">
          <a:xfrm>
            <a:off x="4932363" y="404813"/>
            <a:ext cx="3816350" cy="212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a:solidFill>
                  <a:schemeClr val="tx1"/>
                </a:solidFill>
              </a:rPr>
              <a:t>Representing perceptions, knowledge states and beliefs is hard</a:t>
            </a:r>
          </a:p>
          <a:p>
            <a:pPr eaLnBrk="1" hangingPunct="1">
              <a:spcBef>
                <a:spcPct val="50000"/>
              </a:spcBef>
            </a:pPr>
            <a:endParaRPr lang="en-GB" i="0">
              <a:solidFill>
                <a:schemeClr val="tx1"/>
              </a:solidFill>
            </a:endParaRPr>
          </a:p>
          <a:p>
            <a:pPr eaLnBrk="1" hangingPunct="1">
              <a:spcBef>
                <a:spcPct val="50000"/>
              </a:spcBef>
            </a:pPr>
            <a:endParaRPr lang="en-GB" i="0">
              <a:solidFill>
                <a:schemeClr val="tx1"/>
              </a:solidFill>
            </a:endParaRPr>
          </a:p>
        </p:txBody>
      </p:sp>
      <p:sp>
        <p:nvSpPr>
          <p:cNvPr id="24579" name="Text Box 6"/>
          <p:cNvSpPr txBox="1">
            <a:spLocks noChangeArrowheads="1"/>
          </p:cNvSpPr>
          <p:nvPr/>
        </p:nvSpPr>
        <p:spPr bwMode="auto">
          <a:xfrm>
            <a:off x="468313" y="404813"/>
            <a:ext cx="3816350" cy="6291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a:t>Theory of mind </a:t>
            </a:r>
            <a:r>
              <a:rPr lang="en-GB"/>
              <a:t>abilities </a:t>
            </a:r>
            <a:r>
              <a:rPr lang="en-GB" i="0"/>
              <a:t>are widespread</a:t>
            </a:r>
            <a:endParaRPr lang="en-GB"/>
          </a:p>
          <a:p>
            <a:pPr eaLnBrk="1" hangingPunct="1"/>
            <a:endParaRPr lang="en-GB" i="0"/>
          </a:p>
          <a:p>
            <a:pPr eaLnBrk="1" hangingPunct="1">
              <a:spcBef>
                <a:spcPct val="50000"/>
              </a:spcBef>
            </a:pPr>
            <a:r>
              <a:rPr lang="en-GB" b="1" i="0"/>
              <a:t>18-month-olds</a:t>
            </a:r>
            <a:r>
              <a:rPr lang="en-GB" i="0"/>
              <a:t> point to inform, and predict actions based on false beliefs</a:t>
            </a:r>
          </a:p>
          <a:p>
            <a:pPr eaLnBrk="1" hangingPunct="1"/>
            <a:endParaRPr lang="en-GB" i="0"/>
          </a:p>
          <a:p>
            <a:pPr eaLnBrk="1" hangingPunct="1">
              <a:spcBef>
                <a:spcPct val="50000"/>
              </a:spcBef>
            </a:pPr>
            <a:r>
              <a:rPr lang="en-GB" b="1" i="0"/>
              <a:t>Scrub-jays </a:t>
            </a:r>
            <a:r>
              <a:rPr lang="en-GB" i="0"/>
              <a:t>selectively re-cache their food in ways that deprive competitors of knowledge of its location </a:t>
            </a:r>
          </a:p>
          <a:p>
            <a:pPr eaLnBrk="1" hangingPunct="1"/>
            <a:endParaRPr lang="en-GB" i="0"/>
          </a:p>
          <a:p>
            <a:pPr eaLnBrk="1" hangingPunct="1">
              <a:spcBef>
                <a:spcPct val="50000"/>
              </a:spcBef>
            </a:pPr>
            <a:r>
              <a:rPr lang="en-GB" b="1" i="0"/>
              <a:t>Chimpanzees</a:t>
            </a:r>
            <a:r>
              <a:rPr lang="en-GB" i="0"/>
              <a:t> conceal their approach  from a competitor</a:t>
            </a:r>
            <a:r>
              <a:rPr lang="ja-JP" altLang="en-GB" i="0"/>
              <a:t>’</a:t>
            </a:r>
            <a:r>
              <a:rPr lang="en-GB" altLang="ja-JP" i="0"/>
              <a:t>s view, and act in ways that are optimal given what another has seen </a:t>
            </a:r>
            <a:endParaRPr lang="en-GB" i="0"/>
          </a:p>
        </p:txBody>
      </p:sp>
    </p:spTree>
    <p:extLst>
      <p:ext uri="{BB962C8B-B14F-4D97-AF65-F5344CB8AC3E}">
        <p14:creationId xmlns:p14="http://schemas.microsoft.com/office/powerpoint/2010/main" val="190043136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DSC_AA_0666cutout.JPG"/>
          <p:cNvPicPr>
            <a:picLocks noChangeAspect="1"/>
          </p:cNvPicPr>
          <p:nvPr/>
        </p:nvPicPr>
        <p:blipFill rotWithShape="1">
          <a:blip r:embed="rId2" cstate="screen">
            <a:grayscl/>
            <a:extLst>
              <a:ext uri="{BEBA8EAE-BF5A-486C-A8C5-ECC9F3942E4B}">
                <a14:imgProps xmlns:a14="http://schemas.microsoft.com/office/drawing/2010/main">
                  <a14:imgLayer r:embed="rId3">
                    <a14:imgEffect>
                      <a14:brightnessContrast bright="40000" contrast="35000"/>
                    </a14:imgEffect>
                  </a14:imgLayer>
                </a14:imgProps>
              </a:ext>
              <a:ext uri="{28A0092B-C50C-407E-A947-70E740481C1C}">
                <a14:useLocalDpi xmlns:a14="http://schemas.microsoft.com/office/drawing/2010/main"/>
              </a:ext>
            </a:extLst>
          </a:blip>
          <a:srcRect r="9062"/>
          <a:stretch/>
        </p:blipFill>
        <p:spPr>
          <a:xfrm>
            <a:off x="-36512" y="0"/>
            <a:ext cx="4157697" cy="6858000"/>
          </a:xfrm>
          <a:prstGeom prst="rect">
            <a:avLst/>
          </a:prstGeom>
        </p:spPr>
      </p:pic>
      <p:sp>
        <p:nvSpPr>
          <p:cNvPr id="9" name="Text Box 2"/>
          <p:cNvSpPr txBox="1">
            <a:spLocks noChangeArrowheads="1"/>
          </p:cNvSpPr>
          <p:nvPr/>
        </p:nvSpPr>
        <p:spPr bwMode="auto">
          <a:xfrm>
            <a:off x="2843808" y="-27384"/>
            <a:ext cx="6192688" cy="1618008"/>
          </a:xfrm>
          <a:prstGeom prst="rect">
            <a:avLst/>
          </a:prstGeom>
          <a:noFill/>
          <a:ln w="9525">
            <a:noFill/>
            <a:round/>
            <a:headEnd/>
            <a:tailEnd/>
          </a:ln>
          <a:effectLst/>
        </p:spPr>
        <p:txBody>
          <a:bodyPr wrap="square" lIns="90000" tIns="46800" rIns="90000" bIns="46800">
            <a:prstTxWarp prst="textNoShape">
              <a:avLst/>
            </a:prstTxWarp>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9900" i="0" dirty="0" smtClean="0">
                <a:solidFill>
                  <a:schemeClr val="tx1"/>
                </a:solidFill>
                <a:effectLst>
                  <a:glow rad="127000">
                    <a:schemeClr val="accent3"/>
                  </a:glow>
                </a:effectLst>
              </a:rPr>
              <a:t>challenge</a:t>
            </a:r>
          </a:p>
        </p:txBody>
      </p:sp>
      <p:sp>
        <p:nvSpPr>
          <p:cNvPr id="10" name="Text Box 2"/>
          <p:cNvSpPr txBox="1">
            <a:spLocks noChangeArrowheads="1"/>
          </p:cNvSpPr>
          <p:nvPr/>
        </p:nvSpPr>
        <p:spPr bwMode="auto">
          <a:xfrm>
            <a:off x="3635897" y="1268760"/>
            <a:ext cx="5040560"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smtClean="0">
                <a:solidFill>
                  <a:schemeClr val="accent3"/>
                </a:solidFill>
                <a:effectLst>
                  <a:glow rad="101600">
                    <a:schemeClr val="tx1">
                      <a:alpha val="75000"/>
                    </a:schemeClr>
                  </a:glow>
                </a:effectLst>
              </a:rPr>
              <a:t>Explain the emergence, in evolution or development, of sophisticated forms of theory of mind cognition.</a:t>
            </a:r>
            <a:endParaRPr lang="en-GB" dirty="0">
              <a:solidFill>
                <a:schemeClr val="accent3"/>
              </a:solidFill>
              <a:effectLst>
                <a:glow rad="101600">
                  <a:schemeClr val="tx1">
                    <a:alpha val="75000"/>
                  </a:schemeClr>
                </a:glow>
              </a:effectLst>
            </a:endParaRPr>
          </a:p>
        </p:txBody>
      </p:sp>
    </p:spTree>
    <p:extLst>
      <p:ext uri="{BB962C8B-B14F-4D97-AF65-F5344CB8AC3E}">
        <p14:creationId xmlns:p14="http://schemas.microsoft.com/office/powerpoint/2010/main" val="9011768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2"/>
          <p:cNvSpPr>
            <a:spLocks noChangeArrowheads="1"/>
          </p:cNvSpPr>
          <p:nvPr/>
        </p:nvSpPr>
        <p:spPr bwMode="auto">
          <a:xfrm>
            <a:off x="4572000" y="0"/>
            <a:ext cx="4572000" cy="68580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25602" name="Text Box 3"/>
          <p:cNvSpPr txBox="1">
            <a:spLocks noChangeArrowheads="1"/>
          </p:cNvSpPr>
          <p:nvPr/>
        </p:nvSpPr>
        <p:spPr bwMode="auto">
          <a:xfrm>
            <a:off x="4932363" y="404813"/>
            <a:ext cx="3816350" cy="4916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a:solidFill>
                  <a:schemeClr val="tx1"/>
                </a:solidFill>
              </a:rPr>
              <a:t>Representing perceptions, knowledge states and beliefs is</a:t>
            </a:r>
            <a:r>
              <a:rPr lang="en-GB">
                <a:solidFill>
                  <a:schemeClr val="tx1"/>
                </a:solidFill>
              </a:rPr>
              <a:t> </a:t>
            </a:r>
            <a:r>
              <a:rPr lang="en-GB" i="0">
                <a:solidFill>
                  <a:schemeClr val="tx1"/>
                </a:solidFill>
              </a:rPr>
              <a:t>hard, for it requires</a:t>
            </a:r>
          </a:p>
          <a:p>
            <a:pPr eaLnBrk="1" hangingPunct="1">
              <a:spcBef>
                <a:spcPct val="50000"/>
              </a:spcBef>
            </a:pPr>
            <a:r>
              <a:rPr lang="en-GB" i="0">
                <a:solidFill>
                  <a:schemeClr val="tx1"/>
                </a:solidFill>
              </a:rPr>
              <a:t>(a) conceptual sophistication</a:t>
            </a:r>
          </a:p>
          <a:p>
            <a:pPr eaLnBrk="1" hangingPunct="1">
              <a:spcBef>
                <a:spcPct val="25000"/>
              </a:spcBef>
            </a:pPr>
            <a:r>
              <a:rPr lang="en-GB" i="0">
                <a:solidFill>
                  <a:schemeClr val="tx1"/>
                </a:solidFill>
              </a:rPr>
              <a:t>- takes years to develop</a:t>
            </a:r>
          </a:p>
          <a:p>
            <a:pPr eaLnBrk="1" hangingPunct="1">
              <a:spcBef>
                <a:spcPct val="25000"/>
              </a:spcBef>
            </a:pPr>
            <a:r>
              <a:rPr lang="en-GB" i="0">
                <a:solidFill>
                  <a:schemeClr val="tx1"/>
                </a:solidFill>
              </a:rPr>
              <a:t>- development tied to acquisition of  executive function and language</a:t>
            </a:r>
          </a:p>
          <a:p>
            <a:pPr eaLnBrk="1" hangingPunct="1">
              <a:spcBef>
                <a:spcPct val="25000"/>
              </a:spcBef>
            </a:pPr>
            <a:r>
              <a:rPr lang="en-GB" i="0">
                <a:solidFill>
                  <a:schemeClr val="tx1"/>
                </a:solidFill>
              </a:rPr>
              <a:t>- development facilitated by training and siblings</a:t>
            </a:r>
          </a:p>
          <a:p>
            <a:pPr eaLnBrk="1" hangingPunct="1">
              <a:spcBef>
                <a:spcPct val="50000"/>
              </a:spcBef>
            </a:pPr>
            <a:endParaRPr lang="en-GB" i="0">
              <a:solidFill>
                <a:schemeClr val="tx1"/>
              </a:solidFill>
            </a:endParaRPr>
          </a:p>
          <a:p>
            <a:pPr eaLnBrk="1" hangingPunct="1">
              <a:spcBef>
                <a:spcPct val="50000"/>
              </a:spcBef>
            </a:pPr>
            <a:endParaRPr lang="en-GB" i="0">
              <a:solidFill>
                <a:schemeClr val="tx1"/>
              </a:solidFill>
            </a:endParaRPr>
          </a:p>
        </p:txBody>
      </p:sp>
      <p:sp>
        <p:nvSpPr>
          <p:cNvPr id="25603" name="Text Box 5"/>
          <p:cNvSpPr txBox="1">
            <a:spLocks noChangeArrowheads="1"/>
          </p:cNvSpPr>
          <p:nvPr/>
        </p:nvSpPr>
        <p:spPr bwMode="auto">
          <a:xfrm>
            <a:off x="468313" y="404813"/>
            <a:ext cx="3816350" cy="6291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a:t>Theory of mind </a:t>
            </a:r>
            <a:r>
              <a:rPr lang="en-GB"/>
              <a:t>abilities </a:t>
            </a:r>
            <a:r>
              <a:rPr lang="en-GB" i="0"/>
              <a:t>are widespread</a:t>
            </a:r>
            <a:endParaRPr lang="en-GB"/>
          </a:p>
          <a:p>
            <a:pPr eaLnBrk="1" hangingPunct="1"/>
            <a:endParaRPr lang="en-GB" i="0"/>
          </a:p>
          <a:p>
            <a:pPr eaLnBrk="1" hangingPunct="1">
              <a:spcBef>
                <a:spcPct val="50000"/>
              </a:spcBef>
            </a:pPr>
            <a:r>
              <a:rPr lang="en-GB" b="1" i="0"/>
              <a:t>18-month-olds</a:t>
            </a:r>
            <a:r>
              <a:rPr lang="en-GB" i="0"/>
              <a:t> point to inform, and predict actions based on false beliefs</a:t>
            </a:r>
          </a:p>
          <a:p>
            <a:pPr eaLnBrk="1" hangingPunct="1"/>
            <a:endParaRPr lang="en-GB" i="0"/>
          </a:p>
          <a:p>
            <a:pPr eaLnBrk="1" hangingPunct="1">
              <a:spcBef>
                <a:spcPct val="50000"/>
              </a:spcBef>
            </a:pPr>
            <a:r>
              <a:rPr lang="en-GB" b="1" i="0"/>
              <a:t>Scrub-jays </a:t>
            </a:r>
            <a:r>
              <a:rPr lang="en-GB" i="0"/>
              <a:t>selectively re-cache their food in ways that deprive competitors of knowledge of its location </a:t>
            </a:r>
          </a:p>
          <a:p>
            <a:pPr eaLnBrk="1" hangingPunct="1"/>
            <a:endParaRPr lang="en-GB" i="0"/>
          </a:p>
          <a:p>
            <a:pPr eaLnBrk="1" hangingPunct="1">
              <a:spcBef>
                <a:spcPct val="50000"/>
              </a:spcBef>
            </a:pPr>
            <a:r>
              <a:rPr lang="en-GB" b="1" i="0"/>
              <a:t>Chimpanzees</a:t>
            </a:r>
            <a:r>
              <a:rPr lang="en-GB" i="0"/>
              <a:t> conceal their approach  from a competitor</a:t>
            </a:r>
            <a:r>
              <a:rPr lang="ja-JP" altLang="en-GB" i="0"/>
              <a:t>’</a:t>
            </a:r>
            <a:r>
              <a:rPr lang="en-GB" altLang="ja-JP" i="0"/>
              <a:t>s view, and act in ways that are optimal given what another has seen </a:t>
            </a:r>
            <a:endParaRPr lang="en-GB" i="0"/>
          </a:p>
        </p:txBody>
      </p:sp>
    </p:spTree>
    <p:extLst>
      <p:ext uri="{BB962C8B-B14F-4D97-AF65-F5344CB8AC3E}">
        <p14:creationId xmlns:p14="http://schemas.microsoft.com/office/powerpoint/2010/main" val="355595489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3"/>
          <p:cNvSpPr>
            <a:spLocks noChangeArrowheads="1"/>
          </p:cNvSpPr>
          <p:nvPr/>
        </p:nvSpPr>
        <p:spPr bwMode="auto">
          <a:xfrm>
            <a:off x="4572000" y="0"/>
            <a:ext cx="4572000" cy="68580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26626" name="Text Box 4"/>
          <p:cNvSpPr txBox="1">
            <a:spLocks noChangeArrowheads="1"/>
          </p:cNvSpPr>
          <p:nvPr/>
        </p:nvSpPr>
        <p:spPr bwMode="auto">
          <a:xfrm>
            <a:off x="4932363" y="404813"/>
            <a:ext cx="3816350" cy="576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a:solidFill>
                  <a:schemeClr val="tx1"/>
                </a:solidFill>
              </a:rPr>
              <a:t>Representing perceptions, knowledge states and beliefs is hard, for it requires</a:t>
            </a:r>
          </a:p>
          <a:p>
            <a:pPr eaLnBrk="1" hangingPunct="1">
              <a:spcBef>
                <a:spcPct val="50000"/>
              </a:spcBef>
            </a:pPr>
            <a:r>
              <a:rPr lang="en-GB" i="0">
                <a:solidFill>
                  <a:schemeClr val="bg2"/>
                </a:solidFill>
              </a:rPr>
              <a:t>(a) conceptual sophistication</a:t>
            </a:r>
          </a:p>
          <a:p>
            <a:pPr eaLnBrk="1" hangingPunct="1">
              <a:spcBef>
                <a:spcPct val="25000"/>
              </a:spcBef>
            </a:pPr>
            <a:r>
              <a:rPr lang="en-GB" i="0">
                <a:solidFill>
                  <a:schemeClr val="bg2"/>
                </a:solidFill>
              </a:rPr>
              <a:t>- takes years to develop</a:t>
            </a:r>
          </a:p>
          <a:p>
            <a:pPr eaLnBrk="1" hangingPunct="1">
              <a:spcBef>
                <a:spcPct val="25000"/>
              </a:spcBef>
            </a:pPr>
            <a:r>
              <a:rPr lang="en-GB" i="0">
                <a:solidFill>
                  <a:schemeClr val="bg2"/>
                </a:solidFill>
              </a:rPr>
              <a:t>- development tied to acquisition of  executive function and language</a:t>
            </a:r>
          </a:p>
          <a:p>
            <a:pPr eaLnBrk="1" hangingPunct="1">
              <a:spcBef>
                <a:spcPct val="25000"/>
              </a:spcBef>
            </a:pPr>
            <a:r>
              <a:rPr lang="en-GB" i="0">
                <a:solidFill>
                  <a:schemeClr val="bg2"/>
                </a:solidFill>
              </a:rPr>
              <a:t>- development facilitated by training and siblings</a:t>
            </a:r>
          </a:p>
          <a:p>
            <a:pPr eaLnBrk="1" hangingPunct="1">
              <a:spcBef>
                <a:spcPct val="50000"/>
              </a:spcBef>
            </a:pPr>
            <a:endParaRPr lang="en-GB" i="0">
              <a:solidFill>
                <a:schemeClr val="bg2"/>
              </a:solidFill>
            </a:endParaRPr>
          </a:p>
          <a:p>
            <a:pPr eaLnBrk="1" hangingPunct="1">
              <a:spcBef>
                <a:spcPct val="50000"/>
              </a:spcBef>
            </a:pPr>
            <a:r>
              <a:rPr lang="en-GB" i="0">
                <a:solidFill>
                  <a:schemeClr val="tx1"/>
                </a:solidFill>
              </a:rPr>
              <a:t>(b) scarce cognitive resources</a:t>
            </a:r>
          </a:p>
          <a:p>
            <a:pPr eaLnBrk="1" hangingPunct="1">
              <a:spcBef>
                <a:spcPct val="25000"/>
              </a:spcBef>
            </a:pPr>
            <a:r>
              <a:rPr lang="en-GB" i="0">
                <a:solidFill>
                  <a:schemeClr val="tx1"/>
                </a:solidFill>
              </a:rPr>
              <a:t>- attention</a:t>
            </a:r>
          </a:p>
          <a:p>
            <a:pPr eaLnBrk="1" hangingPunct="1">
              <a:spcBef>
                <a:spcPct val="25000"/>
              </a:spcBef>
            </a:pPr>
            <a:r>
              <a:rPr lang="en-GB" i="0">
                <a:solidFill>
                  <a:schemeClr val="tx1"/>
                </a:solidFill>
              </a:rPr>
              <a:t>- working memory</a:t>
            </a:r>
          </a:p>
        </p:txBody>
      </p:sp>
      <p:sp>
        <p:nvSpPr>
          <p:cNvPr id="26627" name="Text Box 6"/>
          <p:cNvSpPr txBox="1">
            <a:spLocks noChangeArrowheads="1"/>
          </p:cNvSpPr>
          <p:nvPr/>
        </p:nvSpPr>
        <p:spPr bwMode="auto">
          <a:xfrm>
            <a:off x="468313" y="404813"/>
            <a:ext cx="3816350" cy="6291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a:t>Theory of mind </a:t>
            </a:r>
            <a:r>
              <a:rPr lang="en-GB"/>
              <a:t>abilities </a:t>
            </a:r>
            <a:r>
              <a:rPr lang="en-GB" i="0"/>
              <a:t>are widespread</a:t>
            </a:r>
            <a:endParaRPr lang="en-GB"/>
          </a:p>
          <a:p>
            <a:pPr eaLnBrk="1" hangingPunct="1"/>
            <a:endParaRPr lang="en-GB" i="0"/>
          </a:p>
          <a:p>
            <a:pPr eaLnBrk="1" hangingPunct="1">
              <a:spcBef>
                <a:spcPct val="50000"/>
              </a:spcBef>
            </a:pPr>
            <a:r>
              <a:rPr lang="en-GB" b="1" i="0"/>
              <a:t>18-month-olds</a:t>
            </a:r>
            <a:r>
              <a:rPr lang="en-GB" i="0"/>
              <a:t> point to inform, and predict actions based on false beliefs</a:t>
            </a:r>
          </a:p>
          <a:p>
            <a:pPr eaLnBrk="1" hangingPunct="1"/>
            <a:endParaRPr lang="en-GB" i="0"/>
          </a:p>
          <a:p>
            <a:pPr eaLnBrk="1" hangingPunct="1">
              <a:spcBef>
                <a:spcPct val="50000"/>
              </a:spcBef>
            </a:pPr>
            <a:r>
              <a:rPr lang="en-GB" b="1" i="0"/>
              <a:t>Scrub-jays </a:t>
            </a:r>
            <a:r>
              <a:rPr lang="en-GB" i="0"/>
              <a:t>selectively re-cache their food in ways that deprive competitors of knowledge of its location </a:t>
            </a:r>
          </a:p>
          <a:p>
            <a:pPr eaLnBrk="1" hangingPunct="1"/>
            <a:endParaRPr lang="en-GB" i="0"/>
          </a:p>
          <a:p>
            <a:pPr eaLnBrk="1" hangingPunct="1">
              <a:spcBef>
                <a:spcPct val="50000"/>
              </a:spcBef>
            </a:pPr>
            <a:r>
              <a:rPr lang="en-GB" b="1" i="0"/>
              <a:t>Chimpanzees</a:t>
            </a:r>
            <a:r>
              <a:rPr lang="en-GB" i="0"/>
              <a:t> conceal their approach  from a competitor</a:t>
            </a:r>
            <a:r>
              <a:rPr lang="ja-JP" altLang="en-GB" i="0"/>
              <a:t>’</a:t>
            </a:r>
            <a:r>
              <a:rPr lang="en-GB" altLang="ja-JP" i="0"/>
              <a:t>s view, and act in ways that are optimal given what another has seen </a:t>
            </a:r>
            <a:endParaRPr lang="en-GB" i="0"/>
          </a:p>
        </p:txBody>
      </p:sp>
    </p:spTree>
    <p:extLst>
      <p:ext uri="{BB962C8B-B14F-4D97-AF65-F5344CB8AC3E}">
        <p14:creationId xmlns:p14="http://schemas.microsoft.com/office/powerpoint/2010/main" val="345058895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p:cNvSpPr>
            <a:spLocks noChangeArrowheads="1"/>
          </p:cNvSpPr>
          <p:nvPr/>
        </p:nvSpPr>
        <p:spPr bwMode="auto">
          <a:xfrm>
            <a:off x="4572000" y="0"/>
            <a:ext cx="4572000" cy="68580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sp>
        <p:nvSpPr>
          <p:cNvPr id="27650" name="Text Box 3"/>
          <p:cNvSpPr txBox="1">
            <a:spLocks noChangeArrowheads="1"/>
          </p:cNvSpPr>
          <p:nvPr/>
        </p:nvSpPr>
        <p:spPr bwMode="auto">
          <a:xfrm>
            <a:off x="4932363" y="404813"/>
            <a:ext cx="3816350" cy="576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a:solidFill>
                  <a:schemeClr val="tx1"/>
                </a:solidFill>
              </a:rPr>
              <a:t>Representing perceptions, knowledge states and beliefs is hard, for it requires</a:t>
            </a:r>
          </a:p>
          <a:p>
            <a:pPr eaLnBrk="1" hangingPunct="1">
              <a:spcBef>
                <a:spcPct val="50000"/>
              </a:spcBef>
            </a:pPr>
            <a:r>
              <a:rPr lang="en-GB" i="0">
                <a:solidFill>
                  <a:schemeClr val="tx1"/>
                </a:solidFill>
              </a:rPr>
              <a:t>(a) conceptual sophistication</a:t>
            </a:r>
          </a:p>
          <a:p>
            <a:pPr eaLnBrk="1" hangingPunct="1">
              <a:spcBef>
                <a:spcPct val="25000"/>
              </a:spcBef>
            </a:pPr>
            <a:r>
              <a:rPr lang="en-GB" i="0">
                <a:solidFill>
                  <a:schemeClr val="tx1"/>
                </a:solidFill>
              </a:rPr>
              <a:t>- takes years to develop</a:t>
            </a:r>
          </a:p>
          <a:p>
            <a:pPr eaLnBrk="1" hangingPunct="1">
              <a:spcBef>
                <a:spcPct val="25000"/>
              </a:spcBef>
            </a:pPr>
            <a:r>
              <a:rPr lang="en-GB" i="0">
                <a:solidFill>
                  <a:schemeClr val="tx1"/>
                </a:solidFill>
              </a:rPr>
              <a:t>- development tied to acquisition of  executive function and language</a:t>
            </a:r>
          </a:p>
          <a:p>
            <a:pPr eaLnBrk="1" hangingPunct="1">
              <a:spcBef>
                <a:spcPct val="25000"/>
              </a:spcBef>
            </a:pPr>
            <a:r>
              <a:rPr lang="en-GB" i="0">
                <a:solidFill>
                  <a:schemeClr val="tx1"/>
                </a:solidFill>
              </a:rPr>
              <a:t>- development facilitated by training and siblings</a:t>
            </a:r>
          </a:p>
          <a:p>
            <a:pPr eaLnBrk="1" hangingPunct="1">
              <a:spcBef>
                <a:spcPct val="50000"/>
              </a:spcBef>
            </a:pPr>
            <a:endParaRPr lang="en-GB" i="0">
              <a:solidFill>
                <a:schemeClr val="tx1"/>
              </a:solidFill>
            </a:endParaRPr>
          </a:p>
          <a:p>
            <a:pPr eaLnBrk="1" hangingPunct="1">
              <a:spcBef>
                <a:spcPct val="50000"/>
              </a:spcBef>
            </a:pPr>
            <a:r>
              <a:rPr lang="en-GB" i="0">
                <a:solidFill>
                  <a:schemeClr val="tx1"/>
                </a:solidFill>
              </a:rPr>
              <a:t>(b) scarce cognitive resources</a:t>
            </a:r>
          </a:p>
          <a:p>
            <a:pPr eaLnBrk="1" hangingPunct="1">
              <a:spcBef>
                <a:spcPct val="25000"/>
              </a:spcBef>
            </a:pPr>
            <a:r>
              <a:rPr lang="en-GB" i="0">
                <a:solidFill>
                  <a:schemeClr val="tx1"/>
                </a:solidFill>
              </a:rPr>
              <a:t>- attention</a:t>
            </a:r>
          </a:p>
          <a:p>
            <a:pPr eaLnBrk="1" hangingPunct="1">
              <a:spcBef>
                <a:spcPct val="25000"/>
              </a:spcBef>
            </a:pPr>
            <a:r>
              <a:rPr lang="en-GB" i="0">
                <a:solidFill>
                  <a:schemeClr val="tx1"/>
                </a:solidFill>
              </a:rPr>
              <a:t>- working memory</a:t>
            </a:r>
          </a:p>
        </p:txBody>
      </p:sp>
      <p:sp>
        <p:nvSpPr>
          <p:cNvPr id="27651" name="Text Box 4"/>
          <p:cNvSpPr txBox="1">
            <a:spLocks noChangeArrowheads="1"/>
          </p:cNvSpPr>
          <p:nvPr/>
        </p:nvSpPr>
        <p:spPr bwMode="auto">
          <a:xfrm>
            <a:off x="468313" y="404813"/>
            <a:ext cx="3816350" cy="6291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a:t>Theory of mind </a:t>
            </a:r>
            <a:r>
              <a:rPr lang="en-GB"/>
              <a:t>abilities </a:t>
            </a:r>
            <a:r>
              <a:rPr lang="en-GB" i="0"/>
              <a:t>are widespread</a:t>
            </a:r>
            <a:endParaRPr lang="en-GB"/>
          </a:p>
          <a:p>
            <a:pPr eaLnBrk="1" hangingPunct="1"/>
            <a:endParaRPr lang="en-GB" i="0"/>
          </a:p>
          <a:p>
            <a:pPr eaLnBrk="1" hangingPunct="1">
              <a:spcBef>
                <a:spcPct val="50000"/>
              </a:spcBef>
            </a:pPr>
            <a:r>
              <a:rPr lang="en-GB" b="1" i="0"/>
              <a:t>18-month-olds</a:t>
            </a:r>
            <a:r>
              <a:rPr lang="en-GB" i="0"/>
              <a:t> point to inform, and predict actions based on false beliefs</a:t>
            </a:r>
          </a:p>
          <a:p>
            <a:pPr eaLnBrk="1" hangingPunct="1"/>
            <a:endParaRPr lang="en-GB" i="0"/>
          </a:p>
          <a:p>
            <a:pPr eaLnBrk="1" hangingPunct="1">
              <a:spcBef>
                <a:spcPct val="50000"/>
              </a:spcBef>
            </a:pPr>
            <a:r>
              <a:rPr lang="en-GB" b="1" i="0"/>
              <a:t>Scrub-jays </a:t>
            </a:r>
            <a:r>
              <a:rPr lang="en-GB" i="0"/>
              <a:t>selectively re-cache their food in ways that deprive competitors of knowledge of its location </a:t>
            </a:r>
          </a:p>
          <a:p>
            <a:pPr eaLnBrk="1" hangingPunct="1"/>
            <a:endParaRPr lang="en-GB" i="0"/>
          </a:p>
          <a:p>
            <a:pPr eaLnBrk="1" hangingPunct="1">
              <a:spcBef>
                <a:spcPct val="50000"/>
              </a:spcBef>
            </a:pPr>
            <a:r>
              <a:rPr lang="en-GB" b="1" i="0"/>
              <a:t>Chimpanzees</a:t>
            </a:r>
            <a:r>
              <a:rPr lang="en-GB" i="0"/>
              <a:t> conceal their approach  from a competitor</a:t>
            </a:r>
            <a:r>
              <a:rPr lang="ja-JP" altLang="en-GB" i="0"/>
              <a:t>’</a:t>
            </a:r>
            <a:r>
              <a:rPr lang="en-GB" altLang="ja-JP" i="0"/>
              <a:t>s view, and act in ways that are optimal given what another has seen </a:t>
            </a:r>
            <a:endParaRPr lang="en-GB" i="0"/>
          </a:p>
        </p:txBody>
      </p:sp>
    </p:spTree>
    <p:extLst>
      <p:ext uri="{BB962C8B-B14F-4D97-AF65-F5344CB8AC3E}">
        <p14:creationId xmlns:p14="http://schemas.microsoft.com/office/powerpoint/2010/main" val="215152574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8787" name="Picture 4" descr="davidson flipped trans"/>
          <p:cNvPicPr>
            <a:picLocks noChangeAspect="1" noChangeArrowheads="1"/>
          </p:cNvPicPr>
          <p:nvPr/>
        </p:nvPicPr>
        <p:blipFill>
          <a:blip r:embed="rId2">
            <a:extLst>
              <a:ext uri="{28A0092B-C50C-407E-A947-70E740481C1C}">
                <a14:useLocalDpi xmlns:a14="http://schemas.microsoft.com/office/drawing/2010/main" val="0"/>
              </a:ext>
            </a:extLst>
          </a:blip>
          <a:srcRect r="24164" b="1816"/>
          <a:stretch>
            <a:fillRect/>
          </a:stretch>
        </p:blipFill>
        <p:spPr bwMode="auto">
          <a:xfrm>
            <a:off x="6119813" y="3346450"/>
            <a:ext cx="3024187" cy="3511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0359" name="Rectangle 7"/>
          <p:cNvSpPr>
            <a:spLocks noChangeArrowheads="1"/>
          </p:cNvSpPr>
          <p:nvPr/>
        </p:nvSpPr>
        <p:spPr bwMode="auto">
          <a:xfrm>
            <a:off x="971204" y="3356992"/>
            <a:ext cx="5761037" cy="2462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a:defRPr/>
            </a:pPr>
            <a:r>
              <a:rPr lang="ja-JP" altLang="en-GB" i="0" dirty="0">
                <a:effectLst>
                  <a:glow rad="101600">
                    <a:schemeClr val="tx1">
                      <a:alpha val="75000"/>
                    </a:schemeClr>
                  </a:glow>
                </a:effectLst>
                <a:cs typeface="Arial" charset="0"/>
              </a:rPr>
              <a:t>“</a:t>
            </a:r>
            <a:r>
              <a:rPr lang="en-GB" i="0" dirty="0">
                <a:effectLst>
                  <a:glow rad="101600">
                    <a:schemeClr val="tx1">
                      <a:alpha val="75000"/>
                    </a:schemeClr>
                  </a:glow>
                </a:effectLst>
                <a:cs typeface="Arial" charset="0"/>
              </a:rPr>
              <a:t>We are stuck with our two main ways of describing and explaining things, one which treats objects and events as mindless, and the other which treats objects and events as having propositional attitudes. I see no way of bridging the </a:t>
            </a:r>
            <a:r>
              <a:rPr lang="en-GB" i="0" dirty="0" smtClean="0">
                <a:effectLst>
                  <a:glow rad="101600">
                    <a:schemeClr val="tx1">
                      <a:alpha val="75000"/>
                    </a:schemeClr>
                  </a:glow>
                </a:effectLst>
                <a:cs typeface="Arial" charset="0"/>
              </a:rPr>
              <a:t>gap</a:t>
            </a:r>
            <a:r>
              <a:rPr lang="ja-JP" altLang="en-GB" i="0" dirty="0" smtClean="0">
                <a:effectLst>
                  <a:glow rad="101600">
                    <a:schemeClr val="tx1">
                      <a:alpha val="75000"/>
                    </a:schemeClr>
                  </a:glow>
                </a:effectLst>
                <a:cs typeface="Arial" charset="0"/>
              </a:rPr>
              <a:t>”</a:t>
            </a:r>
            <a:r>
              <a:rPr lang="en-GB" i="0" dirty="0" smtClean="0">
                <a:effectLst>
                  <a:glow rad="101600">
                    <a:schemeClr val="tx1">
                      <a:alpha val="75000"/>
                    </a:schemeClr>
                  </a:glow>
                </a:effectLst>
                <a:cs typeface="Arial" charset="0"/>
              </a:rPr>
              <a:t> </a:t>
            </a:r>
            <a:endParaRPr lang="en-GB" i="0" dirty="0">
              <a:effectLst>
                <a:glow rad="101600">
                  <a:schemeClr val="tx1">
                    <a:alpha val="75000"/>
                  </a:schemeClr>
                </a:glow>
              </a:effectLst>
              <a:cs typeface="Arial" charset="0"/>
            </a:endParaRPr>
          </a:p>
          <a:p>
            <a:pPr algn="r">
              <a:defRPr/>
            </a:pPr>
            <a:r>
              <a:rPr lang="en-GB" i="0" dirty="0">
                <a:effectLst>
                  <a:glow rad="101600">
                    <a:schemeClr val="tx1">
                      <a:alpha val="75000"/>
                    </a:schemeClr>
                  </a:glow>
                </a:effectLst>
                <a:cs typeface="Arial" charset="0"/>
              </a:rPr>
              <a:t>(Davidson 2003: 697)</a:t>
            </a:r>
          </a:p>
        </p:txBody>
      </p:sp>
    </p:spTree>
    <p:extLst>
      <p:ext uri="{BB962C8B-B14F-4D97-AF65-F5344CB8AC3E}">
        <p14:creationId xmlns:p14="http://schemas.microsoft.com/office/powerpoint/2010/main" val="219858940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9811" name="Picture 4" descr="davidson flipped trans"/>
          <p:cNvPicPr>
            <a:picLocks noChangeAspect="1" noChangeArrowheads="1"/>
          </p:cNvPicPr>
          <p:nvPr/>
        </p:nvPicPr>
        <p:blipFill>
          <a:blip r:embed="rId2">
            <a:extLst>
              <a:ext uri="{28A0092B-C50C-407E-A947-70E740481C1C}">
                <a14:useLocalDpi xmlns:a14="http://schemas.microsoft.com/office/drawing/2010/main" val="0"/>
              </a:ext>
            </a:extLst>
          </a:blip>
          <a:srcRect r="24164" b="1816"/>
          <a:stretch>
            <a:fillRect/>
          </a:stretch>
        </p:blipFill>
        <p:spPr bwMode="auto">
          <a:xfrm>
            <a:off x="6119813" y="3346450"/>
            <a:ext cx="3024187" cy="3511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9812" name="Rectangle 5"/>
          <p:cNvSpPr>
            <a:spLocks noChangeArrowheads="1"/>
          </p:cNvSpPr>
          <p:nvPr/>
        </p:nvSpPr>
        <p:spPr bwMode="auto">
          <a:xfrm rot="-60000">
            <a:off x="1906588" y="4745038"/>
            <a:ext cx="2808287" cy="430212"/>
          </a:xfrm>
          <a:prstGeom prst="rect">
            <a:avLst/>
          </a:prstGeom>
          <a:solidFill>
            <a:srgbClr val="FF66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endParaRPr lang="en-US"/>
          </a:p>
        </p:txBody>
      </p:sp>
      <p:sp>
        <p:nvSpPr>
          <p:cNvPr id="119813" name="Rectangle 6"/>
          <p:cNvSpPr>
            <a:spLocks noChangeArrowheads="1"/>
          </p:cNvSpPr>
          <p:nvPr/>
        </p:nvSpPr>
        <p:spPr bwMode="auto">
          <a:xfrm rot="60000">
            <a:off x="4414838" y="4054475"/>
            <a:ext cx="1125537" cy="430213"/>
          </a:xfrm>
          <a:prstGeom prst="rect">
            <a:avLst/>
          </a:prstGeom>
          <a:solidFill>
            <a:srgbClr val="FF66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endParaRPr lang="en-US"/>
          </a:p>
        </p:txBody>
      </p:sp>
      <p:sp>
        <p:nvSpPr>
          <p:cNvPr id="100359" name="Rectangle 7"/>
          <p:cNvSpPr>
            <a:spLocks noChangeArrowheads="1"/>
          </p:cNvSpPr>
          <p:nvPr/>
        </p:nvSpPr>
        <p:spPr bwMode="auto">
          <a:xfrm>
            <a:off x="971204" y="3343052"/>
            <a:ext cx="5761037" cy="2462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a:defRPr/>
            </a:pPr>
            <a:r>
              <a:rPr lang="ja-JP" altLang="en-GB" i="0" dirty="0">
                <a:effectLst>
                  <a:glow rad="101600">
                    <a:schemeClr val="tx1">
                      <a:alpha val="75000"/>
                    </a:schemeClr>
                  </a:glow>
                </a:effectLst>
                <a:cs typeface="Arial" charset="0"/>
              </a:rPr>
              <a:t>“</a:t>
            </a:r>
            <a:r>
              <a:rPr lang="en-GB" i="0" dirty="0">
                <a:effectLst>
                  <a:glow rad="101600">
                    <a:schemeClr val="tx1">
                      <a:alpha val="75000"/>
                    </a:schemeClr>
                  </a:glow>
                </a:effectLst>
                <a:cs typeface="Arial" charset="0"/>
              </a:rPr>
              <a:t>We are stuck with our two main ways of describing and explaining things, one which treats objects and events as </a:t>
            </a:r>
            <a:r>
              <a:rPr lang="en-GB" i="0" dirty="0">
                <a:solidFill>
                  <a:schemeClr val="tx1"/>
                </a:solidFill>
                <a:effectLst>
                  <a:glow rad="101600">
                    <a:schemeClr val="bg1">
                      <a:alpha val="75000"/>
                    </a:schemeClr>
                  </a:glow>
                </a:effectLst>
                <a:cs typeface="Arial" charset="0"/>
              </a:rPr>
              <a:t>mindless</a:t>
            </a:r>
            <a:r>
              <a:rPr lang="en-GB" i="0" dirty="0">
                <a:effectLst>
                  <a:glow rad="101600">
                    <a:schemeClr val="tx1">
                      <a:alpha val="75000"/>
                    </a:schemeClr>
                  </a:glow>
                </a:effectLst>
                <a:cs typeface="Arial" charset="0"/>
              </a:rPr>
              <a:t>, and the other which treats objects and events as having </a:t>
            </a:r>
            <a:r>
              <a:rPr lang="en-GB" i="0" dirty="0">
                <a:solidFill>
                  <a:schemeClr val="tx1"/>
                </a:solidFill>
                <a:effectLst>
                  <a:glow rad="101600">
                    <a:schemeClr val="bg1">
                      <a:alpha val="75000"/>
                    </a:schemeClr>
                  </a:glow>
                </a:effectLst>
                <a:cs typeface="Arial" charset="0"/>
              </a:rPr>
              <a:t>propositional attitudes</a:t>
            </a:r>
            <a:r>
              <a:rPr lang="en-GB" i="0" dirty="0">
                <a:effectLst>
                  <a:glow rad="101600">
                    <a:schemeClr val="tx1">
                      <a:alpha val="75000"/>
                    </a:schemeClr>
                  </a:glow>
                </a:effectLst>
                <a:cs typeface="Arial" charset="0"/>
              </a:rPr>
              <a:t>. I see no way of bridging the </a:t>
            </a:r>
            <a:r>
              <a:rPr lang="en-GB" i="0" dirty="0" smtClean="0">
                <a:effectLst>
                  <a:glow rad="101600">
                    <a:schemeClr val="tx1">
                      <a:alpha val="75000"/>
                    </a:schemeClr>
                  </a:glow>
                </a:effectLst>
                <a:cs typeface="Arial" charset="0"/>
              </a:rPr>
              <a:t>gap</a:t>
            </a:r>
            <a:r>
              <a:rPr lang="ja-JP" altLang="en-GB" i="0" dirty="0" smtClean="0">
                <a:effectLst>
                  <a:glow rad="101600">
                    <a:schemeClr val="tx1">
                      <a:alpha val="75000"/>
                    </a:schemeClr>
                  </a:glow>
                </a:effectLst>
                <a:cs typeface="Arial" charset="0"/>
              </a:rPr>
              <a:t>”</a:t>
            </a:r>
            <a:r>
              <a:rPr lang="en-GB" i="0" dirty="0" smtClean="0">
                <a:effectLst>
                  <a:glow rad="101600">
                    <a:schemeClr val="tx1">
                      <a:alpha val="75000"/>
                    </a:schemeClr>
                  </a:glow>
                </a:effectLst>
                <a:cs typeface="Arial" charset="0"/>
              </a:rPr>
              <a:t> </a:t>
            </a:r>
            <a:endParaRPr lang="en-GB" i="0" dirty="0">
              <a:effectLst>
                <a:glow rad="101600">
                  <a:schemeClr val="tx1">
                    <a:alpha val="75000"/>
                  </a:schemeClr>
                </a:glow>
              </a:effectLst>
              <a:cs typeface="Arial" charset="0"/>
            </a:endParaRPr>
          </a:p>
          <a:p>
            <a:pPr algn="r">
              <a:defRPr/>
            </a:pPr>
            <a:r>
              <a:rPr lang="en-GB" i="0" dirty="0">
                <a:effectLst>
                  <a:glow rad="101600">
                    <a:schemeClr val="tx1">
                      <a:alpha val="75000"/>
                    </a:schemeClr>
                  </a:glow>
                </a:effectLst>
                <a:cs typeface="Arial" charset="0"/>
              </a:rPr>
              <a:t>(Davidson 2003: 697)</a:t>
            </a:r>
          </a:p>
        </p:txBody>
      </p:sp>
    </p:spTree>
    <p:extLst>
      <p:ext uri="{BB962C8B-B14F-4D97-AF65-F5344CB8AC3E}">
        <p14:creationId xmlns:p14="http://schemas.microsoft.com/office/powerpoint/2010/main" val="68497051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Text Box 4"/>
          <p:cNvSpPr txBox="1">
            <a:spLocks noChangeArrowheads="1"/>
          </p:cNvSpPr>
          <p:nvPr/>
        </p:nvSpPr>
        <p:spPr bwMode="auto">
          <a:xfrm>
            <a:off x="755576" y="404664"/>
            <a:ext cx="316835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dirty="0" smtClean="0"/>
              <a:t>Propositional attitude</a:t>
            </a:r>
            <a:endParaRPr lang="en-GB" i="0" dirty="0"/>
          </a:p>
        </p:txBody>
      </p:sp>
      <p:sp>
        <p:nvSpPr>
          <p:cNvPr id="2" name="TextBox 1"/>
          <p:cNvSpPr txBox="1"/>
          <p:nvPr/>
        </p:nvSpPr>
        <p:spPr>
          <a:xfrm>
            <a:off x="641143" y="-1947980"/>
            <a:ext cx="184666" cy="430887"/>
          </a:xfrm>
          <a:prstGeom prst="rect">
            <a:avLst/>
          </a:prstGeom>
          <a:noFill/>
        </p:spPr>
        <p:txBody>
          <a:bodyPr wrap="none" rtlCol="0">
            <a:spAutoFit/>
          </a:bodyPr>
          <a:lstStyle/>
          <a:p>
            <a:endParaRPr lang="en-US"/>
          </a:p>
        </p:txBody>
      </p:sp>
      <p:sp>
        <p:nvSpPr>
          <p:cNvPr id="6" name="Text Box 4"/>
          <p:cNvSpPr txBox="1">
            <a:spLocks noChangeArrowheads="1"/>
          </p:cNvSpPr>
          <p:nvPr/>
        </p:nvSpPr>
        <p:spPr bwMode="auto">
          <a:xfrm>
            <a:off x="5148064" y="404664"/>
            <a:ext cx="3384376"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dirty="0" smtClean="0"/>
              <a:t>Relational attitude</a:t>
            </a:r>
            <a:endParaRPr lang="en-GB" i="0" dirty="0"/>
          </a:p>
        </p:txBody>
      </p:sp>
    </p:spTree>
    <p:extLst>
      <p:ext uri="{BB962C8B-B14F-4D97-AF65-F5344CB8AC3E}">
        <p14:creationId xmlns:p14="http://schemas.microsoft.com/office/powerpoint/2010/main" val="393358141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Text Box 4"/>
          <p:cNvSpPr txBox="1">
            <a:spLocks noChangeArrowheads="1"/>
          </p:cNvSpPr>
          <p:nvPr/>
        </p:nvSpPr>
        <p:spPr bwMode="auto">
          <a:xfrm>
            <a:off x="755576" y="404664"/>
            <a:ext cx="316835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dirty="0" smtClean="0"/>
              <a:t>Propositional attitude</a:t>
            </a:r>
            <a:endParaRPr lang="en-GB" i="0" dirty="0"/>
          </a:p>
        </p:txBody>
      </p:sp>
      <p:sp>
        <p:nvSpPr>
          <p:cNvPr id="2" name="TextBox 1"/>
          <p:cNvSpPr txBox="1"/>
          <p:nvPr/>
        </p:nvSpPr>
        <p:spPr>
          <a:xfrm>
            <a:off x="641143" y="-1947980"/>
            <a:ext cx="184666" cy="430887"/>
          </a:xfrm>
          <a:prstGeom prst="rect">
            <a:avLst/>
          </a:prstGeom>
          <a:noFill/>
        </p:spPr>
        <p:txBody>
          <a:bodyPr wrap="none" rtlCol="0">
            <a:spAutoFit/>
          </a:bodyPr>
          <a:lstStyle/>
          <a:p>
            <a:endParaRPr lang="en-US"/>
          </a:p>
        </p:txBody>
      </p:sp>
      <p:sp>
        <p:nvSpPr>
          <p:cNvPr id="6" name="Text Box 4"/>
          <p:cNvSpPr txBox="1">
            <a:spLocks noChangeArrowheads="1"/>
          </p:cNvSpPr>
          <p:nvPr/>
        </p:nvSpPr>
        <p:spPr bwMode="auto">
          <a:xfrm>
            <a:off x="5148064" y="404664"/>
            <a:ext cx="3384376"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dirty="0" smtClean="0"/>
              <a:t>Relational attitude</a:t>
            </a:r>
            <a:endParaRPr lang="en-GB" i="0" dirty="0"/>
          </a:p>
        </p:txBody>
      </p:sp>
      <p:sp>
        <p:nvSpPr>
          <p:cNvPr id="7" name="Text Box 4"/>
          <p:cNvSpPr txBox="1">
            <a:spLocks noChangeArrowheads="1"/>
          </p:cNvSpPr>
          <p:nvPr/>
        </p:nvSpPr>
        <p:spPr bwMode="auto">
          <a:xfrm>
            <a:off x="755576" y="1240884"/>
            <a:ext cx="2912365" cy="9387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dirty="0" smtClean="0"/>
              <a:t>e.g. believes that ...</a:t>
            </a:r>
            <a:r>
              <a:rPr lang="en-GB" i="0" dirty="0"/>
              <a:t> </a:t>
            </a:r>
            <a:endParaRPr lang="en-GB" i="0" dirty="0" smtClean="0"/>
          </a:p>
          <a:p>
            <a:pPr eaLnBrk="1" hangingPunct="1">
              <a:spcBef>
                <a:spcPct val="50000"/>
              </a:spcBef>
            </a:pPr>
            <a:r>
              <a:rPr lang="en-GB" i="0" dirty="0" smtClean="0"/>
              <a:t>e.g. knows that ...</a:t>
            </a:r>
            <a:endParaRPr lang="en-GB" i="0" dirty="0"/>
          </a:p>
        </p:txBody>
      </p:sp>
      <p:sp>
        <p:nvSpPr>
          <p:cNvPr id="8" name="Text Box 4"/>
          <p:cNvSpPr txBox="1">
            <a:spLocks noChangeArrowheads="1"/>
          </p:cNvSpPr>
          <p:nvPr/>
        </p:nvSpPr>
        <p:spPr bwMode="auto">
          <a:xfrm>
            <a:off x="5148064" y="1240884"/>
            <a:ext cx="2808312" cy="9387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dirty="0" smtClean="0"/>
              <a:t>e.g. excited by ...</a:t>
            </a:r>
          </a:p>
          <a:p>
            <a:pPr eaLnBrk="1" hangingPunct="1">
              <a:spcBef>
                <a:spcPct val="50000"/>
              </a:spcBef>
            </a:pPr>
            <a:r>
              <a:rPr lang="en-GB" i="0" dirty="0" smtClean="0"/>
              <a:t>e.g. engaged in ...</a:t>
            </a:r>
          </a:p>
        </p:txBody>
      </p:sp>
      <p:cxnSp>
        <p:nvCxnSpPr>
          <p:cNvPr id="15" name="Straight Connector 14"/>
          <p:cNvCxnSpPr/>
          <p:nvPr/>
        </p:nvCxnSpPr>
        <p:spPr bwMode="auto">
          <a:xfrm>
            <a:off x="4535996" y="0"/>
            <a:ext cx="72008" cy="6858000"/>
          </a:xfrm>
          <a:prstGeom prst="line">
            <a:avLst/>
          </a:prstGeom>
          <a:solidFill>
            <a:srgbClr val="00B8FF"/>
          </a:solidFill>
          <a:ln w="9525" cap="flat" cmpd="sng" algn="ctr">
            <a:solidFill>
              <a:srgbClr val="FFFFFF"/>
            </a:solidFill>
            <a:prstDash val="solid"/>
            <a:round/>
            <a:headEnd type="none" w="med" len="med"/>
            <a:tailEnd type="none" w="med" len="med"/>
          </a:ln>
          <a:effectLst/>
        </p:spPr>
      </p:cxnSp>
    </p:spTree>
    <p:extLst>
      <p:ext uri="{BB962C8B-B14F-4D97-AF65-F5344CB8AC3E}">
        <p14:creationId xmlns:p14="http://schemas.microsoft.com/office/powerpoint/2010/main" val="190356979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Text Box 4"/>
          <p:cNvSpPr txBox="1">
            <a:spLocks noChangeArrowheads="1"/>
          </p:cNvSpPr>
          <p:nvPr/>
        </p:nvSpPr>
        <p:spPr bwMode="auto">
          <a:xfrm>
            <a:off x="755576" y="404664"/>
            <a:ext cx="316835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dirty="0" smtClean="0"/>
              <a:t>Propositional attitude</a:t>
            </a:r>
            <a:endParaRPr lang="en-GB" i="0" dirty="0"/>
          </a:p>
        </p:txBody>
      </p:sp>
      <p:sp>
        <p:nvSpPr>
          <p:cNvPr id="2" name="TextBox 1"/>
          <p:cNvSpPr txBox="1"/>
          <p:nvPr/>
        </p:nvSpPr>
        <p:spPr>
          <a:xfrm>
            <a:off x="641143" y="-1947980"/>
            <a:ext cx="184666" cy="430887"/>
          </a:xfrm>
          <a:prstGeom prst="rect">
            <a:avLst/>
          </a:prstGeom>
          <a:noFill/>
        </p:spPr>
        <p:txBody>
          <a:bodyPr wrap="none" rtlCol="0">
            <a:spAutoFit/>
          </a:bodyPr>
          <a:lstStyle/>
          <a:p>
            <a:endParaRPr lang="en-US"/>
          </a:p>
        </p:txBody>
      </p:sp>
      <p:sp>
        <p:nvSpPr>
          <p:cNvPr id="6" name="Text Box 4"/>
          <p:cNvSpPr txBox="1">
            <a:spLocks noChangeArrowheads="1"/>
          </p:cNvSpPr>
          <p:nvPr/>
        </p:nvSpPr>
        <p:spPr bwMode="auto">
          <a:xfrm>
            <a:off x="5148064" y="404664"/>
            <a:ext cx="3384376"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dirty="0" smtClean="0"/>
              <a:t>Relational attitude</a:t>
            </a:r>
            <a:endParaRPr lang="en-GB" i="0" dirty="0"/>
          </a:p>
        </p:txBody>
      </p:sp>
      <p:sp>
        <p:nvSpPr>
          <p:cNvPr id="7" name="Text Box 4"/>
          <p:cNvSpPr txBox="1">
            <a:spLocks noChangeArrowheads="1"/>
          </p:cNvSpPr>
          <p:nvPr/>
        </p:nvSpPr>
        <p:spPr bwMode="auto">
          <a:xfrm>
            <a:off x="755576" y="1240884"/>
            <a:ext cx="2912365" cy="9387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dirty="0" smtClean="0"/>
              <a:t>e.g. believes that ...</a:t>
            </a:r>
            <a:r>
              <a:rPr lang="en-GB" i="0" dirty="0"/>
              <a:t> </a:t>
            </a:r>
            <a:endParaRPr lang="en-GB" i="0" dirty="0" smtClean="0"/>
          </a:p>
          <a:p>
            <a:pPr eaLnBrk="1" hangingPunct="1">
              <a:spcBef>
                <a:spcPct val="50000"/>
              </a:spcBef>
            </a:pPr>
            <a:r>
              <a:rPr lang="en-GB" i="0" dirty="0" smtClean="0"/>
              <a:t>e.g. knows that ...</a:t>
            </a:r>
            <a:endParaRPr lang="en-GB" i="0" dirty="0"/>
          </a:p>
        </p:txBody>
      </p:sp>
      <p:sp>
        <p:nvSpPr>
          <p:cNvPr id="8" name="Text Box 4"/>
          <p:cNvSpPr txBox="1">
            <a:spLocks noChangeArrowheads="1"/>
          </p:cNvSpPr>
          <p:nvPr/>
        </p:nvSpPr>
        <p:spPr bwMode="auto">
          <a:xfrm>
            <a:off x="5148064" y="1240884"/>
            <a:ext cx="2808312" cy="9387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dirty="0" smtClean="0"/>
              <a:t>e.g. excited by ...</a:t>
            </a:r>
          </a:p>
          <a:p>
            <a:pPr eaLnBrk="1" hangingPunct="1">
              <a:spcBef>
                <a:spcPct val="50000"/>
              </a:spcBef>
            </a:pPr>
            <a:r>
              <a:rPr lang="en-GB" i="0" dirty="0" smtClean="0"/>
              <a:t>e.g. engaged in ...</a:t>
            </a:r>
          </a:p>
        </p:txBody>
      </p:sp>
      <p:sp>
        <p:nvSpPr>
          <p:cNvPr id="9" name="Text Box 4"/>
          <p:cNvSpPr txBox="1">
            <a:spLocks noChangeArrowheads="1"/>
          </p:cNvSpPr>
          <p:nvPr/>
        </p:nvSpPr>
        <p:spPr bwMode="auto">
          <a:xfrm>
            <a:off x="755576" y="2529867"/>
            <a:ext cx="3024336"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dirty="0" smtClean="0"/>
              <a:t>arbitrarily </a:t>
            </a:r>
            <a:r>
              <a:rPr lang="en-GB" i="0" dirty="0" err="1" smtClean="0"/>
              <a:t>nestable</a:t>
            </a:r>
            <a:r>
              <a:rPr lang="en-GB" i="0" dirty="0" smtClean="0"/>
              <a:t> contents</a:t>
            </a:r>
            <a:endParaRPr lang="en-GB" i="0" dirty="0"/>
          </a:p>
        </p:txBody>
      </p:sp>
      <p:sp>
        <p:nvSpPr>
          <p:cNvPr id="10" name="Text Box 4"/>
          <p:cNvSpPr txBox="1">
            <a:spLocks noChangeArrowheads="1"/>
          </p:cNvSpPr>
          <p:nvPr/>
        </p:nvSpPr>
        <p:spPr bwMode="auto">
          <a:xfrm>
            <a:off x="5148064" y="2529867"/>
            <a:ext cx="280831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dirty="0" smtClean="0"/>
              <a:t>no contents</a:t>
            </a:r>
          </a:p>
        </p:txBody>
      </p:sp>
      <p:sp>
        <p:nvSpPr>
          <p:cNvPr id="11" name="Text Box 4"/>
          <p:cNvSpPr txBox="1">
            <a:spLocks noChangeArrowheads="1"/>
          </p:cNvSpPr>
          <p:nvPr/>
        </p:nvSpPr>
        <p:spPr bwMode="auto">
          <a:xfrm>
            <a:off x="755576" y="3649572"/>
            <a:ext cx="3024336"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dirty="0" err="1" smtClean="0"/>
              <a:t>uncodifiably</a:t>
            </a:r>
            <a:r>
              <a:rPr lang="en-GB" i="0" dirty="0" smtClean="0"/>
              <a:t> complex effects on action</a:t>
            </a:r>
            <a:endParaRPr lang="en-GB" i="0" dirty="0"/>
          </a:p>
        </p:txBody>
      </p:sp>
      <p:sp>
        <p:nvSpPr>
          <p:cNvPr id="12" name="Text Box 4"/>
          <p:cNvSpPr txBox="1">
            <a:spLocks noChangeArrowheads="1"/>
          </p:cNvSpPr>
          <p:nvPr/>
        </p:nvSpPr>
        <p:spPr bwMode="auto">
          <a:xfrm>
            <a:off x="5148064" y="3649572"/>
            <a:ext cx="2808312"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dirty="0" smtClean="0"/>
              <a:t>parameter-setting effects on action</a:t>
            </a:r>
          </a:p>
        </p:txBody>
      </p:sp>
      <p:sp>
        <p:nvSpPr>
          <p:cNvPr id="13" name="Text Box 4"/>
          <p:cNvSpPr txBox="1">
            <a:spLocks noChangeArrowheads="1"/>
          </p:cNvSpPr>
          <p:nvPr/>
        </p:nvSpPr>
        <p:spPr bwMode="auto">
          <a:xfrm>
            <a:off x="755576" y="4769276"/>
            <a:ext cx="3024336"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dirty="0" smtClean="0"/>
              <a:t>permit mistakes about identity and existence</a:t>
            </a:r>
            <a:endParaRPr lang="en-GB" i="0" dirty="0"/>
          </a:p>
        </p:txBody>
      </p:sp>
      <p:sp>
        <p:nvSpPr>
          <p:cNvPr id="14" name="Text Box 4"/>
          <p:cNvSpPr txBox="1">
            <a:spLocks noChangeArrowheads="1"/>
          </p:cNvSpPr>
          <p:nvPr/>
        </p:nvSpPr>
        <p:spPr bwMode="auto">
          <a:xfrm>
            <a:off x="5148064" y="4769276"/>
            <a:ext cx="2808312"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ＭＳ Ｐゴシック" charset="0"/>
              </a:defRPr>
            </a:lvl1pPr>
            <a:lvl2pPr marL="742950" indent="-285750" eaLnBrk="0" hangingPunct="0">
              <a:defRPr sz="2200" i="1">
                <a:solidFill>
                  <a:schemeClr val="bg1"/>
                </a:solidFill>
                <a:latin typeface="Myriad Web" charset="0"/>
                <a:ea typeface="ＭＳ Ｐゴシック" charset="0"/>
              </a:defRPr>
            </a:lvl2pPr>
            <a:lvl3pPr marL="1143000" indent="-228600" eaLnBrk="0" hangingPunct="0">
              <a:defRPr sz="2200" i="1">
                <a:solidFill>
                  <a:schemeClr val="bg1"/>
                </a:solidFill>
                <a:latin typeface="Myriad Web" charset="0"/>
                <a:ea typeface="ＭＳ Ｐゴシック" charset="0"/>
              </a:defRPr>
            </a:lvl3pPr>
            <a:lvl4pPr marL="1600200" indent="-228600" eaLnBrk="0" hangingPunct="0">
              <a:defRPr sz="2200" i="1">
                <a:solidFill>
                  <a:schemeClr val="bg1"/>
                </a:solidFill>
                <a:latin typeface="Myriad Web" charset="0"/>
                <a:ea typeface="ＭＳ Ｐゴシック" charset="0"/>
              </a:defRPr>
            </a:lvl4pPr>
            <a:lvl5pPr marL="2057400" indent="-228600" eaLnBrk="0" hangingPunct="0">
              <a:defRPr sz="2200" i="1">
                <a:solidFill>
                  <a:schemeClr val="bg1"/>
                </a:solidFill>
                <a:latin typeface="Myriad Web" charset="0"/>
                <a:ea typeface="ＭＳ Ｐゴシック" charset="0"/>
              </a:defRPr>
            </a:lvl5pPr>
            <a:lvl6pPr marL="2514600" indent="-228600" eaLnBrk="0" fontAlgn="base" hangingPunct="0">
              <a:spcBef>
                <a:spcPct val="0"/>
              </a:spcBef>
              <a:spcAft>
                <a:spcPct val="0"/>
              </a:spcAft>
              <a:defRPr sz="2200" i="1">
                <a:solidFill>
                  <a:schemeClr val="bg1"/>
                </a:solidFill>
                <a:latin typeface="Myriad Web" charset="0"/>
                <a:ea typeface="ＭＳ Ｐゴシック" charset="0"/>
              </a:defRPr>
            </a:lvl6pPr>
            <a:lvl7pPr marL="2971800" indent="-228600" eaLnBrk="0" fontAlgn="base" hangingPunct="0">
              <a:spcBef>
                <a:spcPct val="0"/>
              </a:spcBef>
              <a:spcAft>
                <a:spcPct val="0"/>
              </a:spcAft>
              <a:defRPr sz="2200" i="1">
                <a:solidFill>
                  <a:schemeClr val="bg1"/>
                </a:solidFill>
                <a:latin typeface="Myriad Web" charset="0"/>
                <a:ea typeface="ＭＳ Ｐゴシック" charset="0"/>
              </a:defRPr>
            </a:lvl7pPr>
            <a:lvl8pPr marL="3429000" indent="-228600" eaLnBrk="0" fontAlgn="base" hangingPunct="0">
              <a:spcBef>
                <a:spcPct val="0"/>
              </a:spcBef>
              <a:spcAft>
                <a:spcPct val="0"/>
              </a:spcAft>
              <a:defRPr sz="2200" i="1">
                <a:solidFill>
                  <a:schemeClr val="bg1"/>
                </a:solidFill>
                <a:latin typeface="Myriad Web" charset="0"/>
                <a:ea typeface="ＭＳ Ｐゴシック" charset="0"/>
              </a:defRPr>
            </a:lvl8pPr>
            <a:lvl9pPr marL="3886200" indent="-228600" eaLnBrk="0" fontAlgn="base" hangingPunct="0">
              <a:spcBef>
                <a:spcPct val="0"/>
              </a:spcBef>
              <a:spcAft>
                <a:spcPct val="0"/>
              </a:spcAft>
              <a:defRPr sz="2200" i="1">
                <a:solidFill>
                  <a:schemeClr val="bg1"/>
                </a:solidFill>
                <a:latin typeface="Myriad Web" charset="0"/>
                <a:ea typeface="ＭＳ Ｐゴシック" charset="0"/>
              </a:defRPr>
            </a:lvl9pPr>
          </a:lstStyle>
          <a:p>
            <a:pPr eaLnBrk="1" hangingPunct="1">
              <a:spcBef>
                <a:spcPct val="50000"/>
              </a:spcBef>
            </a:pPr>
            <a:r>
              <a:rPr lang="en-GB" i="0" dirty="0" smtClean="0"/>
              <a:t>enable tracking limited range of true and false beliefs</a:t>
            </a:r>
          </a:p>
        </p:txBody>
      </p:sp>
      <p:cxnSp>
        <p:nvCxnSpPr>
          <p:cNvPr id="15" name="Straight Connector 14"/>
          <p:cNvCxnSpPr/>
          <p:nvPr/>
        </p:nvCxnSpPr>
        <p:spPr bwMode="auto">
          <a:xfrm>
            <a:off x="4535996" y="0"/>
            <a:ext cx="72008" cy="6858000"/>
          </a:xfrm>
          <a:prstGeom prst="line">
            <a:avLst/>
          </a:prstGeom>
          <a:solidFill>
            <a:srgbClr val="00B8FF"/>
          </a:solidFill>
          <a:ln w="9525" cap="flat" cmpd="sng" algn="ctr">
            <a:solidFill>
              <a:srgbClr val="FFFFFF"/>
            </a:solidFill>
            <a:prstDash val="solid"/>
            <a:round/>
            <a:headEnd type="none" w="med" len="med"/>
            <a:tailEnd type="none" w="med" len="med"/>
          </a:ln>
          <a:effectLst/>
        </p:spPr>
      </p:cxnSp>
    </p:spTree>
    <p:extLst>
      <p:ext uri="{BB962C8B-B14F-4D97-AF65-F5344CB8AC3E}">
        <p14:creationId xmlns:p14="http://schemas.microsoft.com/office/powerpoint/2010/main" val="330176012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DSC_AA_0666cutout.JPG"/>
          <p:cNvPicPr>
            <a:picLocks noChangeAspect="1"/>
          </p:cNvPicPr>
          <p:nvPr/>
        </p:nvPicPr>
        <p:blipFill rotWithShape="1">
          <a:blip r:embed="rId2" cstate="screen">
            <a:grayscl/>
            <a:extLst>
              <a:ext uri="{BEBA8EAE-BF5A-486C-A8C5-ECC9F3942E4B}">
                <a14:imgProps xmlns:a14="http://schemas.microsoft.com/office/drawing/2010/main">
                  <a14:imgLayer r:embed="rId3">
                    <a14:imgEffect>
                      <a14:brightnessContrast bright="40000" contrast="35000"/>
                    </a14:imgEffect>
                  </a14:imgLayer>
                </a14:imgProps>
              </a:ext>
              <a:ext uri="{28A0092B-C50C-407E-A947-70E740481C1C}">
                <a14:useLocalDpi xmlns:a14="http://schemas.microsoft.com/office/drawing/2010/main"/>
              </a:ext>
            </a:extLst>
          </a:blip>
          <a:srcRect r="9062"/>
          <a:stretch/>
        </p:blipFill>
        <p:spPr>
          <a:xfrm>
            <a:off x="-36512" y="0"/>
            <a:ext cx="4157697" cy="6858000"/>
          </a:xfrm>
          <a:prstGeom prst="rect">
            <a:avLst/>
          </a:prstGeom>
        </p:spPr>
      </p:pic>
      <p:sp>
        <p:nvSpPr>
          <p:cNvPr id="7" name="Text Box 2"/>
          <p:cNvSpPr txBox="1">
            <a:spLocks noChangeArrowheads="1"/>
          </p:cNvSpPr>
          <p:nvPr/>
        </p:nvSpPr>
        <p:spPr bwMode="auto">
          <a:xfrm>
            <a:off x="2483768" y="-27384"/>
            <a:ext cx="6192688" cy="1618008"/>
          </a:xfrm>
          <a:prstGeom prst="rect">
            <a:avLst/>
          </a:prstGeom>
          <a:noFill/>
          <a:ln w="9525">
            <a:noFill/>
            <a:round/>
            <a:headEnd/>
            <a:tailEnd/>
          </a:ln>
          <a:effectLst/>
        </p:spPr>
        <p:txBody>
          <a:bodyPr wrap="square" lIns="90000" tIns="46800" rIns="90000" bIns="46800">
            <a:prstTxWarp prst="textNoShape">
              <a:avLst/>
            </a:prstTxWarp>
            <a:spAutoFit/>
          </a:bodyP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9900" i="0" dirty="0" smtClean="0">
                <a:solidFill>
                  <a:schemeClr val="tx1"/>
                </a:solidFill>
                <a:effectLst>
                  <a:glow rad="127000">
                    <a:schemeClr val="accent3">
                      <a:alpha val="34000"/>
                    </a:schemeClr>
                  </a:glow>
                </a:effectLst>
              </a:rPr>
              <a:t>challenge</a:t>
            </a:r>
          </a:p>
        </p:txBody>
      </p:sp>
      <p:sp>
        <p:nvSpPr>
          <p:cNvPr id="26626" name="Text Box 2"/>
          <p:cNvSpPr txBox="1">
            <a:spLocks noChangeArrowheads="1"/>
          </p:cNvSpPr>
          <p:nvPr/>
        </p:nvSpPr>
        <p:spPr bwMode="auto">
          <a:xfrm>
            <a:off x="3635897" y="1268760"/>
            <a:ext cx="5040560"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smtClean="0">
                <a:solidFill>
                  <a:srgbClr val="7F7F7F"/>
                </a:solidFill>
                <a:effectLst>
                  <a:glow rad="101600">
                    <a:schemeClr val="tx1">
                      <a:alpha val="75000"/>
                    </a:schemeClr>
                  </a:glow>
                </a:effectLst>
              </a:rPr>
              <a:t>Explain the emergence, in evolution or development, of sophisticated forms of theory of mind cognition.</a:t>
            </a:r>
            <a:endParaRPr lang="en-GB" dirty="0">
              <a:solidFill>
                <a:srgbClr val="7F7F7F"/>
              </a:solidFill>
              <a:effectLst>
                <a:glow rad="101600">
                  <a:schemeClr val="tx1">
                    <a:alpha val="75000"/>
                  </a:schemeClr>
                </a:glow>
              </a:effectLst>
            </a:endParaRPr>
          </a:p>
        </p:txBody>
      </p:sp>
      <p:sp>
        <p:nvSpPr>
          <p:cNvPr id="5" name="Text Box 2"/>
          <p:cNvSpPr txBox="1">
            <a:spLocks noChangeArrowheads="1"/>
          </p:cNvSpPr>
          <p:nvPr/>
        </p:nvSpPr>
        <p:spPr bwMode="auto">
          <a:xfrm>
            <a:off x="2411760" y="2060848"/>
            <a:ext cx="6192688" cy="1618008"/>
          </a:xfrm>
          <a:prstGeom prst="rect">
            <a:avLst/>
          </a:prstGeom>
          <a:noFill/>
          <a:ln w="9525">
            <a:noFill/>
            <a:round/>
            <a:headEnd/>
            <a:tailEnd/>
          </a:ln>
          <a:effectLst/>
        </p:spPr>
        <p:txBody>
          <a:bodyPr wrap="square" lIns="90000" tIns="46800" rIns="90000" bIns="46800">
            <a:prstTxWarp prst="textNoShape">
              <a:avLst/>
            </a:prstTxWarp>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9900" i="0" dirty="0" smtClean="0">
                <a:solidFill>
                  <a:schemeClr val="tx1"/>
                </a:solidFill>
                <a:effectLst>
                  <a:glow rad="127000">
                    <a:schemeClr val="accent3">
                      <a:alpha val="34000"/>
                    </a:schemeClr>
                  </a:glow>
                </a:effectLst>
              </a:rPr>
              <a:t>conjecture</a:t>
            </a:r>
          </a:p>
        </p:txBody>
      </p:sp>
      <p:sp>
        <p:nvSpPr>
          <p:cNvPr id="8" name="Text Box 2"/>
          <p:cNvSpPr txBox="1">
            <a:spLocks noChangeArrowheads="1"/>
          </p:cNvSpPr>
          <p:nvPr/>
        </p:nvSpPr>
        <p:spPr bwMode="auto">
          <a:xfrm>
            <a:off x="3275856" y="3356992"/>
            <a:ext cx="5760640" cy="144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a:solidFill>
                  <a:srgbClr val="7F7F7F"/>
                </a:solidFill>
                <a:effectLst>
                  <a:glow rad="101600">
                    <a:schemeClr val="tx1">
                      <a:alpha val="75000"/>
                    </a:schemeClr>
                  </a:glow>
                </a:effectLst>
              </a:rPr>
              <a:t>The existence of abilities to engage in joint action partially </a:t>
            </a:r>
            <a:r>
              <a:rPr lang="en-GB" i="0" dirty="0" smtClean="0">
                <a:solidFill>
                  <a:srgbClr val="7F7F7F"/>
                </a:solidFill>
                <a:effectLst>
                  <a:glow rad="101600">
                    <a:schemeClr val="tx1">
                      <a:alpha val="75000"/>
                    </a:schemeClr>
                  </a:glow>
                </a:effectLst>
              </a:rPr>
              <a:t>explains </a:t>
            </a:r>
            <a:r>
              <a:rPr lang="en-GB" i="0" dirty="0">
                <a:solidFill>
                  <a:srgbClr val="7F7F7F"/>
                </a:solidFill>
                <a:effectLst>
                  <a:glow rad="101600">
                    <a:schemeClr val="tx1">
                      <a:alpha val="75000"/>
                    </a:schemeClr>
                  </a:glow>
                </a:effectLst>
              </a:rPr>
              <a:t>how sophisticated forms of </a:t>
            </a:r>
            <a:r>
              <a:rPr lang="en-GB" i="0" dirty="0" smtClean="0">
                <a:solidFill>
                  <a:srgbClr val="7F7F7F"/>
                </a:solidFill>
                <a:effectLst>
                  <a:glow rad="101600">
                    <a:schemeClr val="tx1">
                      <a:alpha val="75000"/>
                    </a:schemeClr>
                  </a:glow>
                </a:effectLst>
              </a:rPr>
              <a:t>theory of mind cognition </a:t>
            </a:r>
            <a:r>
              <a:rPr lang="en-GB" i="0" dirty="0">
                <a:solidFill>
                  <a:srgbClr val="7F7F7F"/>
                </a:solidFill>
                <a:effectLst>
                  <a:glow rad="101600">
                    <a:schemeClr val="tx1">
                      <a:alpha val="75000"/>
                    </a:schemeClr>
                  </a:glow>
                </a:effectLst>
              </a:rPr>
              <a:t>emerge in </a:t>
            </a:r>
            <a:r>
              <a:rPr lang="en-GB" i="0" dirty="0" smtClean="0">
                <a:solidFill>
                  <a:srgbClr val="7F7F7F"/>
                </a:solidFill>
                <a:effectLst>
                  <a:glow rad="101600">
                    <a:schemeClr val="tx1">
                      <a:alpha val="75000"/>
                    </a:schemeClr>
                  </a:glow>
                </a:effectLst>
              </a:rPr>
              <a:t>evolution </a:t>
            </a:r>
            <a:r>
              <a:rPr lang="en-GB" i="0" dirty="0">
                <a:solidFill>
                  <a:srgbClr val="7F7F7F"/>
                </a:solidFill>
                <a:effectLst>
                  <a:glow rad="101600">
                    <a:schemeClr val="tx1">
                      <a:alpha val="75000"/>
                    </a:schemeClr>
                  </a:glow>
                </a:effectLst>
              </a:rPr>
              <a:t>or development (or both)</a:t>
            </a:r>
            <a:endParaRPr lang="en-GB" dirty="0">
              <a:solidFill>
                <a:srgbClr val="7F7F7F"/>
              </a:solidFill>
              <a:effectLst>
                <a:glow rad="101600">
                  <a:schemeClr val="tx1">
                    <a:alpha val="75000"/>
                  </a:schemeClr>
                </a:glow>
              </a:effectLst>
            </a:endParaRPr>
          </a:p>
        </p:txBody>
      </p:sp>
      <p:sp>
        <p:nvSpPr>
          <p:cNvPr id="9" name="Text Box 2"/>
          <p:cNvSpPr txBox="1">
            <a:spLocks noChangeArrowheads="1"/>
          </p:cNvSpPr>
          <p:nvPr/>
        </p:nvSpPr>
        <p:spPr bwMode="auto">
          <a:xfrm>
            <a:off x="611560" y="4459759"/>
            <a:ext cx="7920880" cy="1618008"/>
          </a:xfrm>
          <a:prstGeom prst="rect">
            <a:avLst/>
          </a:prstGeom>
          <a:noFill/>
          <a:ln w="9525">
            <a:noFill/>
            <a:round/>
            <a:headEnd/>
            <a:tailEnd/>
          </a:ln>
          <a:effectLst/>
        </p:spPr>
        <p:txBody>
          <a:bodyPr wrap="square" lIns="90000" tIns="46800" rIns="90000" bIns="46800">
            <a:prstTxWarp prst="textNoShape">
              <a:avLst/>
            </a:prstTxWarp>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9900" i="0" dirty="0" smtClean="0">
                <a:solidFill>
                  <a:schemeClr val="tx1"/>
                </a:solidFill>
                <a:effectLst>
                  <a:glow rad="127000">
                    <a:schemeClr val="accent3"/>
                  </a:glow>
                </a:effectLst>
              </a:rPr>
              <a:t>first objection</a:t>
            </a:r>
          </a:p>
        </p:txBody>
      </p:sp>
      <p:sp>
        <p:nvSpPr>
          <p:cNvPr id="10" name="Text Box 2"/>
          <p:cNvSpPr txBox="1">
            <a:spLocks noChangeArrowheads="1"/>
          </p:cNvSpPr>
          <p:nvPr/>
        </p:nvSpPr>
        <p:spPr bwMode="auto">
          <a:xfrm>
            <a:off x="3779912" y="5806425"/>
            <a:ext cx="504056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smtClean="0">
                <a:effectLst>
                  <a:glow rad="101600">
                    <a:schemeClr val="tx1">
                      <a:alpha val="75000"/>
                    </a:schemeClr>
                  </a:glow>
                </a:effectLst>
              </a:rPr>
              <a:t>Sophisticated theory </a:t>
            </a:r>
            <a:r>
              <a:rPr lang="en-GB" i="0" dirty="0">
                <a:effectLst>
                  <a:glow rad="101600">
                    <a:schemeClr val="tx1">
                      <a:alpha val="75000"/>
                    </a:schemeClr>
                  </a:glow>
                </a:effectLst>
              </a:rPr>
              <a:t>of mind cognition </a:t>
            </a:r>
            <a:r>
              <a:rPr lang="en-GB" i="0" dirty="0" smtClean="0">
                <a:effectLst>
                  <a:glow rad="101600">
                    <a:schemeClr val="tx1">
                      <a:alpha val="75000"/>
                    </a:schemeClr>
                  </a:glow>
                </a:effectLst>
              </a:rPr>
              <a:t>emerges before joint action</a:t>
            </a:r>
            <a:endParaRPr lang="en-GB" dirty="0">
              <a:effectLst>
                <a:glow rad="101600">
                  <a:schemeClr val="tx1">
                    <a:alpha val="75000"/>
                  </a:schemeClr>
                </a:glow>
              </a:effectLst>
            </a:endParaRPr>
          </a:p>
        </p:txBody>
      </p:sp>
      <p:cxnSp>
        <p:nvCxnSpPr>
          <p:cNvPr id="3" name="Straight Connector 2"/>
          <p:cNvCxnSpPr/>
          <p:nvPr/>
        </p:nvCxnSpPr>
        <p:spPr bwMode="auto">
          <a:xfrm>
            <a:off x="611560" y="4941168"/>
            <a:ext cx="8280920" cy="1728192"/>
          </a:xfrm>
          <a:prstGeom prst="line">
            <a:avLst/>
          </a:prstGeom>
          <a:solidFill>
            <a:srgbClr val="00B8FF"/>
          </a:solidFill>
          <a:ln w="76200" cap="flat" cmpd="sng" algn="ctr">
            <a:solidFill>
              <a:schemeClr val="bg1"/>
            </a:solidFill>
            <a:prstDash val="solid"/>
            <a:round/>
            <a:headEnd type="none" w="med" len="med"/>
            <a:tailEnd type="none" w="med" len="med"/>
          </a:ln>
          <a:effectLst>
            <a:glow rad="304800">
              <a:schemeClr val="tx1">
                <a:alpha val="75000"/>
              </a:schemeClr>
            </a:glow>
          </a:effectLst>
        </p:spPr>
      </p:cxnSp>
    </p:spTree>
    <p:extLst>
      <p:ext uri="{BB962C8B-B14F-4D97-AF65-F5344CB8AC3E}">
        <p14:creationId xmlns:p14="http://schemas.microsoft.com/office/powerpoint/2010/main" val="385350447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DSC_AA_0666cutout.JPG"/>
          <p:cNvPicPr>
            <a:picLocks noChangeAspect="1"/>
          </p:cNvPicPr>
          <p:nvPr/>
        </p:nvPicPr>
        <p:blipFill rotWithShape="1">
          <a:blip r:embed="rId2" cstate="screen">
            <a:grayscl/>
            <a:extLst>
              <a:ext uri="{BEBA8EAE-BF5A-486C-A8C5-ECC9F3942E4B}">
                <a14:imgProps xmlns:a14="http://schemas.microsoft.com/office/drawing/2010/main">
                  <a14:imgLayer r:embed="rId3">
                    <a14:imgEffect>
                      <a14:brightnessContrast bright="40000" contrast="35000"/>
                    </a14:imgEffect>
                  </a14:imgLayer>
                </a14:imgProps>
              </a:ext>
              <a:ext uri="{28A0092B-C50C-407E-A947-70E740481C1C}">
                <a14:useLocalDpi xmlns:a14="http://schemas.microsoft.com/office/drawing/2010/main"/>
              </a:ext>
            </a:extLst>
          </a:blip>
          <a:srcRect r="9062"/>
          <a:stretch/>
        </p:blipFill>
        <p:spPr>
          <a:xfrm>
            <a:off x="-36512" y="0"/>
            <a:ext cx="4157697" cy="6858000"/>
          </a:xfrm>
          <a:prstGeom prst="rect">
            <a:avLst/>
          </a:prstGeom>
        </p:spPr>
      </p:pic>
      <p:sp>
        <p:nvSpPr>
          <p:cNvPr id="7" name="Text Box 2"/>
          <p:cNvSpPr txBox="1">
            <a:spLocks noChangeArrowheads="1"/>
          </p:cNvSpPr>
          <p:nvPr/>
        </p:nvSpPr>
        <p:spPr bwMode="auto">
          <a:xfrm>
            <a:off x="2483768" y="-27384"/>
            <a:ext cx="6192688" cy="1618008"/>
          </a:xfrm>
          <a:prstGeom prst="rect">
            <a:avLst/>
          </a:prstGeom>
          <a:noFill/>
          <a:ln w="9525">
            <a:noFill/>
            <a:round/>
            <a:headEnd/>
            <a:tailEnd/>
          </a:ln>
          <a:effectLst/>
        </p:spPr>
        <p:txBody>
          <a:bodyPr wrap="square" lIns="90000" tIns="46800" rIns="90000" bIns="46800">
            <a:prstTxWarp prst="textNoShape">
              <a:avLst/>
            </a:prstTxWarp>
            <a:spAutoFit/>
          </a:bodyP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9900" i="0" dirty="0" smtClean="0">
                <a:solidFill>
                  <a:schemeClr val="tx1"/>
                </a:solidFill>
                <a:effectLst>
                  <a:glow rad="127000">
                    <a:schemeClr val="accent3"/>
                  </a:glow>
                </a:effectLst>
              </a:rPr>
              <a:t>challenge</a:t>
            </a:r>
          </a:p>
        </p:txBody>
      </p:sp>
      <p:sp>
        <p:nvSpPr>
          <p:cNvPr id="26626" name="Text Box 2"/>
          <p:cNvSpPr txBox="1">
            <a:spLocks noChangeArrowheads="1"/>
          </p:cNvSpPr>
          <p:nvPr/>
        </p:nvSpPr>
        <p:spPr bwMode="auto">
          <a:xfrm>
            <a:off x="3635897" y="1268760"/>
            <a:ext cx="5040560"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smtClean="0">
                <a:effectLst>
                  <a:glow rad="101600">
                    <a:schemeClr val="tx1">
                      <a:alpha val="75000"/>
                    </a:schemeClr>
                  </a:glow>
                </a:effectLst>
              </a:rPr>
              <a:t>Explain the emergence, in evolution or development, of sophisticated forms of theory of mind cognition.</a:t>
            </a:r>
            <a:endParaRPr lang="en-GB" dirty="0">
              <a:effectLst>
                <a:glow rad="101600">
                  <a:schemeClr val="tx1">
                    <a:alpha val="75000"/>
                  </a:schemeClr>
                </a:glow>
              </a:effectLst>
            </a:endParaRPr>
          </a:p>
        </p:txBody>
      </p:sp>
      <p:sp>
        <p:nvSpPr>
          <p:cNvPr id="5" name="Text Box 2"/>
          <p:cNvSpPr txBox="1">
            <a:spLocks noChangeArrowheads="1"/>
          </p:cNvSpPr>
          <p:nvPr/>
        </p:nvSpPr>
        <p:spPr bwMode="auto">
          <a:xfrm>
            <a:off x="2411760" y="2060848"/>
            <a:ext cx="6192688" cy="1618008"/>
          </a:xfrm>
          <a:prstGeom prst="rect">
            <a:avLst/>
          </a:prstGeom>
          <a:noFill/>
          <a:ln w="9525">
            <a:noFill/>
            <a:round/>
            <a:headEnd/>
            <a:tailEnd/>
          </a:ln>
          <a:effectLst/>
        </p:spPr>
        <p:txBody>
          <a:bodyPr wrap="square" lIns="90000" tIns="46800" rIns="90000" bIns="46800">
            <a:prstTxWarp prst="textNoShape">
              <a:avLst/>
            </a:prstTxWarp>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9900" i="0" dirty="0" smtClean="0">
                <a:solidFill>
                  <a:schemeClr val="tx1"/>
                </a:solidFill>
                <a:effectLst>
                  <a:glow rad="127000">
                    <a:schemeClr val="accent3"/>
                  </a:glow>
                </a:effectLst>
              </a:rPr>
              <a:t>conjecture</a:t>
            </a:r>
          </a:p>
        </p:txBody>
      </p:sp>
      <p:sp>
        <p:nvSpPr>
          <p:cNvPr id="8" name="Text Box 2"/>
          <p:cNvSpPr txBox="1">
            <a:spLocks noChangeArrowheads="1"/>
          </p:cNvSpPr>
          <p:nvPr/>
        </p:nvSpPr>
        <p:spPr bwMode="auto">
          <a:xfrm>
            <a:off x="3275856" y="3356992"/>
            <a:ext cx="5760640" cy="144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a:effectLst>
                  <a:glow rad="101600">
                    <a:schemeClr val="tx1">
                      <a:alpha val="75000"/>
                    </a:schemeClr>
                  </a:glow>
                </a:effectLst>
              </a:rPr>
              <a:t>The existence of abilities to engage in joint action partially </a:t>
            </a:r>
            <a:r>
              <a:rPr lang="en-GB" i="0" dirty="0" smtClean="0">
                <a:effectLst>
                  <a:glow rad="101600">
                    <a:schemeClr val="tx1">
                      <a:alpha val="75000"/>
                    </a:schemeClr>
                  </a:glow>
                </a:effectLst>
              </a:rPr>
              <a:t>explains </a:t>
            </a:r>
            <a:r>
              <a:rPr lang="en-GB" i="0" dirty="0">
                <a:effectLst>
                  <a:glow rad="101600">
                    <a:schemeClr val="tx1">
                      <a:alpha val="75000"/>
                    </a:schemeClr>
                  </a:glow>
                </a:effectLst>
              </a:rPr>
              <a:t>how sophisticated forms of </a:t>
            </a:r>
            <a:r>
              <a:rPr lang="en-GB" i="0" dirty="0" smtClean="0">
                <a:effectLst>
                  <a:glow rad="101600">
                    <a:schemeClr val="tx1">
                      <a:alpha val="75000"/>
                    </a:schemeClr>
                  </a:glow>
                </a:effectLst>
              </a:rPr>
              <a:t>theory of mind cognition </a:t>
            </a:r>
            <a:r>
              <a:rPr lang="en-GB" i="0" dirty="0">
                <a:effectLst>
                  <a:glow rad="101600">
                    <a:schemeClr val="tx1">
                      <a:alpha val="75000"/>
                    </a:schemeClr>
                  </a:glow>
                </a:effectLst>
              </a:rPr>
              <a:t>emerge in </a:t>
            </a:r>
            <a:r>
              <a:rPr lang="en-GB" i="0" dirty="0" smtClean="0">
                <a:effectLst>
                  <a:glow rad="101600">
                    <a:schemeClr val="tx1">
                      <a:alpha val="75000"/>
                    </a:schemeClr>
                  </a:glow>
                </a:effectLst>
              </a:rPr>
              <a:t>evolution </a:t>
            </a:r>
            <a:r>
              <a:rPr lang="en-GB" i="0" dirty="0">
                <a:effectLst>
                  <a:glow rad="101600">
                    <a:schemeClr val="tx1">
                      <a:alpha val="75000"/>
                    </a:schemeClr>
                  </a:glow>
                </a:effectLst>
              </a:rPr>
              <a:t>or development (or both)</a:t>
            </a:r>
            <a:endParaRPr lang="en-GB" dirty="0">
              <a:effectLst>
                <a:glow rad="101600">
                  <a:schemeClr val="tx1">
                    <a:alpha val="75000"/>
                  </a:schemeClr>
                </a:glow>
              </a:effectLst>
            </a:endParaRPr>
          </a:p>
        </p:txBody>
      </p:sp>
    </p:spTree>
    <p:extLst>
      <p:ext uri="{BB962C8B-B14F-4D97-AF65-F5344CB8AC3E}">
        <p14:creationId xmlns:p14="http://schemas.microsoft.com/office/powerpoint/2010/main" val="69416888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DSC_AA_0666cutout.JPG"/>
          <p:cNvPicPr>
            <a:picLocks noChangeAspect="1"/>
          </p:cNvPicPr>
          <p:nvPr/>
        </p:nvPicPr>
        <p:blipFill rotWithShape="1">
          <a:blip r:embed="rId2" cstate="screen">
            <a:grayscl/>
            <a:extLst>
              <a:ext uri="{BEBA8EAE-BF5A-486C-A8C5-ECC9F3942E4B}">
                <a14:imgProps xmlns:a14="http://schemas.microsoft.com/office/drawing/2010/main">
                  <a14:imgLayer r:embed="rId3">
                    <a14:imgEffect>
                      <a14:brightnessContrast bright="40000" contrast="35000"/>
                    </a14:imgEffect>
                  </a14:imgLayer>
                </a14:imgProps>
              </a:ext>
              <a:ext uri="{28A0092B-C50C-407E-A947-70E740481C1C}">
                <a14:useLocalDpi xmlns:a14="http://schemas.microsoft.com/office/drawing/2010/main"/>
              </a:ext>
            </a:extLst>
          </a:blip>
          <a:srcRect r="9062"/>
          <a:stretch/>
        </p:blipFill>
        <p:spPr>
          <a:xfrm>
            <a:off x="-36512" y="0"/>
            <a:ext cx="4157697" cy="6858000"/>
          </a:xfrm>
          <a:prstGeom prst="rect">
            <a:avLst/>
          </a:prstGeom>
        </p:spPr>
      </p:pic>
      <p:sp>
        <p:nvSpPr>
          <p:cNvPr id="9" name="Text Box 2"/>
          <p:cNvSpPr txBox="1">
            <a:spLocks noChangeArrowheads="1"/>
          </p:cNvSpPr>
          <p:nvPr/>
        </p:nvSpPr>
        <p:spPr bwMode="auto">
          <a:xfrm>
            <a:off x="2843808" y="-27384"/>
            <a:ext cx="6192688" cy="1618008"/>
          </a:xfrm>
          <a:prstGeom prst="rect">
            <a:avLst/>
          </a:prstGeom>
          <a:noFill/>
          <a:ln w="9525">
            <a:noFill/>
            <a:round/>
            <a:headEnd/>
            <a:tailEnd/>
          </a:ln>
          <a:effectLst/>
        </p:spPr>
        <p:txBody>
          <a:bodyPr wrap="square" lIns="90000" tIns="46800" rIns="90000" bIns="46800">
            <a:prstTxWarp prst="textNoShape">
              <a:avLst/>
            </a:prstTxWarp>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9900" i="0" dirty="0" smtClean="0">
                <a:solidFill>
                  <a:schemeClr val="tx1"/>
                </a:solidFill>
                <a:effectLst>
                  <a:glow rad="127000">
                    <a:schemeClr val="accent3"/>
                  </a:glow>
                </a:effectLst>
              </a:rPr>
              <a:t>challenge</a:t>
            </a:r>
          </a:p>
        </p:txBody>
      </p:sp>
      <p:sp>
        <p:nvSpPr>
          <p:cNvPr id="5" name="Rectangle 4"/>
          <p:cNvSpPr/>
          <p:nvPr/>
        </p:nvSpPr>
        <p:spPr bwMode="auto">
          <a:xfrm>
            <a:off x="5724128" y="1628800"/>
            <a:ext cx="2808312" cy="432048"/>
          </a:xfrm>
          <a:prstGeom prst="rect">
            <a:avLst/>
          </a:prstGeom>
          <a:solidFill>
            <a:srgbClr val="FFFF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6" name="Rectangle 5"/>
          <p:cNvSpPr/>
          <p:nvPr/>
        </p:nvSpPr>
        <p:spPr bwMode="auto">
          <a:xfrm>
            <a:off x="3707904" y="1988840"/>
            <a:ext cx="3024336" cy="432048"/>
          </a:xfrm>
          <a:prstGeom prst="rect">
            <a:avLst/>
          </a:prstGeom>
          <a:solidFill>
            <a:srgbClr val="FFFF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0" name="Text Box 2"/>
          <p:cNvSpPr txBox="1">
            <a:spLocks noChangeArrowheads="1"/>
          </p:cNvSpPr>
          <p:nvPr/>
        </p:nvSpPr>
        <p:spPr bwMode="auto">
          <a:xfrm>
            <a:off x="3635897" y="1268760"/>
            <a:ext cx="5040560"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smtClean="0">
                <a:solidFill>
                  <a:schemeClr val="accent3"/>
                </a:solidFill>
                <a:effectLst>
                  <a:glow rad="101600">
                    <a:schemeClr val="tx1">
                      <a:alpha val="75000"/>
                    </a:schemeClr>
                  </a:glow>
                </a:effectLst>
              </a:rPr>
              <a:t>Explain the emergence, in evolution or development, of sophisticated forms of theory of mind cognition.</a:t>
            </a:r>
            <a:endParaRPr lang="en-GB" dirty="0">
              <a:solidFill>
                <a:schemeClr val="accent3"/>
              </a:solidFill>
              <a:effectLst>
                <a:glow rad="101600">
                  <a:schemeClr val="tx1">
                    <a:alpha val="75000"/>
                  </a:schemeClr>
                </a:glow>
              </a:effectLst>
            </a:endParaRPr>
          </a:p>
        </p:txBody>
      </p:sp>
    </p:spTree>
    <p:extLst>
      <p:ext uri="{BB962C8B-B14F-4D97-AF65-F5344CB8AC3E}">
        <p14:creationId xmlns:p14="http://schemas.microsoft.com/office/powerpoint/2010/main" val="70125383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DSC_AA_0666cutout.JPG"/>
          <p:cNvPicPr>
            <a:picLocks noChangeAspect="1"/>
          </p:cNvPicPr>
          <p:nvPr/>
        </p:nvPicPr>
        <p:blipFill rotWithShape="1">
          <a:blip r:embed="rId2" cstate="screen">
            <a:grayscl/>
            <a:extLst>
              <a:ext uri="{BEBA8EAE-BF5A-486C-A8C5-ECC9F3942E4B}">
                <a14:imgProps xmlns:a14="http://schemas.microsoft.com/office/drawing/2010/main">
                  <a14:imgLayer r:embed="rId3">
                    <a14:imgEffect>
                      <a14:brightnessContrast bright="40000" contrast="35000"/>
                    </a14:imgEffect>
                  </a14:imgLayer>
                </a14:imgProps>
              </a:ext>
              <a:ext uri="{28A0092B-C50C-407E-A947-70E740481C1C}">
                <a14:useLocalDpi xmlns:a14="http://schemas.microsoft.com/office/drawing/2010/main"/>
              </a:ext>
            </a:extLst>
          </a:blip>
          <a:srcRect r="9062"/>
          <a:stretch/>
        </p:blipFill>
        <p:spPr>
          <a:xfrm>
            <a:off x="-36512" y="0"/>
            <a:ext cx="4157697" cy="6858000"/>
          </a:xfrm>
          <a:prstGeom prst="rect">
            <a:avLst/>
          </a:prstGeom>
        </p:spPr>
      </p:pic>
      <p:sp>
        <p:nvSpPr>
          <p:cNvPr id="7" name="Text Box 2"/>
          <p:cNvSpPr txBox="1">
            <a:spLocks noChangeArrowheads="1"/>
          </p:cNvSpPr>
          <p:nvPr/>
        </p:nvSpPr>
        <p:spPr bwMode="auto">
          <a:xfrm>
            <a:off x="2483768" y="-27384"/>
            <a:ext cx="6192688" cy="1618008"/>
          </a:xfrm>
          <a:prstGeom prst="rect">
            <a:avLst/>
          </a:prstGeom>
          <a:noFill/>
          <a:ln w="9525">
            <a:noFill/>
            <a:round/>
            <a:headEnd/>
            <a:tailEnd/>
          </a:ln>
          <a:effectLst/>
        </p:spPr>
        <p:txBody>
          <a:bodyPr wrap="square" lIns="90000" tIns="46800" rIns="90000" bIns="46800">
            <a:prstTxWarp prst="textNoShape">
              <a:avLst/>
            </a:prstTxWarp>
            <a:spAutoFit/>
          </a:bodyP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9900" i="0" dirty="0" smtClean="0">
                <a:solidFill>
                  <a:schemeClr val="tx1"/>
                </a:solidFill>
                <a:effectLst>
                  <a:glow rad="127000">
                    <a:schemeClr val="accent3">
                      <a:alpha val="34000"/>
                    </a:schemeClr>
                  </a:glow>
                </a:effectLst>
              </a:rPr>
              <a:t>challenge</a:t>
            </a:r>
          </a:p>
        </p:txBody>
      </p:sp>
      <p:sp>
        <p:nvSpPr>
          <p:cNvPr id="26626" name="Text Box 2"/>
          <p:cNvSpPr txBox="1">
            <a:spLocks noChangeArrowheads="1"/>
          </p:cNvSpPr>
          <p:nvPr/>
        </p:nvSpPr>
        <p:spPr bwMode="auto">
          <a:xfrm>
            <a:off x="3635897" y="1268760"/>
            <a:ext cx="5040560"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smtClean="0">
                <a:solidFill>
                  <a:srgbClr val="7F7F7F"/>
                </a:solidFill>
                <a:effectLst>
                  <a:glow rad="101600">
                    <a:schemeClr val="tx1">
                      <a:alpha val="75000"/>
                    </a:schemeClr>
                  </a:glow>
                </a:effectLst>
              </a:rPr>
              <a:t>Explain the emergence, in evolution or development, of sophisticated forms of theory of mind cognition.</a:t>
            </a:r>
            <a:endParaRPr lang="en-GB" dirty="0">
              <a:solidFill>
                <a:srgbClr val="7F7F7F"/>
              </a:solidFill>
              <a:effectLst>
                <a:glow rad="101600">
                  <a:schemeClr val="tx1">
                    <a:alpha val="75000"/>
                  </a:schemeClr>
                </a:glow>
              </a:effectLst>
            </a:endParaRPr>
          </a:p>
        </p:txBody>
      </p:sp>
      <p:sp>
        <p:nvSpPr>
          <p:cNvPr id="5" name="Text Box 2"/>
          <p:cNvSpPr txBox="1">
            <a:spLocks noChangeArrowheads="1"/>
          </p:cNvSpPr>
          <p:nvPr/>
        </p:nvSpPr>
        <p:spPr bwMode="auto">
          <a:xfrm>
            <a:off x="2411760" y="2060848"/>
            <a:ext cx="6192688" cy="1618008"/>
          </a:xfrm>
          <a:prstGeom prst="rect">
            <a:avLst/>
          </a:prstGeom>
          <a:noFill/>
          <a:ln w="9525">
            <a:noFill/>
            <a:round/>
            <a:headEnd/>
            <a:tailEnd/>
          </a:ln>
          <a:effectLst/>
        </p:spPr>
        <p:txBody>
          <a:bodyPr wrap="square" lIns="90000" tIns="46800" rIns="90000" bIns="46800">
            <a:prstTxWarp prst="textNoShape">
              <a:avLst/>
            </a:prstTxWarp>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9900" i="0" dirty="0" smtClean="0">
                <a:solidFill>
                  <a:schemeClr val="tx1"/>
                </a:solidFill>
                <a:effectLst>
                  <a:glow rad="127000">
                    <a:schemeClr val="accent3">
                      <a:alpha val="34000"/>
                    </a:schemeClr>
                  </a:glow>
                </a:effectLst>
              </a:rPr>
              <a:t>conjecture</a:t>
            </a:r>
          </a:p>
        </p:txBody>
      </p:sp>
      <p:sp>
        <p:nvSpPr>
          <p:cNvPr id="8" name="Text Box 2"/>
          <p:cNvSpPr txBox="1">
            <a:spLocks noChangeArrowheads="1"/>
          </p:cNvSpPr>
          <p:nvPr/>
        </p:nvSpPr>
        <p:spPr bwMode="auto">
          <a:xfrm>
            <a:off x="3275856" y="3356992"/>
            <a:ext cx="5760640" cy="144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a:solidFill>
                  <a:srgbClr val="7F7F7F"/>
                </a:solidFill>
                <a:effectLst>
                  <a:glow rad="101600">
                    <a:schemeClr val="tx1">
                      <a:alpha val="75000"/>
                    </a:schemeClr>
                  </a:glow>
                </a:effectLst>
              </a:rPr>
              <a:t>The existence of abilities to engage in joint action partially </a:t>
            </a:r>
            <a:r>
              <a:rPr lang="en-GB" i="0" dirty="0" smtClean="0">
                <a:solidFill>
                  <a:srgbClr val="7F7F7F"/>
                </a:solidFill>
                <a:effectLst>
                  <a:glow rad="101600">
                    <a:schemeClr val="tx1">
                      <a:alpha val="75000"/>
                    </a:schemeClr>
                  </a:glow>
                </a:effectLst>
              </a:rPr>
              <a:t>explains </a:t>
            </a:r>
            <a:r>
              <a:rPr lang="en-GB" i="0" dirty="0">
                <a:solidFill>
                  <a:srgbClr val="7F7F7F"/>
                </a:solidFill>
                <a:effectLst>
                  <a:glow rad="101600">
                    <a:schemeClr val="tx1">
                      <a:alpha val="75000"/>
                    </a:schemeClr>
                  </a:glow>
                </a:effectLst>
              </a:rPr>
              <a:t>how sophisticated forms of </a:t>
            </a:r>
            <a:r>
              <a:rPr lang="en-GB" i="0" dirty="0" smtClean="0">
                <a:solidFill>
                  <a:srgbClr val="7F7F7F"/>
                </a:solidFill>
                <a:effectLst>
                  <a:glow rad="101600">
                    <a:schemeClr val="tx1">
                      <a:alpha val="75000"/>
                    </a:schemeClr>
                  </a:glow>
                </a:effectLst>
              </a:rPr>
              <a:t>theory of mind cognition </a:t>
            </a:r>
            <a:r>
              <a:rPr lang="en-GB" i="0" dirty="0">
                <a:solidFill>
                  <a:srgbClr val="7F7F7F"/>
                </a:solidFill>
                <a:effectLst>
                  <a:glow rad="101600">
                    <a:schemeClr val="tx1">
                      <a:alpha val="75000"/>
                    </a:schemeClr>
                  </a:glow>
                </a:effectLst>
              </a:rPr>
              <a:t>emerge in </a:t>
            </a:r>
            <a:r>
              <a:rPr lang="en-GB" i="0" dirty="0" smtClean="0">
                <a:solidFill>
                  <a:srgbClr val="7F7F7F"/>
                </a:solidFill>
                <a:effectLst>
                  <a:glow rad="101600">
                    <a:schemeClr val="tx1">
                      <a:alpha val="75000"/>
                    </a:schemeClr>
                  </a:glow>
                </a:effectLst>
              </a:rPr>
              <a:t>evolution </a:t>
            </a:r>
            <a:r>
              <a:rPr lang="en-GB" i="0" dirty="0">
                <a:solidFill>
                  <a:srgbClr val="7F7F7F"/>
                </a:solidFill>
                <a:effectLst>
                  <a:glow rad="101600">
                    <a:schemeClr val="tx1">
                      <a:alpha val="75000"/>
                    </a:schemeClr>
                  </a:glow>
                </a:effectLst>
              </a:rPr>
              <a:t>or development (or both)</a:t>
            </a:r>
            <a:endParaRPr lang="en-GB" dirty="0">
              <a:solidFill>
                <a:srgbClr val="7F7F7F"/>
              </a:solidFill>
              <a:effectLst>
                <a:glow rad="101600">
                  <a:schemeClr val="tx1">
                    <a:alpha val="75000"/>
                  </a:schemeClr>
                </a:glow>
              </a:effectLst>
            </a:endParaRPr>
          </a:p>
        </p:txBody>
      </p:sp>
      <p:sp>
        <p:nvSpPr>
          <p:cNvPr id="11" name="Text Box 2"/>
          <p:cNvSpPr txBox="1">
            <a:spLocks noChangeArrowheads="1"/>
          </p:cNvSpPr>
          <p:nvPr/>
        </p:nvSpPr>
        <p:spPr bwMode="auto">
          <a:xfrm>
            <a:off x="611560" y="4459759"/>
            <a:ext cx="7920880" cy="1618008"/>
          </a:xfrm>
          <a:prstGeom prst="rect">
            <a:avLst/>
          </a:prstGeom>
          <a:noFill/>
          <a:ln w="9525">
            <a:noFill/>
            <a:round/>
            <a:headEnd/>
            <a:tailEnd/>
          </a:ln>
          <a:effectLst/>
        </p:spPr>
        <p:txBody>
          <a:bodyPr wrap="square" lIns="90000" tIns="46800" rIns="90000" bIns="46800">
            <a:prstTxWarp prst="textNoShape">
              <a:avLst/>
            </a:prstTxWarp>
            <a:spAutoFit/>
          </a:bodyPr>
          <a:lstStyle/>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9900" i="0" dirty="0" smtClean="0">
                <a:solidFill>
                  <a:schemeClr val="tx1"/>
                </a:solidFill>
                <a:effectLst>
                  <a:glow rad="127000">
                    <a:schemeClr val="accent3"/>
                  </a:glow>
                </a:effectLst>
              </a:rPr>
              <a:t>2</a:t>
            </a:r>
            <a:r>
              <a:rPr lang="en-US" sz="9900" i="0" baseline="30000" dirty="0" smtClean="0">
                <a:solidFill>
                  <a:schemeClr val="tx1"/>
                </a:solidFill>
                <a:effectLst>
                  <a:glow rad="127000">
                    <a:schemeClr val="accent3"/>
                  </a:glow>
                </a:effectLst>
              </a:rPr>
              <a:t>nd</a:t>
            </a:r>
            <a:r>
              <a:rPr lang="en-US" sz="9900" i="0" dirty="0" smtClean="0">
                <a:solidFill>
                  <a:schemeClr val="tx1"/>
                </a:solidFill>
                <a:effectLst>
                  <a:glow rad="127000">
                    <a:schemeClr val="accent3"/>
                  </a:glow>
                </a:effectLst>
              </a:rPr>
              <a:t> objection</a:t>
            </a:r>
          </a:p>
        </p:txBody>
      </p:sp>
      <p:sp>
        <p:nvSpPr>
          <p:cNvPr id="10" name="Text Box 2"/>
          <p:cNvSpPr txBox="1">
            <a:spLocks noChangeArrowheads="1"/>
          </p:cNvSpPr>
          <p:nvPr/>
        </p:nvSpPr>
        <p:spPr bwMode="auto">
          <a:xfrm>
            <a:off x="3779912" y="5806425"/>
            <a:ext cx="504056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smtClean="0">
                <a:effectLst>
                  <a:glow rad="101600">
                    <a:schemeClr val="tx1">
                      <a:alpha val="75000"/>
                    </a:schemeClr>
                  </a:glow>
                </a:effectLst>
              </a:rPr>
              <a:t>Joint action presupposes sophisticated theory of mind cognition</a:t>
            </a:r>
            <a:endParaRPr lang="en-GB" dirty="0">
              <a:effectLst>
                <a:glow rad="101600">
                  <a:schemeClr val="tx1">
                    <a:alpha val="75000"/>
                  </a:schemeClr>
                </a:glow>
              </a:effectLst>
            </a:endParaRPr>
          </a:p>
        </p:txBody>
      </p:sp>
    </p:spTree>
    <p:extLst>
      <p:ext uri="{BB962C8B-B14F-4D97-AF65-F5344CB8AC3E}">
        <p14:creationId xmlns:p14="http://schemas.microsoft.com/office/powerpoint/2010/main" val="222396786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2"/>
          <p:cNvSpPr txBox="1">
            <a:spLocks noChangeArrowheads="1"/>
          </p:cNvSpPr>
          <p:nvPr/>
        </p:nvSpPr>
        <p:spPr bwMode="auto">
          <a:xfrm>
            <a:off x="1219200" y="3212466"/>
            <a:ext cx="6705600" cy="433068"/>
          </a:xfrm>
          <a:prstGeom prst="rect">
            <a:avLst/>
          </a:prstGeom>
          <a:noFill/>
          <a:ln w="9525">
            <a:noFill/>
            <a:round/>
            <a:headEnd/>
            <a:tailEnd/>
          </a:ln>
          <a:effectLst/>
        </p:spPr>
        <p:txBody>
          <a:bodyPr wrap="square" lIns="90000" tIns="46800" rIns="90000" bIns="46800">
            <a:prstTxWarp prst="textNoShape">
              <a:avLst/>
            </a:prstTxWarp>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shared intention</a:t>
            </a:r>
            <a:endParaRPr lang="en-US" i="0" dirty="0" smtClean="0">
              <a:ea typeface="Arial" charset="0"/>
              <a:cs typeface="Arial" charset="0"/>
            </a:endParaRPr>
          </a:p>
        </p:txBody>
      </p:sp>
    </p:spTree>
    <p:extLst>
      <p:ext uri="{BB962C8B-B14F-4D97-AF65-F5344CB8AC3E}">
        <p14:creationId xmlns:p14="http://schemas.microsoft.com/office/powerpoint/2010/main" val="387470512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ext Box 2"/>
          <p:cNvSpPr txBox="1">
            <a:spLocks noChangeArrowheads="1"/>
          </p:cNvSpPr>
          <p:nvPr/>
        </p:nvSpPr>
        <p:spPr bwMode="auto">
          <a:xfrm>
            <a:off x="971600" y="610846"/>
            <a:ext cx="6552327" cy="771623"/>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6362700" algn="r"/>
                <a:tab pos="6400800" algn="l"/>
                <a:tab pos="7315200" algn="l"/>
                <a:tab pos="8229600" algn="l"/>
                <a:tab pos="9144000" algn="l"/>
                <a:tab pos="10058400" algn="l"/>
              </a:tabLst>
            </a:pPr>
            <a:r>
              <a:rPr lang="en-US" i="0" dirty="0"/>
              <a:t>‘I take a </a:t>
            </a:r>
            <a:r>
              <a:rPr lang="en-US" i="0" dirty="0" smtClean="0"/>
              <a:t>collective </a:t>
            </a:r>
            <a:r>
              <a:rPr lang="en-US" i="0" dirty="0"/>
              <a:t>action to involve a collective</a:t>
            </a:r>
            <a:r>
              <a:rPr lang="en-US" i="0" dirty="0" smtClean="0"/>
              <a:t> [shared] intention</a:t>
            </a:r>
            <a:r>
              <a:rPr lang="en-US" i="0" dirty="0"/>
              <a:t>.</a:t>
            </a:r>
            <a:r>
              <a:rPr lang="en-US" i="0" dirty="0" smtClean="0"/>
              <a:t>’	</a:t>
            </a:r>
            <a:r>
              <a:rPr lang="en-US" sz="1600" i="0" dirty="0" smtClean="0"/>
              <a:t>(Gilbert 2006, p. 5)</a:t>
            </a:r>
          </a:p>
        </p:txBody>
      </p:sp>
    </p:spTree>
    <p:extLst>
      <p:ext uri="{BB962C8B-B14F-4D97-AF65-F5344CB8AC3E}">
        <p14:creationId xmlns:p14="http://schemas.microsoft.com/office/powerpoint/2010/main" val="296591945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ext Box 2"/>
          <p:cNvSpPr txBox="1">
            <a:spLocks noChangeArrowheads="1"/>
          </p:cNvSpPr>
          <p:nvPr/>
        </p:nvSpPr>
        <p:spPr bwMode="auto">
          <a:xfrm>
            <a:off x="971600" y="610846"/>
            <a:ext cx="6552327" cy="771623"/>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6362700" algn="r"/>
                <a:tab pos="6400800" algn="l"/>
                <a:tab pos="7315200" algn="l"/>
                <a:tab pos="8229600" algn="l"/>
                <a:tab pos="9144000" algn="l"/>
                <a:tab pos="10058400" algn="l"/>
              </a:tabLst>
            </a:pPr>
            <a:r>
              <a:rPr lang="en-US" i="0" dirty="0"/>
              <a:t>‘I take a </a:t>
            </a:r>
            <a:r>
              <a:rPr lang="en-US" i="0" dirty="0" smtClean="0"/>
              <a:t>collective </a:t>
            </a:r>
            <a:r>
              <a:rPr lang="en-US" i="0" dirty="0"/>
              <a:t>action to involve a collective</a:t>
            </a:r>
            <a:r>
              <a:rPr lang="en-US" i="0" dirty="0" smtClean="0"/>
              <a:t> [shared] intention</a:t>
            </a:r>
            <a:r>
              <a:rPr lang="en-US" i="0" dirty="0"/>
              <a:t>.</a:t>
            </a:r>
            <a:r>
              <a:rPr lang="en-US" i="0" dirty="0" smtClean="0"/>
              <a:t>’	</a:t>
            </a:r>
            <a:r>
              <a:rPr lang="en-US" sz="1600" i="0" dirty="0" smtClean="0"/>
              <a:t>(Gilbert 2006, p. 5)</a:t>
            </a:r>
          </a:p>
        </p:txBody>
      </p:sp>
      <p:sp>
        <p:nvSpPr>
          <p:cNvPr id="8" name="Text Box 2"/>
          <p:cNvSpPr txBox="1">
            <a:spLocks noChangeArrowheads="1"/>
          </p:cNvSpPr>
          <p:nvPr/>
        </p:nvSpPr>
        <p:spPr bwMode="auto">
          <a:xfrm>
            <a:off x="971600" y="1555253"/>
            <a:ext cx="6705600" cy="1017844"/>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a:t>‘The sine qua non of collaborative action is a joint goal [</a:t>
            </a:r>
            <a:r>
              <a:rPr lang="en-US" i="0" dirty="0" smtClean="0"/>
              <a:t>shared intention] </a:t>
            </a:r>
            <a:r>
              <a:rPr lang="en-US" i="0" dirty="0"/>
              <a:t>and a joint </a:t>
            </a:r>
            <a:r>
              <a:rPr lang="en-US" i="0" dirty="0" smtClean="0"/>
              <a:t>commitment’ </a:t>
            </a:r>
          </a:p>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1600" i="0" dirty="0" smtClean="0"/>
              <a:t>(Tomasello 2008, </a:t>
            </a:r>
            <a:r>
              <a:rPr lang="en-US" sz="1600" i="0" dirty="0"/>
              <a:t>p</a:t>
            </a:r>
            <a:r>
              <a:rPr lang="en-US" sz="1600" i="0" dirty="0" smtClean="0"/>
              <a:t>. 181</a:t>
            </a:r>
            <a:r>
              <a:rPr lang="en-US" sz="1600" i="0" dirty="0"/>
              <a:t>)</a:t>
            </a:r>
            <a:endParaRPr lang="en-US" sz="1600" i="0" dirty="0" smtClean="0">
              <a:ea typeface="Arial" charset="0"/>
              <a:cs typeface="Arial" charset="0"/>
            </a:endParaRPr>
          </a:p>
        </p:txBody>
      </p:sp>
    </p:spTree>
    <p:extLst>
      <p:ext uri="{BB962C8B-B14F-4D97-AF65-F5344CB8AC3E}">
        <p14:creationId xmlns:p14="http://schemas.microsoft.com/office/powerpoint/2010/main" val="283545494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ext Box 2"/>
          <p:cNvSpPr txBox="1">
            <a:spLocks noChangeArrowheads="1"/>
          </p:cNvSpPr>
          <p:nvPr/>
        </p:nvSpPr>
        <p:spPr bwMode="auto">
          <a:xfrm>
            <a:off x="971600" y="610846"/>
            <a:ext cx="6552327" cy="771623"/>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6362700" algn="r"/>
                <a:tab pos="6400800" algn="l"/>
                <a:tab pos="7315200" algn="l"/>
                <a:tab pos="8229600" algn="l"/>
                <a:tab pos="9144000" algn="l"/>
                <a:tab pos="10058400" algn="l"/>
              </a:tabLst>
            </a:pPr>
            <a:r>
              <a:rPr lang="en-US" i="0" dirty="0"/>
              <a:t>‘I take a </a:t>
            </a:r>
            <a:r>
              <a:rPr lang="en-US" i="0" dirty="0" smtClean="0"/>
              <a:t>collective </a:t>
            </a:r>
            <a:r>
              <a:rPr lang="en-US" i="0" dirty="0"/>
              <a:t>action to involve a collective</a:t>
            </a:r>
            <a:r>
              <a:rPr lang="en-US" i="0" dirty="0" smtClean="0"/>
              <a:t> [shared] intention</a:t>
            </a:r>
            <a:r>
              <a:rPr lang="en-US" i="0" dirty="0"/>
              <a:t>.</a:t>
            </a:r>
            <a:r>
              <a:rPr lang="en-US" i="0" dirty="0" smtClean="0"/>
              <a:t>’	</a:t>
            </a:r>
            <a:r>
              <a:rPr lang="en-US" sz="1600" i="0" dirty="0" smtClean="0"/>
              <a:t>(Gilbert 2006, p. 5)</a:t>
            </a:r>
          </a:p>
        </p:txBody>
      </p:sp>
      <p:sp>
        <p:nvSpPr>
          <p:cNvPr id="5" name="Text Box 2"/>
          <p:cNvSpPr txBox="1">
            <a:spLocks noChangeArrowheads="1"/>
          </p:cNvSpPr>
          <p:nvPr/>
        </p:nvSpPr>
        <p:spPr bwMode="auto">
          <a:xfrm>
            <a:off x="990600" y="5219468"/>
            <a:ext cx="6705600" cy="1017844"/>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“the </a:t>
            </a:r>
            <a:r>
              <a:rPr lang="en-US" i="0" dirty="0">
                <a:effectLst>
                  <a:glow rad="101600">
                    <a:schemeClr val="tx1">
                      <a:alpha val="75000"/>
                    </a:schemeClr>
                  </a:glow>
                </a:effectLst>
              </a:rPr>
              <a:t>partners </a:t>
            </a:r>
            <a:r>
              <a:rPr lang="en-US" i="0" dirty="0" smtClean="0">
                <a:effectLst>
                  <a:glow rad="101600">
                    <a:schemeClr val="tx1">
                      <a:alpha val="75000"/>
                    </a:schemeClr>
                  </a:glow>
                </a:effectLst>
              </a:rPr>
              <a:t>... have </a:t>
            </a:r>
            <a:r>
              <a:rPr lang="en-US" i="0" dirty="0">
                <a:effectLst>
                  <a:glow rad="101600">
                    <a:schemeClr val="tx1">
                      <a:alpha val="75000"/>
                    </a:schemeClr>
                  </a:glow>
                </a:effectLst>
              </a:rPr>
              <a:t>to be aware that they are pursuing a joint goal, which both jointly </a:t>
            </a:r>
            <a:r>
              <a:rPr lang="en-US" i="0" dirty="0" smtClean="0">
                <a:effectLst>
                  <a:glow rad="101600">
                    <a:schemeClr val="tx1">
                      <a:alpha val="75000"/>
                    </a:schemeClr>
                  </a:glow>
                </a:effectLst>
              </a:rPr>
              <a:t>intend”</a:t>
            </a:r>
          </a:p>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1600" i="0" dirty="0" smtClean="0">
                <a:effectLst>
                  <a:glow rad="101600">
                    <a:schemeClr val="tx1">
                      <a:alpha val="75000"/>
                    </a:schemeClr>
                  </a:glow>
                </a:effectLst>
                <a:ea typeface="Arial" charset="0"/>
                <a:cs typeface="Arial" charset="0"/>
              </a:rPr>
              <a:t>(</a:t>
            </a:r>
            <a:r>
              <a:rPr lang="en-US" sz="1600" i="0" dirty="0" err="1" smtClean="0">
                <a:effectLst>
                  <a:glow rad="101600">
                    <a:schemeClr val="tx1">
                      <a:alpha val="75000"/>
                    </a:schemeClr>
                  </a:glow>
                </a:effectLst>
                <a:ea typeface="Arial" charset="0"/>
                <a:cs typeface="Arial" charset="0"/>
              </a:rPr>
              <a:t>Wareneken</a:t>
            </a:r>
            <a:r>
              <a:rPr lang="en-US" sz="1600" i="0" dirty="0" smtClean="0">
                <a:effectLst>
                  <a:glow rad="101600">
                    <a:schemeClr val="tx1">
                      <a:alpha val="75000"/>
                    </a:schemeClr>
                  </a:glow>
                </a:effectLst>
                <a:ea typeface="Arial" charset="0"/>
                <a:cs typeface="Arial" charset="0"/>
              </a:rPr>
              <a:t>, </a:t>
            </a:r>
            <a:r>
              <a:rPr lang="en-US" sz="1600" i="0" dirty="0" err="1" smtClean="0">
                <a:effectLst>
                  <a:glow rad="101600">
                    <a:schemeClr val="tx1">
                      <a:alpha val="75000"/>
                    </a:schemeClr>
                  </a:glow>
                </a:effectLst>
                <a:ea typeface="Arial" charset="0"/>
                <a:cs typeface="Arial" charset="0"/>
              </a:rPr>
              <a:t>Graefenhain</a:t>
            </a:r>
            <a:r>
              <a:rPr lang="en-US" sz="1600" i="0" dirty="0" smtClean="0">
                <a:effectLst>
                  <a:glow rad="101600">
                    <a:schemeClr val="tx1">
                      <a:alpha val="75000"/>
                    </a:schemeClr>
                  </a:glow>
                </a:effectLst>
                <a:ea typeface="Arial" charset="0"/>
                <a:cs typeface="Arial" charset="0"/>
              </a:rPr>
              <a:t> &amp; Tomasello 2011)</a:t>
            </a:r>
            <a:endParaRPr lang="en-US" sz="1600" i="0" dirty="0">
              <a:effectLst>
                <a:glow rad="101600">
                  <a:schemeClr val="tx1">
                    <a:alpha val="75000"/>
                  </a:schemeClr>
                </a:glow>
              </a:effectLst>
              <a:ea typeface="Arial" charset="0"/>
              <a:cs typeface="Arial" charset="0"/>
            </a:endParaRPr>
          </a:p>
        </p:txBody>
      </p:sp>
      <p:sp>
        <p:nvSpPr>
          <p:cNvPr id="8" name="Text Box 2"/>
          <p:cNvSpPr txBox="1">
            <a:spLocks noChangeArrowheads="1"/>
          </p:cNvSpPr>
          <p:nvPr/>
        </p:nvSpPr>
        <p:spPr bwMode="auto">
          <a:xfrm>
            <a:off x="971600" y="1555253"/>
            <a:ext cx="6705600" cy="1017844"/>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a:t>‘The sine qua non of collaborative action is a joint goal [</a:t>
            </a:r>
            <a:r>
              <a:rPr lang="en-US" i="0" dirty="0" smtClean="0"/>
              <a:t>shared intention] </a:t>
            </a:r>
            <a:r>
              <a:rPr lang="en-US" i="0" dirty="0"/>
              <a:t>and a joint </a:t>
            </a:r>
            <a:r>
              <a:rPr lang="en-US" i="0" dirty="0" smtClean="0"/>
              <a:t>commitment’ </a:t>
            </a:r>
          </a:p>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1600" i="0" dirty="0" smtClean="0"/>
              <a:t>(Tomasello 2008, </a:t>
            </a:r>
            <a:r>
              <a:rPr lang="en-US" sz="1600" i="0" dirty="0"/>
              <a:t>p</a:t>
            </a:r>
            <a:r>
              <a:rPr lang="en-US" sz="1600" i="0" dirty="0" smtClean="0"/>
              <a:t>. 181</a:t>
            </a:r>
            <a:r>
              <a:rPr lang="en-US" sz="1600" i="0" dirty="0"/>
              <a:t>)</a:t>
            </a:r>
            <a:endParaRPr lang="en-US" sz="1600" i="0" dirty="0" smtClean="0">
              <a:ea typeface="Arial" charset="0"/>
              <a:cs typeface="Arial" charset="0"/>
            </a:endParaRPr>
          </a:p>
        </p:txBody>
      </p:sp>
      <p:sp>
        <p:nvSpPr>
          <p:cNvPr id="7" name="Text Box 2"/>
          <p:cNvSpPr txBox="1">
            <a:spLocks noChangeArrowheads="1"/>
          </p:cNvSpPr>
          <p:nvPr/>
        </p:nvSpPr>
        <p:spPr bwMode="auto">
          <a:xfrm>
            <a:off x="971600" y="2745880"/>
            <a:ext cx="6705600" cy="1356398"/>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a:t>
            </a:r>
            <a:r>
              <a:rPr lang="en-US" i="0" dirty="0"/>
              <a:t>the key property of joint action lies in its internal component [...] in the participants’ having a “collective” or “shared</a:t>
            </a:r>
            <a:r>
              <a:rPr lang="en-US" i="0" dirty="0" smtClean="0"/>
              <a:t>” intention</a:t>
            </a:r>
            <a:r>
              <a:rPr lang="en-US" i="0" dirty="0"/>
              <a:t>.</a:t>
            </a:r>
            <a:r>
              <a:rPr lang="en-US" i="0" dirty="0" smtClean="0"/>
              <a:t>’ </a:t>
            </a:r>
          </a:p>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1600" i="0" dirty="0" smtClean="0"/>
              <a:t>(Alonso 2009, pp. 444-5)</a:t>
            </a:r>
            <a:endParaRPr lang="en-US" sz="1600" i="0" dirty="0" smtClean="0">
              <a:ea typeface="Arial" charset="0"/>
              <a:cs typeface="Arial" charset="0"/>
            </a:endParaRPr>
          </a:p>
        </p:txBody>
      </p:sp>
      <p:sp>
        <p:nvSpPr>
          <p:cNvPr id="9" name="Text Box 2"/>
          <p:cNvSpPr txBox="1">
            <a:spLocks noChangeArrowheads="1"/>
          </p:cNvSpPr>
          <p:nvPr/>
        </p:nvSpPr>
        <p:spPr bwMode="auto">
          <a:xfrm>
            <a:off x="971600" y="4275062"/>
            <a:ext cx="6705600" cy="771623"/>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6362700" algn="r"/>
                <a:tab pos="7315200" algn="l"/>
                <a:tab pos="8229600" algn="l"/>
                <a:tab pos="9144000" algn="l"/>
                <a:tab pos="10058400" algn="l"/>
              </a:tabLst>
            </a:pPr>
            <a:r>
              <a:rPr lang="en-US" i="0" dirty="0"/>
              <a:t>‘Shared intentionality is the foundation upon which joint action is built.</a:t>
            </a:r>
            <a:r>
              <a:rPr lang="en-US" i="0" dirty="0" smtClean="0"/>
              <a:t>’ 	</a:t>
            </a:r>
            <a:r>
              <a:rPr lang="en-US" sz="1600" i="0" dirty="0" smtClean="0"/>
              <a:t>(</a:t>
            </a:r>
            <a:r>
              <a:rPr lang="en-US" sz="1600" i="0" dirty="0"/>
              <a:t>Carpenter 2009, p. 381)</a:t>
            </a:r>
            <a:endParaRPr lang="en-US" sz="1600" i="0" dirty="0">
              <a:ea typeface="Arial" charset="0"/>
              <a:cs typeface="Arial" charset="0"/>
            </a:endParaRPr>
          </a:p>
        </p:txBody>
      </p:sp>
    </p:spTree>
    <p:extLst>
      <p:ext uri="{BB962C8B-B14F-4D97-AF65-F5344CB8AC3E}">
        <p14:creationId xmlns:p14="http://schemas.microsoft.com/office/powerpoint/2010/main" val="21313219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9" name="Text Box 3"/>
          <p:cNvSpPr txBox="1">
            <a:spLocks noChangeArrowheads="1"/>
          </p:cNvSpPr>
          <p:nvPr/>
        </p:nvSpPr>
        <p:spPr bwMode="auto">
          <a:xfrm>
            <a:off x="765175" y="549275"/>
            <a:ext cx="3590925" cy="846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spcBef>
                <a:spcPct val="25000"/>
              </a:spcBef>
              <a:defRPr/>
            </a:pPr>
            <a:r>
              <a:rPr lang="en-GB" b="1" i="0">
                <a:cs typeface="Arial" charset="0"/>
              </a:rPr>
              <a:t>What is shared intention?</a:t>
            </a:r>
          </a:p>
          <a:p>
            <a:pPr algn="l">
              <a:spcBef>
                <a:spcPct val="25000"/>
              </a:spcBef>
              <a:defRPr/>
            </a:pPr>
            <a:endParaRPr lang="en-GB" i="0">
              <a:cs typeface="Arial" charset="0"/>
            </a:endParaRPr>
          </a:p>
        </p:txBody>
      </p:sp>
    </p:spTree>
    <p:extLst>
      <p:ext uri="{BB962C8B-B14F-4D97-AF65-F5344CB8AC3E}">
        <p14:creationId xmlns:p14="http://schemas.microsoft.com/office/powerpoint/2010/main" val="127121598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43" name="Text Box 3"/>
          <p:cNvSpPr txBox="1">
            <a:spLocks noChangeArrowheads="1"/>
          </p:cNvSpPr>
          <p:nvPr/>
        </p:nvSpPr>
        <p:spPr bwMode="auto">
          <a:xfrm>
            <a:off x="765175" y="549275"/>
            <a:ext cx="3590925" cy="846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spcBef>
                <a:spcPct val="25000"/>
              </a:spcBef>
              <a:defRPr/>
            </a:pPr>
            <a:r>
              <a:rPr lang="en-GB" b="1" i="0">
                <a:cs typeface="Arial" charset="0"/>
              </a:rPr>
              <a:t>What is shared intention?</a:t>
            </a:r>
          </a:p>
          <a:p>
            <a:pPr algn="l">
              <a:spcBef>
                <a:spcPct val="25000"/>
              </a:spcBef>
              <a:defRPr/>
            </a:pPr>
            <a:endParaRPr lang="en-GB" i="0">
              <a:cs typeface="Arial" charset="0"/>
            </a:endParaRPr>
          </a:p>
        </p:txBody>
      </p:sp>
      <p:pic>
        <p:nvPicPr>
          <p:cNvPr id="21506" name="Picture 1" descr="Bratman 2small.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938" y="4318000"/>
            <a:ext cx="2540000" cy="25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0127079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195" name="Text Box 3"/>
          <p:cNvSpPr txBox="1">
            <a:spLocks noChangeArrowheads="1"/>
          </p:cNvSpPr>
          <p:nvPr/>
        </p:nvSpPr>
        <p:spPr bwMode="auto">
          <a:xfrm>
            <a:off x="765175" y="549275"/>
            <a:ext cx="3590925" cy="1265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spcBef>
                <a:spcPct val="25000"/>
              </a:spcBef>
              <a:defRPr/>
            </a:pPr>
            <a:r>
              <a:rPr lang="en-GB" b="1" i="0">
                <a:cs typeface="Arial" charset="0"/>
              </a:rPr>
              <a:t>What is shared intention?</a:t>
            </a:r>
          </a:p>
          <a:p>
            <a:pPr algn="l">
              <a:spcBef>
                <a:spcPct val="25000"/>
              </a:spcBef>
              <a:defRPr/>
            </a:pPr>
            <a:endParaRPr lang="en-GB" i="0">
              <a:cs typeface="Arial" charset="0"/>
            </a:endParaRPr>
          </a:p>
          <a:p>
            <a:pPr algn="l">
              <a:spcBef>
                <a:spcPct val="25000"/>
              </a:spcBef>
              <a:defRPr/>
            </a:pPr>
            <a:r>
              <a:rPr lang="en-GB" i="0" u="sng">
                <a:cs typeface="Arial" charset="0"/>
              </a:rPr>
              <a:t>Functional characterisation</a:t>
            </a:r>
          </a:p>
        </p:txBody>
      </p:sp>
      <p:sp>
        <p:nvSpPr>
          <p:cNvPr id="264196" name="Text Box 4"/>
          <p:cNvSpPr txBox="1">
            <a:spLocks noChangeArrowheads="1"/>
          </p:cNvSpPr>
          <p:nvPr/>
        </p:nvSpPr>
        <p:spPr bwMode="auto">
          <a:xfrm>
            <a:off x="4868863" y="549275"/>
            <a:ext cx="3590925" cy="176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spcBef>
                <a:spcPct val="25000"/>
              </a:spcBef>
              <a:spcAft>
                <a:spcPct val="25000"/>
              </a:spcAft>
              <a:defRPr/>
            </a:pPr>
            <a:r>
              <a:rPr lang="en-GB" i="0" u="sng">
                <a:cs typeface="Arial" charset="0"/>
              </a:rPr>
              <a:t/>
            </a:r>
            <a:br>
              <a:rPr lang="en-GB" i="0" u="sng">
                <a:cs typeface="Arial" charset="0"/>
              </a:rPr>
            </a:br>
            <a:endParaRPr lang="en-GB" i="0" u="sng">
              <a:cs typeface="Arial" charset="0"/>
            </a:endParaRPr>
          </a:p>
          <a:p>
            <a:pPr algn="l">
              <a:spcBef>
                <a:spcPct val="25000"/>
              </a:spcBef>
              <a:spcAft>
                <a:spcPct val="25000"/>
              </a:spcAft>
              <a:defRPr/>
            </a:pPr>
            <a:r>
              <a:rPr lang="en-GB" i="0" u="sng">
                <a:cs typeface="Arial" charset="0"/>
              </a:rPr>
              <a:t>Substantial account</a:t>
            </a:r>
          </a:p>
          <a:p>
            <a:pPr algn="l">
              <a:spcBef>
                <a:spcPct val="25000"/>
              </a:spcBef>
              <a:spcAft>
                <a:spcPct val="25000"/>
              </a:spcAft>
              <a:defRPr/>
            </a:pPr>
            <a:endParaRPr lang="en-GB" i="0">
              <a:cs typeface="Arial" charset="0"/>
            </a:endParaRPr>
          </a:p>
        </p:txBody>
      </p:sp>
      <p:pic>
        <p:nvPicPr>
          <p:cNvPr id="22531" name="Picture 4" descr="Bratman 2small.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938" y="4318000"/>
            <a:ext cx="2540000" cy="25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7232495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9" name="Text Box 3"/>
          <p:cNvSpPr txBox="1">
            <a:spLocks noChangeArrowheads="1"/>
          </p:cNvSpPr>
          <p:nvPr/>
        </p:nvSpPr>
        <p:spPr bwMode="auto">
          <a:xfrm>
            <a:off x="765175" y="549275"/>
            <a:ext cx="3590925" cy="27161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spcBef>
                <a:spcPct val="25000"/>
              </a:spcBef>
              <a:defRPr/>
            </a:pPr>
            <a:r>
              <a:rPr lang="en-GB" b="1" i="0">
                <a:cs typeface="Arial" charset="0"/>
              </a:rPr>
              <a:t>What is shared intention?</a:t>
            </a:r>
          </a:p>
          <a:p>
            <a:pPr algn="l">
              <a:spcBef>
                <a:spcPct val="25000"/>
              </a:spcBef>
              <a:defRPr/>
            </a:pPr>
            <a:endParaRPr lang="en-GB" i="0">
              <a:cs typeface="Arial" charset="0"/>
            </a:endParaRPr>
          </a:p>
          <a:p>
            <a:pPr algn="l">
              <a:spcBef>
                <a:spcPct val="25000"/>
              </a:spcBef>
              <a:defRPr/>
            </a:pPr>
            <a:r>
              <a:rPr lang="en-GB" i="0" u="sng">
                <a:cs typeface="Arial" charset="0"/>
              </a:rPr>
              <a:t>Functional characterisation</a:t>
            </a:r>
          </a:p>
          <a:p>
            <a:pPr algn="l">
              <a:spcBef>
                <a:spcPct val="25000"/>
              </a:spcBef>
              <a:defRPr/>
            </a:pPr>
            <a:r>
              <a:rPr lang="en-GB" i="0">
                <a:cs typeface="Arial" charset="0"/>
              </a:rPr>
              <a:t>shared intention serves to (a) coordinate activities, (b) coordinate planning and (c) structure bargaining</a:t>
            </a:r>
          </a:p>
        </p:txBody>
      </p:sp>
      <p:sp>
        <p:nvSpPr>
          <p:cNvPr id="229381" name="Text Box 5"/>
          <p:cNvSpPr txBox="1">
            <a:spLocks noChangeArrowheads="1"/>
          </p:cNvSpPr>
          <p:nvPr/>
        </p:nvSpPr>
        <p:spPr bwMode="auto">
          <a:xfrm>
            <a:off x="4868863" y="549275"/>
            <a:ext cx="3590925" cy="176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spcBef>
                <a:spcPct val="25000"/>
              </a:spcBef>
              <a:spcAft>
                <a:spcPct val="25000"/>
              </a:spcAft>
              <a:defRPr/>
            </a:pPr>
            <a:r>
              <a:rPr lang="en-GB" i="0" u="sng">
                <a:cs typeface="Arial" charset="0"/>
              </a:rPr>
              <a:t/>
            </a:r>
            <a:br>
              <a:rPr lang="en-GB" i="0" u="sng">
                <a:cs typeface="Arial" charset="0"/>
              </a:rPr>
            </a:br>
            <a:endParaRPr lang="en-GB" i="0" u="sng">
              <a:cs typeface="Arial" charset="0"/>
            </a:endParaRPr>
          </a:p>
          <a:p>
            <a:pPr algn="l">
              <a:spcBef>
                <a:spcPct val="25000"/>
              </a:spcBef>
              <a:spcAft>
                <a:spcPct val="25000"/>
              </a:spcAft>
              <a:defRPr/>
            </a:pPr>
            <a:r>
              <a:rPr lang="en-GB" i="0" u="sng">
                <a:cs typeface="Arial" charset="0"/>
              </a:rPr>
              <a:t>Substantial account</a:t>
            </a:r>
          </a:p>
          <a:p>
            <a:pPr algn="l">
              <a:spcBef>
                <a:spcPct val="25000"/>
              </a:spcBef>
              <a:spcAft>
                <a:spcPct val="25000"/>
              </a:spcAft>
              <a:defRPr/>
            </a:pPr>
            <a:endParaRPr lang="en-GB" i="0">
              <a:cs typeface="Arial" charset="0"/>
            </a:endParaRPr>
          </a:p>
        </p:txBody>
      </p:sp>
      <p:pic>
        <p:nvPicPr>
          <p:cNvPr id="23555" name="Picture 4" descr="Bratman 2small.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938" y="4318000"/>
            <a:ext cx="2540000" cy="25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6390109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5" name="Text Box 3"/>
          <p:cNvSpPr txBox="1">
            <a:spLocks noChangeArrowheads="1"/>
          </p:cNvSpPr>
          <p:nvPr/>
        </p:nvSpPr>
        <p:spPr bwMode="auto">
          <a:xfrm>
            <a:off x="765175" y="549275"/>
            <a:ext cx="3590925" cy="27161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spcBef>
                <a:spcPct val="25000"/>
              </a:spcBef>
              <a:defRPr/>
            </a:pPr>
            <a:r>
              <a:rPr lang="en-GB" b="1" i="0">
                <a:cs typeface="Arial" charset="0"/>
              </a:rPr>
              <a:t>What is shared intention?</a:t>
            </a:r>
          </a:p>
          <a:p>
            <a:pPr algn="l">
              <a:spcBef>
                <a:spcPct val="25000"/>
              </a:spcBef>
              <a:defRPr/>
            </a:pPr>
            <a:endParaRPr lang="en-GB" i="0">
              <a:cs typeface="Arial" charset="0"/>
            </a:endParaRPr>
          </a:p>
          <a:p>
            <a:pPr algn="l">
              <a:spcBef>
                <a:spcPct val="25000"/>
              </a:spcBef>
              <a:defRPr/>
            </a:pPr>
            <a:r>
              <a:rPr lang="en-GB" i="0" u="sng">
                <a:cs typeface="Arial" charset="0"/>
              </a:rPr>
              <a:t>Functional characterisation</a:t>
            </a:r>
          </a:p>
          <a:p>
            <a:pPr algn="l">
              <a:spcBef>
                <a:spcPct val="25000"/>
              </a:spcBef>
              <a:defRPr/>
            </a:pPr>
            <a:r>
              <a:rPr lang="en-GB" i="0">
                <a:cs typeface="Arial" charset="0"/>
              </a:rPr>
              <a:t>shared intention serves to (a) coordinate activities, (b) coordinate planning and (c) structure bargaining</a:t>
            </a:r>
          </a:p>
        </p:txBody>
      </p:sp>
      <p:sp>
        <p:nvSpPr>
          <p:cNvPr id="228356" name="Text Box 4"/>
          <p:cNvSpPr txBox="1">
            <a:spLocks noChangeArrowheads="1"/>
          </p:cNvSpPr>
          <p:nvPr/>
        </p:nvSpPr>
        <p:spPr bwMode="auto">
          <a:xfrm>
            <a:off x="4868863" y="549275"/>
            <a:ext cx="3590925" cy="61016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spcBef>
                <a:spcPct val="25000"/>
              </a:spcBef>
              <a:spcAft>
                <a:spcPct val="25000"/>
              </a:spcAft>
              <a:defRPr/>
            </a:pPr>
            <a:r>
              <a:rPr lang="en-GB" i="0" u="sng" dirty="0">
                <a:cs typeface="Arial" charset="0"/>
              </a:rPr>
              <a:t/>
            </a:r>
            <a:br>
              <a:rPr lang="en-GB" i="0" u="sng" dirty="0">
                <a:cs typeface="Arial" charset="0"/>
              </a:rPr>
            </a:br>
            <a:endParaRPr lang="en-GB" i="0" u="sng" dirty="0">
              <a:cs typeface="Arial" charset="0"/>
            </a:endParaRPr>
          </a:p>
          <a:p>
            <a:pPr algn="l">
              <a:spcBef>
                <a:spcPct val="25000"/>
              </a:spcBef>
              <a:spcAft>
                <a:spcPct val="25000"/>
              </a:spcAft>
              <a:defRPr/>
            </a:pPr>
            <a:r>
              <a:rPr lang="en-GB" i="0" u="sng" dirty="0">
                <a:cs typeface="Arial" charset="0"/>
              </a:rPr>
              <a:t>Substantial account</a:t>
            </a:r>
          </a:p>
          <a:p>
            <a:pPr algn="l">
              <a:spcBef>
                <a:spcPct val="25000"/>
              </a:spcBef>
              <a:spcAft>
                <a:spcPct val="25000"/>
              </a:spcAft>
              <a:defRPr/>
            </a:pPr>
            <a:r>
              <a:rPr lang="en-GB" i="0" dirty="0">
                <a:cs typeface="Arial" charset="0"/>
              </a:rPr>
              <a:t>We have a shared intention that we J </a:t>
            </a:r>
            <a:r>
              <a:rPr lang="en-GB" i="0" dirty="0" smtClean="0">
                <a:cs typeface="Arial" charset="0"/>
              </a:rPr>
              <a:t>if</a:t>
            </a:r>
            <a:endParaRPr lang="en-GB" i="0" dirty="0">
              <a:cs typeface="Arial" charset="0"/>
            </a:endParaRPr>
          </a:p>
          <a:p>
            <a:pPr algn="l">
              <a:spcBef>
                <a:spcPct val="25000"/>
              </a:spcBef>
              <a:spcAft>
                <a:spcPct val="25000"/>
              </a:spcAft>
              <a:defRPr/>
            </a:pPr>
            <a:r>
              <a:rPr lang="ja-JP" altLang="en-GB" i="0" dirty="0">
                <a:latin typeface="Arial"/>
                <a:cs typeface="Arial" charset="0"/>
              </a:rPr>
              <a:t>“</a:t>
            </a:r>
            <a:r>
              <a:rPr lang="en-GB" i="0" dirty="0">
                <a:cs typeface="Arial" charset="0"/>
              </a:rPr>
              <a:t>1. (a) I intend that we J and (b) you intend that we J</a:t>
            </a:r>
          </a:p>
          <a:p>
            <a:pPr algn="l">
              <a:spcBef>
                <a:spcPct val="25000"/>
              </a:spcBef>
              <a:spcAft>
                <a:spcPct val="25000"/>
              </a:spcAft>
              <a:defRPr/>
            </a:pPr>
            <a:r>
              <a:rPr lang="ja-JP" altLang="en-GB" i="0" dirty="0">
                <a:latin typeface="Arial"/>
                <a:cs typeface="Arial" charset="0"/>
              </a:rPr>
              <a:t>“</a:t>
            </a:r>
            <a:r>
              <a:rPr lang="en-GB" i="0" dirty="0">
                <a:cs typeface="Arial" charset="0"/>
              </a:rPr>
              <a:t>2. I intend that we J in accordance with and because of la, </a:t>
            </a:r>
            <a:r>
              <a:rPr lang="en-GB" i="0" dirty="0" err="1">
                <a:cs typeface="Arial" charset="0"/>
              </a:rPr>
              <a:t>lb</a:t>
            </a:r>
            <a:r>
              <a:rPr lang="en-GB" i="0" dirty="0">
                <a:cs typeface="Arial" charset="0"/>
              </a:rPr>
              <a:t>, and meshing </a:t>
            </a:r>
            <a:r>
              <a:rPr lang="en-GB" i="0" dirty="0" err="1">
                <a:cs typeface="Arial" charset="0"/>
              </a:rPr>
              <a:t>subplans</a:t>
            </a:r>
            <a:r>
              <a:rPr lang="en-GB" i="0" dirty="0">
                <a:cs typeface="Arial" charset="0"/>
              </a:rPr>
              <a:t> of la and </a:t>
            </a:r>
            <a:r>
              <a:rPr lang="en-GB" i="0" dirty="0" err="1">
                <a:cs typeface="Arial" charset="0"/>
              </a:rPr>
              <a:t>lb</a:t>
            </a:r>
            <a:r>
              <a:rPr lang="en-GB" i="0" dirty="0">
                <a:cs typeface="Arial" charset="0"/>
              </a:rPr>
              <a:t>; you intend [likewise] …</a:t>
            </a:r>
          </a:p>
          <a:p>
            <a:pPr algn="l">
              <a:spcBef>
                <a:spcPct val="25000"/>
              </a:spcBef>
              <a:defRPr/>
            </a:pPr>
            <a:r>
              <a:rPr lang="en-GB" i="0" dirty="0">
                <a:cs typeface="Arial" charset="0"/>
              </a:rPr>
              <a:t> </a:t>
            </a:r>
            <a:r>
              <a:rPr lang="ja-JP" altLang="en-GB" i="0" dirty="0">
                <a:latin typeface="Arial"/>
                <a:cs typeface="Arial" charset="0"/>
              </a:rPr>
              <a:t>“</a:t>
            </a:r>
            <a:r>
              <a:rPr lang="en-GB" i="0" dirty="0">
                <a:cs typeface="Arial" charset="0"/>
              </a:rPr>
              <a:t>3. 1 and 2 are common knowledge between us</a:t>
            </a:r>
            <a:r>
              <a:rPr lang="ja-JP" altLang="en-GB" i="0" dirty="0">
                <a:latin typeface="Arial"/>
                <a:cs typeface="Arial" charset="0"/>
              </a:rPr>
              <a:t>”</a:t>
            </a:r>
            <a:r>
              <a:rPr lang="en-GB" i="0" dirty="0">
                <a:cs typeface="Arial" charset="0"/>
              </a:rPr>
              <a:t> </a:t>
            </a:r>
          </a:p>
          <a:p>
            <a:pPr algn="r">
              <a:spcBef>
                <a:spcPct val="25000"/>
              </a:spcBef>
              <a:defRPr/>
            </a:pPr>
            <a:r>
              <a:rPr lang="en-GB" i="0" dirty="0">
                <a:cs typeface="Arial" charset="0"/>
              </a:rPr>
              <a:t>(Bratman 1993: View 4)</a:t>
            </a:r>
          </a:p>
        </p:txBody>
      </p:sp>
      <p:pic>
        <p:nvPicPr>
          <p:cNvPr id="24579" name="Picture 4" descr="Bratman 2small.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938" y="4318000"/>
            <a:ext cx="2540000" cy="25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5180828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DSC_AA_0666cutout.JPG"/>
          <p:cNvPicPr>
            <a:picLocks noChangeAspect="1"/>
          </p:cNvPicPr>
          <p:nvPr/>
        </p:nvPicPr>
        <p:blipFill rotWithShape="1">
          <a:blip r:embed="rId2" cstate="screen">
            <a:grayscl/>
            <a:extLst>
              <a:ext uri="{BEBA8EAE-BF5A-486C-A8C5-ECC9F3942E4B}">
                <a14:imgProps xmlns:a14="http://schemas.microsoft.com/office/drawing/2010/main">
                  <a14:imgLayer r:embed="rId3">
                    <a14:imgEffect>
                      <a14:brightnessContrast bright="40000" contrast="35000"/>
                    </a14:imgEffect>
                  </a14:imgLayer>
                </a14:imgProps>
              </a:ext>
              <a:ext uri="{28A0092B-C50C-407E-A947-70E740481C1C}">
                <a14:useLocalDpi xmlns:a14="http://schemas.microsoft.com/office/drawing/2010/main"/>
              </a:ext>
            </a:extLst>
          </a:blip>
          <a:srcRect r="9062"/>
          <a:stretch/>
        </p:blipFill>
        <p:spPr>
          <a:xfrm>
            <a:off x="-36512" y="0"/>
            <a:ext cx="4157697" cy="6858000"/>
          </a:xfrm>
          <a:prstGeom prst="rect">
            <a:avLst/>
          </a:prstGeom>
        </p:spPr>
      </p:pic>
      <p:sp>
        <p:nvSpPr>
          <p:cNvPr id="9" name="Text Box 2"/>
          <p:cNvSpPr txBox="1">
            <a:spLocks noChangeArrowheads="1"/>
          </p:cNvSpPr>
          <p:nvPr/>
        </p:nvSpPr>
        <p:spPr bwMode="auto">
          <a:xfrm>
            <a:off x="2843808" y="-27384"/>
            <a:ext cx="6192688" cy="1618008"/>
          </a:xfrm>
          <a:prstGeom prst="rect">
            <a:avLst/>
          </a:prstGeom>
          <a:noFill/>
          <a:ln w="9525">
            <a:noFill/>
            <a:round/>
            <a:headEnd/>
            <a:tailEnd/>
          </a:ln>
          <a:effectLst/>
        </p:spPr>
        <p:txBody>
          <a:bodyPr wrap="square" lIns="90000" tIns="46800" rIns="90000" bIns="46800">
            <a:prstTxWarp prst="textNoShape">
              <a:avLst/>
            </a:prstTxWarp>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9900" i="0" dirty="0" smtClean="0">
                <a:solidFill>
                  <a:schemeClr val="tx1"/>
                </a:solidFill>
                <a:effectLst>
                  <a:glow rad="127000">
                    <a:schemeClr val="accent3"/>
                  </a:glow>
                </a:effectLst>
              </a:rPr>
              <a:t>challenge</a:t>
            </a:r>
          </a:p>
        </p:txBody>
      </p:sp>
      <p:sp>
        <p:nvSpPr>
          <p:cNvPr id="10" name="Text Box 2"/>
          <p:cNvSpPr txBox="1">
            <a:spLocks noChangeArrowheads="1"/>
          </p:cNvSpPr>
          <p:nvPr/>
        </p:nvSpPr>
        <p:spPr bwMode="auto">
          <a:xfrm>
            <a:off x="3635897" y="1268760"/>
            <a:ext cx="5040560"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smtClean="0">
                <a:solidFill>
                  <a:schemeClr val="accent3"/>
                </a:solidFill>
                <a:effectLst>
                  <a:glow rad="101600">
                    <a:schemeClr val="tx1">
                      <a:alpha val="75000"/>
                    </a:schemeClr>
                  </a:glow>
                </a:effectLst>
              </a:rPr>
              <a:t>Explain the emergence, in evolution or development, of sophisticated forms of theory of mind cognition.</a:t>
            </a:r>
            <a:endParaRPr lang="en-GB" dirty="0">
              <a:solidFill>
                <a:schemeClr val="accent3"/>
              </a:solidFill>
              <a:effectLst>
                <a:glow rad="101600">
                  <a:schemeClr val="tx1">
                    <a:alpha val="75000"/>
                  </a:schemeClr>
                </a:glow>
              </a:effectLst>
            </a:endParaRPr>
          </a:p>
        </p:txBody>
      </p:sp>
    </p:spTree>
    <p:extLst>
      <p:ext uri="{BB962C8B-B14F-4D97-AF65-F5344CB8AC3E}">
        <p14:creationId xmlns:p14="http://schemas.microsoft.com/office/powerpoint/2010/main" val="356860969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1" name="Picture 6" descr="Bratman 2small.jpg"/>
          <p:cNvPicPr>
            <a:picLocks noChangeAspect="1"/>
          </p:cNvPicPr>
          <p:nvPr/>
        </p:nvPicPr>
        <p:blipFill>
          <a:blip r:embed="rId2">
            <a:alphaModFix amt="67000"/>
            <a:extLst>
              <a:ext uri="{28A0092B-C50C-407E-A947-70E740481C1C}">
                <a14:useLocalDpi xmlns:a14="http://schemas.microsoft.com/office/drawing/2010/main" val="0"/>
              </a:ext>
            </a:extLst>
          </a:blip>
          <a:srcRect/>
          <a:stretch>
            <a:fillRect/>
          </a:stretch>
        </p:blipFill>
        <p:spPr bwMode="auto">
          <a:xfrm>
            <a:off x="7938" y="4318000"/>
            <a:ext cx="2540000" cy="2540000"/>
          </a:xfrm>
          <a:prstGeom prst="rect">
            <a:avLst/>
          </a:prstGeom>
          <a:noFill/>
          <a:ln>
            <a:noFill/>
          </a:ln>
          <a:extLst>
            <a:ext uri="{909E8E84-426E-40dd-AFC4-6F175D3DCCD1}">
              <a14:hiddenFill xmlns:a14="http://schemas.microsoft.com/office/drawing/2010/main">
                <a:solidFill>
                  <a:srgbClr val="FFFFFF">
                    <a:alpha val="67000"/>
                  </a:srgbClr>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8771" name="Text Box 3"/>
          <p:cNvSpPr txBox="1">
            <a:spLocks noChangeArrowheads="1"/>
          </p:cNvSpPr>
          <p:nvPr/>
        </p:nvSpPr>
        <p:spPr bwMode="auto">
          <a:xfrm>
            <a:off x="4868863" y="549275"/>
            <a:ext cx="3590925" cy="61016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spcBef>
                <a:spcPct val="25000"/>
              </a:spcBef>
              <a:spcAft>
                <a:spcPct val="25000"/>
              </a:spcAft>
              <a:defRPr/>
            </a:pPr>
            <a:r>
              <a:rPr lang="en-GB" i="0" u="sng" dirty="0">
                <a:cs typeface="Arial" charset="0"/>
              </a:rPr>
              <a:t/>
            </a:r>
            <a:br>
              <a:rPr lang="en-GB" i="0" u="sng" dirty="0">
                <a:cs typeface="Arial" charset="0"/>
              </a:rPr>
            </a:br>
            <a:endParaRPr lang="en-GB" i="0" u="sng" dirty="0">
              <a:cs typeface="Arial" charset="0"/>
            </a:endParaRPr>
          </a:p>
          <a:p>
            <a:pPr algn="l">
              <a:spcBef>
                <a:spcPct val="25000"/>
              </a:spcBef>
              <a:spcAft>
                <a:spcPct val="25000"/>
              </a:spcAft>
              <a:defRPr/>
            </a:pPr>
            <a:r>
              <a:rPr lang="en-GB" i="0" u="sng" dirty="0">
                <a:solidFill>
                  <a:schemeClr val="bg2"/>
                </a:solidFill>
                <a:cs typeface="Arial" charset="0"/>
              </a:rPr>
              <a:t>Substantial account</a:t>
            </a:r>
          </a:p>
          <a:p>
            <a:pPr algn="l">
              <a:spcBef>
                <a:spcPct val="25000"/>
              </a:spcBef>
              <a:spcAft>
                <a:spcPct val="25000"/>
              </a:spcAft>
              <a:defRPr/>
            </a:pPr>
            <a:r>
              <a:rPr lang="en-GB" i="0" dirty="0">
                <a:solidFill>
                  <a:schemeClr val="bg2"/>
                </a:solidFill>
                <a:cs typeface="Arial" charset="0"/>
              </a:rPr>
              <a:t>We have a shared intention that we J </a:t>
            </a:r>
            <a:r>
              <a:rPr lang="en-GB" i="0" dirty="0" smtClean="0">
                <a:solidFill>
                  <a:schemeClr val="bg2"/>
                </a:solidFill>
                <a:cs typeface="Arial" charset="0"/>
              </a:rPr>
              <a:t>if</a:t>
            </a:r>
            <a:endParaRPr lang="en-GB" i="0" dirty="0">
              <a:solidFill>
                <a:schemeClr val="bg2"/>
              </a:solidFill>
              <a:cs typeface="Arial" charset="0"/>
            </a:endParaRPr>
          </a:p>
          <a:p>
            <a:pPr algn="l">
              <a:spcBef>
                <a:spcPct val="25000"/>
              </a:spcBef>
              <a:spcAft>
                <a:spcPct val="25000"/>
              </a:spcAft>
              <a:defRPr/>
            </a:pPr>
            <a:r>
              <a:rPr lang="ja-JP" altLang="en-GB" i="0" dirty="0">
                <a:solidFill>
                  <a:schemeClr val="bg2"/>
                </a:solidFill>
                <a:latin typeface="Arial"/>
                <a:cs typeface="Arial" charset="0"/>
              </a:rPr>
              <a:t>“</a:t>
            </a:r>
            <a:r>
              <a:rPr lang="en-GB" i="0" dirty="0">
                <a:solidFill>
                  <a:schemeClr val="bg2"/>
                </a:solidFill>
                <a:cs typeface="Arial" charset="0"/>
              </a:rPr>
              <a:t>1. (a) I intend that we J and (b) you intend that we J</a:t>
            </a:r>
          </a:p>
          <a:p>
            <a:pPr algn="l">
              <a:spcBef>
                <a:spcPct val="25000"/>
              </a:spcBef>
              <a:spcAft>
                <a:spcPct val="25000"/>
              </a:spcAft>
              <a:defRPr/>
            </a:pPr>
            <a:r>
              <a:rPr lang="ja-JP" altLang="en-GB" i="0" dirty="0">
                <a:latin typeface="Arial"/>
                <a:cs typeface="Arial" charset="0"/>
              </a:rPr>
              <a:t>“</a:t>
            </a:r>
            <a:r>
              <a:rPr lang="en-GB" i="0" dirty="0">
                <a:cs typeface="Arial" charset="0"/>
              </a:rPr>
              <a:t>2. I intend that we J in accordance with and because of la, </a:t>
            </a:r>
            <a:r>
              <a:rPr lang="en-GB" i="0" dirty="0" err="1">
                <a:cs typeface="Arial" charset="0"/>
              </a:rPr>
              <a:t>lb</a:t>
            </a:r>
            <a:r>
              <a:rPr lang="en-GB" i="0" dirty="0">
                <a:cs typeface="Arial" charset="0"/>
              </a:rPr>
              <a:t>, and meshing </a:t>
            </a:r>
            <a:r>
              <a:rPr lang="en-GB" i="0" dirty="0" err="1">
                <a:cs typeface="Arial" charset="0"/>
              </a:rPr>
              <a:t>subplans</a:t>
            </a:r>
            <a:r>
              <a:rPr lang="en-GB" i="0" dirty="0">
                <a:cs typeface="Arial" charset="0"/>
              </a:rPr>
              <a:t> of la and </a:t>
            </a:r>
            <a:r>
              <a:rPr lang="en-GB" i="0" dirty="0" err="1">
                <a:cs typeface="Arial" charset="0"/>
              </a:rPr>
              <a:t>lb</a:t>
            </a:r>
            <a:r>
              <a:rPr lang="en-GB" i="0" dirty="0">
                <a:cs typeface="Arial" charset="0"/>
              </a:rPr>
              <a:t>; you intend [likewise] …</a:t>
            </a:r>
          </a:p>
          <a:p>
            <a:pPr algn="l">
              <a:spcBef>
                <a:spcPct val="25000"/>
              </a:spcBef>
              <a:defRPr/>
            </a:pPr>
            <a:r>
              <a:rPr lang="en-GB" i="0" dirty="0">
                <a:cs typeface="Arial" charset="0"/>
              </a:rPr>
              <a:t> </a:t>
            </a:r>
            <a:r>
              <a:rPr lang="ja-JP" altLang="en-GB" i="0" dirty="0">
                <a:solidFill>
                  <a:schemeClr val="bg2"/>
                </a:solidFill>
                <a:latin typeface="Arial"/>
                <a:cs typeface="Arial" charset="0"/>
              </a:rPr>
              <a:t>“</a:t>
            </a:r>
            <a:r>
              <a:rPr lang="en-GB" i="0" dirty="0">
                <a:solidFill>
                  <a:schemeClr val="bg2"/>
                </a:solidFill>
                <a:cs typeface="Arial" charset="0"/>
              </a:rPr>
              <a:t>3. 1 and 2 are common knowledge between us</a:t>
            </a:r>
            <a:r>
              <a:rPr lang="ja-JP" altLang="en-GB" i="0" dirty="0">
                <a:solidFill>
                  <a:schemeClr val="bg2"/>
                </a:solidFill>
                <a:latin typeface="Arial"/>
                <a:cs typeface="Arial" charset="0"/>
              </a:rPr>
              <a:t>”</a:t>
            </a:r>
            <a:r>
              <a:rPr lang="en-GB" i="0" dirty="0">
                <a:solidFill>
                  <a:schemeClr val="bg2"/>
                </a:solidFill>
                <a:cs typeface="Arial" charset="0"/>
              </a:rPr>
              <a:t> </a:t>
            </a:r>
          </a:p>
          <a:p>
            <a:pPr algn="r">
              <a:spcBef>
                <a:spcPct val="25000"/>
              </a:spcBef>
              <a:defRPr/>
            </a:pPr>
            <a:r>
              <a:rPr lang="en-GB" i="0" dirty="0">
                <a:solidFill>
                  <a:schemeClr val="bg2"/>
                </a:solidFill>
                <a:cs typeface="Arial" charset="0"/>
              </a:rPr>
              <a:t>(Bratman 1993: View 4)</a:t>
            </a:r>
          </a:p>
        </p:txBody>
      </p:sp>
      <p:sp>
        <p:nvSpPr>
          <p:cNvPr id="288772" name="Text Box 4"/>
          <p:cNvSpPr txBox="1">
            <a:spLocks noChangeArrowheads="1"/>
          </p:cNvSpPr>
          <p:nvPr/>
        </p:nvSpPr>
        <p:spPr bwMode="auto">
          <a:xfrm>
            <a:off x="4284663" y="3387725"/>
            <a:ext cx="658812" cy="2057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GB" sz="12900" i="0">
                <a:cs typeface="Arial" charset="0"/>
              </a:rPr>
              <a:t>{</a:t>
            </a:r>
          </a:p>
        </p:txBody>
      </p:sp>
      <p:sp>
        <p:nvSpPr>
          <p:cNvPr id="288773" name="Text Box 5"/>
          <p:cNvSpPr txBox="1">
            <a:spLocks noChangeArrowheads="1"/>
          </p:cNvSpPr>
          <p:nvPr/>
        </p:nvSpPr>
        <p:spPr bwMode="auto">
          <a:xfrm>
            <a:off x="922002" y="4292600"/>
            <a:ext cx="3508711"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r">
              <a:defRPr/>
            </a:pPr>
            <a:r>
              <a:rPr lang="en-GB" i="0">
                <a:cs typeface="Arial" charset="0"/>
              </a:rPr>
              <a:t>Intentions about intentions</a:t>
            </a:r>
          </a:p>
        </p:txBody>
      </p:sp>
      <p:sp>
        <p:nvSpPr>
          <p:cNvPr id="288774" name="Text Box 6"/>
          <p:cNvSpPr txBox="1">
            <a:spLocks noChangeArrowheads="1"/>
          </p:cNvSpPr>
          <p:nvPr/>
        </p:nvSpPr>
        <p:spPr bwMode="auto">
          <a:xfrm>
            <a:off x="765175" y="549275"/>
            <a:ext cx="3590925" cy="3139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spcBef>
                <a:spcPct val="25000"/>
              </a:spcBef>
              <a:defRPr/>
            </a:pPr>
            <a:r>
              <a:rPr lang="en-GB" b="1" i="0">
                <a:solidFill>
                  <a:schemeClr val="bg2"/>
                </a:solidFill>
                <a:cs typeface="Arial" charset="0"/>
              </a:rPr>
              <a:t>What is shared intention?</a:t>
            </a:r>
          </a:p>
          <a:p>
            <a:pPr algn="l">
              <a:spcBef>
                <a:spcPct val="25000"/>
              </a:spcBef>
              <a:defRPr/>
            </a:pPr>
            <a:endParaRPr lang="en-GB" i="0">
              <a:solidFill>
                <a:schemeClr val="bg2"/>
              </a:solidFill>
              <a:cs typeface="Arial" charset="0"/>
            </a:endParaRPr>
          </a:p>
          <a:p>
            <a:pPr algn="l">
              <a:spcBef>
                <a:spcPct val="25000"/>
              </a:spcBef>
              <a:defRPr/>
            </a:pPr>
            <a:r>
              <a:rPr lang="en-GB" i="0" u="sng">
                <a:solidFill>
                  <a:schemeClr val="bg2"/>
                </a:solidFill>
                <a:cs typeface="Arial" charset="0"/>
              </a:rPr>
              <a:t>Functional characterisation</a:t>
            </a:r>
          </a:p>
          <a:p>
            <a:pPr algn="l">
              <a:spcBef>
                <a:spcPct val="25000"/>
              </a:spcBef>
              <a:defRPr/>
            </a:pPr>
            <a:r>
              <a:rPr lang="en-GB" i="0">
                <a:solidFill>
                  <a:schemeClr val="bg2"/>
                </a:solidFill>
                <a:cs typeface="Arial" charset="0"/>
              </a:rPr>
              <a:t>shared intention serves to (a) coordinate activities, (b) coordinate planning and (c) structure bargaining</a:t>
            </a:r>
          </a:p>
          <a:p>
            <a:pPr algn="l">
              <a:spcBef>
                <a:spcPct val="25000"/>
              </a:spcBef>
              <a:defRPr/>
            </a:pPr>
            <a:endParaRPr lang="en-GB" i="0">
              <a:solidFill>
                <a:schemeClr val="bg2"/>
              </a:solidFill>
              <a:cs typeface="Arial" charset="0"/>
            </a:endParaRPr>
          </a:p>
        </p:txBody>
      </p:sp>
    </p:spTree>
    <p:extLst>
      <p:ext uri="{BB962C8B-B14F-4D97-AF65-F5344CB8AC3E}">
        <p14:creationId xmlns:p14="http://schemas.microsoft.com/office/powerpoint/2010/main" val="63517912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5" name="Picture 8" descr="Bratman 2small.jpg"/>
          <p:cNvPicPr>
            <a:picLocks noChangeAspect="1"/>
          </p:cNvPicPr>
          <p:nvPr/>
        </p:nvPicPr>
        <p:blipFill>
          <a:blip r:embed="rId2">
            <a:alphaModFix amt="45000"/>
            <a:extLst>
              <a:ext uri="{28A0092B-C50C-407E-A947-70E740481C1C}">
                <a14:useLocalDpi xmlns:a14="http://schemas.microsoft.com/office/drawing/2010/main" val="0"/>
              </a:ext>
            </a:extLst>
          </a:blip>
          <a:srcRect/>
          <a:stretch>
            <a:fillRect/>
          </a:stretch>
        </p:blipFill>
        <p:spPr bwMode="auto">
          <a:xfrm>
            <a:off x="7938" y="4318000"/>
            <a:ext cx="2540000" cy="2540000"/>
          </a:xfrm>
          <a:prstGeom prst="rect">
            <a:avLst/>
          </a:prstGeom>
          <a:noFill/>
          <a:ln>
            <a:noFill/>
          </a:ln>
          <a:extLst>
            <a:ext uri="{909E8E84-426E-40dd-AFC4-6F175D3DCCD1}">
              <a14:hiddenFill xmlns:a14="http://schemas.microsoft.com/office/drawing/2010/main">
                <a:solidFill>
                  <a:srgbClr val="FFFFFF">
                    <a:alpha val="45000"/>
                  </a:srgbClr>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9795" name="Text Box 3"/>
          <p:cNvSpPr txBox="1">
            <a:spLocks noChangeArrowheads="1"/>
          </p:cNvSpPr>
          <p:nvPr/>
        </p:nvSpPr>
        <p:spPr bwMode="auto">
          <a:xfrm>
            <a:off x="4868863" y="549275"/>
            <a:ext cx="3590925" cy="61016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spcBef>
                <a:spcPct val="25000"/>
              </a:spcBef>
              <a:spcAft>
                <a:spcPct val="25000"/>
              </a:spcAft>
              <a:defRPr/>
            </a:pPr>
            <a:r>
              <a:rPr lang="en-GB" i="0" u="sng" dirty="0">
                <a:cs typeface="Arial" charset="0"/>
              </a:rPr>
              <a:t/>
            </a:r>
            <a:br>
              <a:rPr lang="en-GB" i="0" u="sng" dirty="0">
                <a:cs typeface="Arial" charset="0"/>
              </a:rPr>
            </a:br>
            <a:endParaRPr lang="en-GB" i="0" u="sng" dirty="0">
              <a:cs typeface="Arial" charset="0"/>
            </a:endParaRPr>
          </a:p>
          <a:p>
            <a:pPr algn="l">
              <a:spcBef>
                <a:spcPct val="25000"/>
              </a:spcBef>
              <a:spcAft>
                <a:spcPct val="25000"/>
              </a:spcAft>
              <a:defRPr/>
            </a:pPr>
            <a:r>
              <a:rPr lang="en-GB" i="0" u="sng" dirty="0">
                <a:solidFill>
                  <a:schemeClr val="bg2"/>
                </a:solidFill>
                <a:cs typeface="Arial" charset="0"/>
              </a:rPr>
              <a:t>Substantial account</a:t>
            </a:r>
          </a:p>
          <a:p>
            <a:pPr algn="l">
              <a:spcBef>
                <a:spcPct val="25000"/>
              </a:spcBef>
              <a:spcAft>
                <a:spcPct val="25000"/>
              </a:spcAft>
              <a:defRPr/>
            </a:pPr>
            <a:r>
              <a:rPr lang="en-GB" i="0" dirty="0">
                <a:solidFill>
                  <a:schemeClr val="bg2"/>
                </a:solidFill>
                <a:cs typeface="Arial" charset="0"/>
              </a:rPr>
              <a:t>We have a shared intention that we J </a:t>
            </a:r>
            <a:r>
              <a:rPr lang="en-GB" i="0" dirty="0" smtClean="0">
                <a:solidFill>
                  <a:schemeClr val="bg2"/>
                </a:solidFill>
                <a:cs typeface="Arial" charset="0"/>
              </a:rPr>
              <a:t>if</a:t>
            </a:r>
            <a:endParaRPr lang="en-GB" i="0" dirty="0">
              <a:solidFill>
                <a:schemeClr val="bg2"/>
              </a:solidFill>
              <a:cs typeface="Arial" charset="0"/>
            </a:endParaRPr>
          </a:p>
          <a:p>
            <a:pPr algn="l">
              <a:spcBef>
                <a:spcPct val="25000"/>
              </a:spcBef>
              <a:spcAft>
                <a:spcPct val="25000"/>
              </a:spcAft>
              <a:defRPr/>
            </a:pPr>
            <a:r>
              <a:rPr lang="ja-JP" altLang="en-GB" i="0" dirty="0">
                <a:solidFill>
                  <a:schemeClr val="bg2"/>
                </a:solidFill>
                <a:latin typeface="Arial"/>
                <a:cs typeface="Arial" charset="0"/>
              </a:rPr>
              <a:t>“</a:t>
            </a:r>
            <a:r>
              <a:rPr lang="en-GB" i="0" dirty="0">
                <a:solidFill>
                  <a:schemeClr val="bg2"/>
                </a:solidFill>
                <a:cs typeface="Arial" charset="0"/>
              </a:rPr>
              <a:t>1. (a) I intend that we J and (b) you intend that we J</a:t>
            </a:r>
          </a:p>
          <a:p>
            <a:pPr algn="l">
              <a:spcBef>
                <a:spcPct val="25000"/>
              </a:spcBef>
              <a:spcAft>
                <a:spcPct val="25000"/>
              </a:spcAft>
              <a:defRPr/>
            </a:pPr>
            <a:r>
              <a:rPr lang="ja-JP" altLang="en-GB" i="0" dirty="0">
                <a:latin typeface="Arial"/>
                <a:cs typeface="Arial" charset="0"/>
              </a:rPr>
              <a:t>“</a:t>
            </a:r>
            <a:r>
              <a:rPr lang="en-GB" i="0" dirty="0">
                <a:cs typeface="Arial" charset="0"/>
              </a:rPr>
              <a:t>2. I intend that we J in accordance with and because of la, </a:t>
            </a:r>
            <a:r>
              <a:rPr lang="en-GB" i="0" dirty="0" err="1">
                <a:cs typeface="Arial" charset="0"/>
              </a:rPr>
              <a:t>lb</a:t>
            </a:r>
            <a:r>
              <a:rPr lang="en-GB" i="0" dirty="0">
                <a:cs typeface="Arial" charset="0"/>
              </a:rPr>
              <a:t>, and meshing </a:t>
            </a:r>
            <a:r>
              <a:rPr lang="en-GB" i="0" dirty="0" err="1">
                <a:cs typeface="Arial" charset="0"/>
              </a:rPr>
              <a:t>subplans</a:t>
            </a:r>
            <a:r>
              <a:rPr lang="en-GB" i="0" dirty="0">
                <a:cs typeface="Arial" charset="0"/>
              </a:rPr>
              <a:t> of la and </a:t>
            </a:r>
            <a:r>
              <a:rPr lang="en-GB" i="0" dirty="0" err="1">
                <a:cs typeface="Arial" charset="0"/>
              </a:rPr>
              <a:t>lb</a:t>
            </a:r>
            <a:r>
              <a:rPr lang="en-GB" i="0" dirty="0">
                <a:cs typeface="Arial" charset="0"/>
              </a:rPr>
              <a:t>; you intend [likewise] …</a:t>
            </a:r>
          </a:p>
          <a:p>
            <a:pPr algn="l">
              <a:spcBef>
                <a:spcPct val="25000"/>
              </a:spcBef>
              <a:defRPr/>
            </a:pPr>
            <a:r>
              <a:rPr lang="en-GB" i="0" dirty="0">
                <a:cs typeface="Arial" charset="0"/>
              </a:rPr>
              <a:t> </a:t>
            </a:r>
            <a:r>
              <a:rPr lang="ja-JP" altLang="en-GB" i="0" dirty="0">
                <a:latin typeface="Arial"/>
                <a:cs typeface="Arial" charset="0"/>
              </a:rPr>
              <a:t>“</a:t>
            </a:r>
            <a:r>
              <a:rPr lang="en-GB" i="0" dirty="0">
                <a:cs typeface="Arial" charset="0"/>
              </a:rPr>
              <a:t>3. 1 and 2 are common knowledge between us</a:t>
            </a:r>
            <a:r>
              <a:rPr lang="ja-JP" altLang="en-GB" i="0" dirty="0">
                <a:latin typeface="Arial"/>
                <a:cs typeface="Arial" charset="0"/>
              </a:rPr>
              <a:t>”</a:t>
            </a:r>
            <a:r>
              <a:rPr lang="en-GB" i="0" dirty="0">
                <a:cs typeface="Arial" charset="0"/>
              </a:rPr>
              <a:t> </a:t>
            </a:r>
          </a:p>
          <a:p>
            <a:pPr algn="r">
              <a:spcBef>
                <a:spcPct val="25000"/>
              </a:spcBef>
              <a:defRPr/>
            </a:pPr>
            <a:r>
              <a:rPr lang="en-GB" i="0" dirty="0">
                <a:cs typeface="Arial" charset="0"/>
              </a:rPr>
              <a:t>(Bratman 1993: View 4)</a:t>
            </a:r>
          </a:p>
        </p:txBody>
      </p:sp>
      <p:sp>
        <p:nvSpPr>
          <p:cNvPr id="289796" name="Text Box 4"/>
          <p:cNvSpPr txBox="1">
            <a:spLocks noChangeArrowheads="1"/>
          </p:cNvSpPr>
          <p:nvPr/>
        </p:nvSpPr>
        <p:spPr bwMode="auto">
          <a:xfrm>
            <a:off x="4284663" y="3387725"/>
            <a:ext cx="658812" cy="2057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GB" sz="12900" i="0">
                <a:cs typeface="Arial" charset="0"/>
              </a:rPr>
              <a:t>{</a:t>
            </a:r>
          </a:p>
        </p:txBody>
      </p:sp>
      <p:sp>
        <p:nvSpPr>
          <p:cNvPr id="289797" name="Text Box 5"/>
          <p:cNvSpPr txBox="1">
            <a:spLocks noChangeArrowheads="1"/>
          </p:cNvSpPr>
          <p:nvPr/>
        </p:nvSpPr>
        <p:spPr bwMode="auto">
          <a:xfrm>
            <a:off x="922002" y="4292600"/>
            <a:ext cx="3508711"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r">
              <a:defRPr/>
            </a:pPr>
            <a:r>
              <a:rPr lang="en-GB" i="0">
                <a:cs typeface="Arial" charset="0"/>
              </a:rPr>
              <a:t>Intentions about intentions</a:t>
            </a:r>
          </a:p>
        </p:txBody>
      </p:sp>
      <p:sp>
        <p:nvSpPr>
          <p:cNvPr id="289798" name="Text Box 6"/>
          <p:cNvSpPr txBox="1">
            <a:spLocks noChangeArrowheads="1"/>
          </p:cNvSpPr>
          <p:nvPr/>
        </p:nvSpPr>
        <p:spPr bwMode="auto">
          <a:xfrm>
            <a:off x="4356100" y="5210175"/>
            <a:ext cx="452438" cy="1098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GB" sz="6600" b="1" i="0">
                <a:cs typeface="Arial" charset="0"/>
              </a:rPr>
              <a:t>{</a:t>
            </a:r>
          </a:p>
        </p:txBody>
      </p:sp>
      <p:sp>
        <p:nvSpPr>
          <p:cNvPr id="289799" name="Text Box 7"/>
          <p:cNvSpPr txBox="1">
            <a:spLocks noChangeArrowheads="1"/>
          </p:cNvSpPr>
          <p:nvPr/>
        </p:nvSpPr>
        <p:spPr bwMode="auto">
          <a:xfrm>
            <a:off x="0" y="5373688"/>
            <a:ext cx="4430713"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r">
              <a:defRPr/>
            </a:pPr>
            <a:r>
              <a:rPr lang="en-GB" i="0" dirty="0">
                <a:effectLst>
                  <a:glow rad="101600">
                    <a:schemeClr val="tx1">
                      <a:alpha val="75000"/>
                    </a:schemeClr>
                  </a:glow>
                </a:effectLst>
                <a:cs typeface="Arial" charset="0"/>
              </a:rPr>
              <a:t>Knowledge of others</a:t>
            </a:r>
            <a:r>
              <a:rPr lang="ja-JP" altLang="en-GB" i="0" dirty="0">
                <a:effectLst>
                  <a:glow rad="101600">
                    <a:schemeClr val="tx1">
                      <a:alpha val="75000"/>
                    </a:schemeClr>
                  </a:glow>
                </a:effectLst>
                <a:latin typeface="Arial"/>
                <a:cs typeface="Arial" charset="0"/>
              </a:rPr>
              <a:t>’</a:t>
            </a:r>
            <a:r>
              <a:rPr lang="en-GB" i="0" dirty="0">
                <a:effectLst>
                  <a:glow rad="101600">
                    <a:schemeClr val="tx1">
                      <a:alpha val="75000"/>
                    </a:schemeClr>
                  </a:glow>
                </a:effectLst>
                <a:cs typeface="Arial" charset="0"/>
              </a:rPr>
              <a:t> knowledge of intentions about intentions</a:t>
            </a:r>
          </a:p>
        </p:txBody>
      </p:sp>
      <p:sp>
        <p:nvSpPr>
          <p:cNvPr id="289800" name="Text Box 8"/>
          <p:cNvSpPr txBox="1">
            <a:spLocks noChangeArrowheads="1"/>
          </p:cNvSpPr>
          <p:nvPr/>
        </p:nvSpPr>
        <p:spPr bwMode="auto">
          <a:xfrm>
            <a:off x="765175" y="549275"/>
            <a:ext cx="3590925" cy="3139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spcBef>
                <a:spcPct val="25000"/>
              </a:spcBef>
              <a:defRPr/>
            </a:pPr>
            <a:r>
              <a:rPr lang="en-GB" b="1" i="0">
                <a:solidFill>
                  <a:schemeClr val="bg2"/>
                </a:solidFill>
                <a:cs typeface="Arial" charset="0"/>
              </a:rPr>
              <a:t>What is shared intention?</a:t>
            </a:r>
          </a:p>
          <a:p>
            <a:pPr algn="l">
              <a:spcBef>
                <a:spcPct val="25000"/>
              </a:spcBef>
              <a:defRPr/>
            </a:pPr>
            <a:endParaRPr lang="en-GB" i="0">
              <a:solidFill>
                <a:schemeClr val="bg2"/>
              </a:solidFill>
              <a:cs typeface="Arial" charset="0"/>
            </a:endParaRPr>
          </a:p>
          <a:p>
            <a:pPr algn="l">
              <a:spcBef>
                <a:spcPct val="25000"/>
              </a:spcBef>
              <a:defRPr/>
            </a:pPr>
            <a:r>
              <a:rPr lang="en-GB" i="0" u="sng">
                <a:solidFill>
                  <a:schemeClr val="bg2"/>
                </a:solidFill>
                <a:cs typeface="Arial" charset="0"/>
              </a:rPr>
              <a:t>Functional characterisation</a:t>
            </a:r>
          </a:p>
          <a:p>
            <a:pPr algn="l">
              <a:spcBef>
                <a:spcPct val="25000"/>
              </a:spcBef>
              <a:defRPr/>
            </a:pPr>
            <a:r>
              <a:rPr lang="en-GB" i="0">
                <a:solidFill>
                  <a:schemeClr val="bg2"/>
                </a:solidFill>
                <a:cs typeface="Arial" charset="0"/>
              </a:rPr>
              <a:t>shared intention serves to (a) coordinate activities, (b) coordinate planning and (c) structure bargaining</a:t>
            </a:r>
          </a:p>
          <a:p>
            <a:pPr algn="l">
              <a:spcBef>
                <a:spcPct val="25000"/>
              </a:spcBef>
              <a:defRPr/>
            </a:pPr>
            <a:endParaRPr lang="en-GB" i="0">
              <a:solidFill>
                <a:schemeClr val="bg2"/>
              </a:solidFill>
              <a:cs typeface="Arial" charset="0"/>
            </a:endParaRPr>
          </a:p>
        </p:txBody>
      </p:sp>
    </p:spTree>
    <p:extLst>
      <p:ext uri="{BB962C8B-B14F-4D97-AF65-F5344CB8AC3E}">
        <p14:creationId xmlns:p14="http://schemas.microsoft.com/office/powerpoint/2010/main" val="15170872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bwMode="auto">
          <a:xfrm>
            <a:off x="6036820" y="2264543"/>
            <a:ext cx="360040" cy="432048"/>
          </a:xfrm>
          <a:prstGeom prst="roundRect">
            <a:avLst/>
          </a:prstGeom>
          <a:solidFill>
            <a:srgbClr val="FF0000"/>
          </a:solidFill>
          <a:ln w="9525" cap="flat" cmpd="sng" algn="ctr">
            <a:solidFill>
              <a:srgbClr val="FF008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pic>
        <p:nvPicPr>
          <p:cNvPr id="26625" name="Picture 8" descr="Bratman 2small.jpg"/>
          <p:cNvPicPr>
            <a:picLocks noChangeAspect="1"/>
          </p:cNvPicPr>
          <p:nvPr/>
        </p:nvPicPr>
        <p:blipFill>
          <a:blip r:embed="rId2">
            <a:alphaModFix amt="45000"/>
            <a:extLst>
              <a:ext uri="{28A0092B-C50C-407E-A947-70E740481C1C}">
                <a14:useLocalDpi xmlns:a14="http://schemas.microsoft.com/office/drawing/2010/main" val="0"/>
              </a:ext>
            </a:extLst>
          </a:blip>
          <a:srcRect/>
          <a:stretch>
            <a:fillRect/>
          </a:stretch>
        </p:blipFill>
        <p:spPr bwMode="auto">
          <a:xfrm>
            <a:off x="7938" y="4318000"/>
            <a:ext cx="2540000" cy="2540000"/>
          </a:xfrm>
          <a:prstGeom prst="rect">
            <a:avLst/>
          </a:prstGeom>
          <a:noFill/>
          <a:ln>
            <a:noFill/>
          </a:ln>
          <a:extLst>
            <a:ext uri="{909E8E84-426E-40dd-AFC4-6F175D3DCCD1}">
              <a14:hiddenFill xmlns:a14="http://schemas.microsoft.com/office/drawing/2010/main">
                <a:solidFill>
                  <a:srgbClr val="FFFFFF">
                    <a:alpha val="45000"/>
                  </a:srgbClr>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9795" name="Text Box 3"/>
          <p:cNvSpPr txBox="1">
            <a:spLocks noChangeArrowheads="1"/>
          </p:cNvSpPr>
          <p:nvPr/>
        </p:nvSpPr>
        <p:spPr bwMode="auto">
          <a:xfrm>
            <a:off x="4868863" y="549275"/>
            <a:ext cx="3590925" cy="61016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spcBef>
                <a:spcPct val="25000"/>
              </a:spcBef>
              <a:spcAft>
                <a:spcPct val="25000"/>
              </a:spcAft>
              <a:defRPr/>
            </a:pPr>
            <a:r>
              <a:rPr lang="en-GB" i="0" u="sng" dirty="0">
                <a:cs typeface="Arial" charset="0"/>
              </a:rPr>
              <a:t/>
            </a:r>
            <a:br>
              <a:rPr lang="en-GB" i="0" u="sng" dirty="0">
                <a:cs typeface="Arial" charset="0"/>
              </a:rPr>
            </a:br>
            <a:endParaRPr lang="en-GB" i="0" u="sng" dirty="0">
              <a:cs typeface="Arial" charset="0"/>
            </a:endParaRPr>
          </a:p>
          <a:p>
            <a:pPr algn="l">
              <a:spcBef>
                <a:spcPct val="25000"/>
              </a:spcBef>
              <a:spcAft>
                <a:spcPct val="25000"/>
              </a:spcAft>
              <a:defRPr/>
            </a:pPr>
            <a:r>
              <a:rPr lang="en-GB" i="0" u="sng" dirty="0">
                <a:solidFill>
                  <a:schemeClr val="bg2"/>
                </a:solidFill>
                <a:cs typeface="Arial" charset="0"/>
              </a:rPr>
              <a:t>Substantial account</a:t>
            </a:r>
          </a:p>
          <a:p>
            <a:pPr algn="l">
              <a:spcBef>
                <a:spcPct val="25000"/>
              </a:spcBef>
              <a:spcAft>
                <a:spcPct val="25000"/>
              </a:spcAft>
              <a:defRPr/>
            </a:pPr>
            <a:r>
              <a:rPr lang="en-GB" i="0" dirty="0">
                <a:solidFill>
                  <a:schemeClr val="bg2"/>
                </a:solidFill>
                <a:cs typeface="Arial" charset="0"/>
              </a:rPr>
              <a:t>We have a shared intention that we J </a:t>
            </a:r>
            <a:r>
              <a:rPr lang="en-GB" i="0" dirty="0" smtClean="0">
                <a:solidFill>
                  <a:schemeClr val="accent3"/>
                </a:solidFill>
                <a:effectLst>
                  <a:glow rad="101600">
                    <a:schemeClr val="tx2">
                      <a:alpha val="75000"/>
                    </a:schemeClr>
                  </a:glow>
                </a:effectLst>
                <a:cs typeface="Arial" charset="0"/>
              </a:rPr>
              <a:t>if</a:t>
            </a:r>
            <a:endParaRPr lang="en-GB" i="0" dirty="0">
              <a:solidFill>
                <a:schemeClr val="accent3"/>
              </a:solidFill>
              <a:effectLst>
                <a:glow rad="101600">
                  <a:schemeClr val="tx2">
                    <a:alpha val="75000"/>
                  </a:schemeClr>
                </a:glow>
              </a:effectLst>
              <a:cs typeface="Arial" charset="0"/>
            </a:endParaRPr>
          </a:p>
          <a:p>
            <a:pPr algn="l">
              <a:spcBef>
                <a:spcPct val="25000"/>
              </a:spcBef>
              <a:spcAft>
                <a:spcPct val="25000"/>
              </a:spcAft>
              <a:defRPr/>
            </a:pPr>
            <a:r>
              <a:rPr lang="ja-JP" altLang="en-GB" i="0" dirty="0">
                <a:solidFill>
                  <a:schemeClr val="bg2"/>
                </a:solidFill>
                <a:latin typeface="Arial"/>
                <a:cs typeface="Arial" charset="0"/>
              </a:rPr>
              <a:t>“</a:t>
            </a:r>
            <a:r>
              <a:rPr lang="en-GB" i="0" dirty="0">
                <a:solidFill>
                  <a:schemeClr val="bg2"/>
                </a:solidFill>
                <a:cs typeface="Arial" charset="0"/>
              </a:rPr>
              <a:t>1. (a) I intend that we J and (b) you intend that we J</a:t>
            </a:r>
          </a:p>
          <a:p>
            <a:pPr algn="l">
              <a:spcBef>
                <a:spcPct val="25000"/>
              </a:spcBef>
              <a:spcAft>
                <a:spcPct val="25000"/>
              </a:spcAft>
              <a:defRPr/>
            </a:pPr>
            <a:r>
              <a:rPr lang="ja-JP" altLang="en-GB" i="0" dirty="0">
                <a:latin typeface="Arial"/>
                <a:cs typeface="Arial" charset="0"/>
              </a:rPr>
              <a:t>“</a:t>
            </a:r>
            <a:r>
              <a:rPr lang="en-GB" i="0" dirty="0">
                <a:cs typeface="Arial" charset="0"/>
              </a:rPr>
              <a:t>2. I intend that we J in accordance with and because of la, </a:t>
            </a:r>
            <a:r>
              <a:rPr lang="en-GB" i="0" dirty="0" err="1">
                <a:cs typeface="Arial" charset="0"/>
              </a:rPr>
              <a:t>lb</a:t>
            </a:r>
            <a:r>
              <a:rPr lang="en-GB" i="0" dirty="0">
                <a:cs typeface="Arial" charset="0"/>
              </a:rPr>
              <a:t>, and meshing </a:t>
            </a:r>
            <a:r>
              <a:rPr lang="en-GB" i="0" dirty="0" err="1">
                <a:cs typeface="Arial" charset="0"/>
              </a:rPr>
              <a:t>subplans</a:t>
            </a:r>
            <a:r>
              <a:rPr lang="en-GB" i="0" dirty="0">
                <a:cs typeface="Arial" charset="0"/>
              </a:rPr>
              <a:t> of la and </a:t>
            </a:r>
            <a:r>
              <a:rPr lang="en-GB" i="0" dirty="0" err="1">
                <a:cs typeface="Arial" charset="0"/>
              </a:rPr>
              <a:t>lb</a:t>
            </a:r>
            <a:r>
              <a:rPr lang="en-GB" i="0" dirty="0">
                <a:cs typeface="Arial" charset="0"/>
              </a:rPr>
              <a:t>; you intend [likewise] …</a:t>
            </a:r>
          </a:p>
          <a:p>
            <a:pPr algn="l">
              <a:spcBef>
                <a:spcPct val="25000"/>
              </a:spcBef>
              <a:defRPr/>
            </a:pPr>
            <a:r>
              <a:rPr lang="en-GB" i="0" dirty="0">
                <a:cs typeface="Arial" charset="0"/>
              </a:rPr>
              <a:t> </a:t>
            </a:r>
            <a:r>
              <a:rPr lang="ja-JP" altLang="en-GB" i="0" dirty="0">
                <a:latin typeface="Arial"/>
                <a:cs typeface="Arial" charset="0"/>
              </a:rPr>
              <a:t>“</a:t>
            </a:r>
            <a:r>
              <a:rPr lang="en-GB" i="0" dirty="0">
                <a:cs typeface="Arial" charset="0"/>
              </a:rPr>
              <a:t>3. 1 and 2 are common knowledge between us</a:t>
            </a:r>
            <a:r>
              <a:rPr lang="ja-JP" altLang="en-GB" i="0" dirty="0">
                <a:latin typeface="Arial"/>
                <a:cs typeface="Arial" charset="0"/>
              </a:rPr>
              <a:t>”</a:t>
            </a:r>
            <a:r>
              <a:rPr lang="en-GB" i="0" dirty="0">
                <a:cs typeface="Arial" charset="0"/>
              </a:rPr>
              <a:t> </a:t>
            </a:r>
          </a:p>
          <a:p>
            <a:pPr algn="r">
              <a:spcBef>
                <a:spcPct val="25000"/>
              </a:spcBef>
              <a:defRPr/>
            </a:pPr>
            <a:r>
              <a:rPr lang="en-GB" i="0" dirty="0">
                <a:cs typeface="Arial" charset="0"/>
              </a:rPr>
              <a:t>(Bratman 1993: View 4)</a:t>
            </a:r>
          </a:p>
        </p:txBody>
      </p:sp>
      <p:sp>
        <p:nvSpPr>
          <p:cNvPr id="289796" name="Text Box 4"/>
          <p:cNvSpPr txBox="1">
            <a:spLocks noChangeArrowheads="1"/>
          </p:cNvSpPr>
          <p:nvPr/>
        </p:nvSpPr>
        <p:spPr bwMode="auto">
          <a:xfrm>
            <a:off x="4284663" y="3387725"/>
            <a:ext cx="658812" cy="2057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GB" sz="12900" i="0">
                <a:cs typeface="Arial" charset="0"/>
              </a:rPr>
              <a:t>{</a:t>
            </a:r>
          </a:p>
        </p:txBody>
      </p:sp>
      <p:sp>
        <p:nvSpPr>
          <p:cNvPr id="289797" name="Text Box 5"/>
          <p:cNvSpPr txBox="1">
            <a:spLocks noChangeArrowheads="1"/>
          </p:cNvSpPr>
          <p:nvPr/>
        </p:nvSpPr>
        <p:spPr bwMode="auto">
          <a:xfrm>
            <a:off x="922002" y="4292600"/>
            <a:ext cx="3508711"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r">
              <a:defRPr/>
            </a:pPr>
            <a:r>
              <a:rPr lang="en-GB" i="0">
                <a:cs typeface="Arial" charset="0"/>
              </a:rPr>
              <a:t>Intentions about intentions</a:t>
            </a:r>
          </a:p>
        </p:txBody>
      </p:sp>
      <p:sp>
        <p:nvSpPr>
          <p:cNvPr id="289798" name="Text Box 6"/>
          <p:cNvSpPr txBox="1">
            <a:spLocks noChangeArrowheads="1"/>
          </p:cNvSpPr>
          <p:nvPr/>
        </p:nvSpPr>
        <p:spPr bwMode="auto">
          <a:xfrm>
            <a:off x="4356100" y="5210175"/>
            <a:ext cx="452438" cy="1098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GB" sz="6600" b="1" i="0">
                <a:cs typeface="Arial" charset="0"/>
              </a:rPr>
              <a:t>{</a:t>
            </a:r>
          </a:p>
        </p:txBody>
      </p:sp>
      <p:sp>
        <p:nvSpPr>
          <p:cNvPr id="289799" name="Text Box 7"/>
          <p:cNvSpPr txBox="1">
            <a:spLocks noChangeArrowheads="1"/>
          </p:cNvSpPr>
          <p:nvPr/>
        </p:nvSpPr>
        <p:spPr bwMode="auto">
          <a:xfrm>
            <a:off x="0" y="5373688"/>
            <a:ext cx="4430713"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r">
              <a:defRPr/>
            </a:pPr>
            <a:r>
              <a:rPr lang="en-GB" i="0" dirty="0">
                <a:effectLst>
                  <a:glow rad="101600">
                    <a:schemeClr val="tx1">
                      <a:alpha val="75000"/>
                    </a:schemeClr>
                  </a:glow>
                </a:effectLst>
                <a:cs typeface="Arial" charset="0"/>
              </a:rPr>
              <a:t>Knowledge of others</a:t>
            </a:r>
            <a:r>
              <a:rPr lang="ja-JP" altLang="en-GB" i="0" dirty="0">
                <a:effectLst>
                  <a:glow rad="101600">
                    <a:schemeClr val="tx1">
                      <a:alpha val="75000"/>
                    </a:schemeClr>
                  </a:glow>
                </a:effectLst>
                <a:latin typeface="Arial"/>
                <a:cs typeface="Arial" charset="0"/>
              </a:rPr>
              <a:t>’</a:t>
            </a:r>
            <a:r>
              <a:rPr lang="en-GB" i="0" dirty="0">
                <a:effectLst>
                  <a:glow rad="101600">
                    <a:schemeClr val="tx1">
                      <a:alpha val="75000"/>
                    </a:schemeClr>
                  </a:glow>
                </a:effectLst>
                <a:cs typeface="Arial" charset="0"/>
              </a:rPr>
              <a:t> knowledge of intentions about intentions</a:t>
            </a:r>
          </a:p>
        </p:txBody>
      </p:sp>
      <p:sp>
        <p:nvSpPr>
          <p:cNvPr id="289800" name="Text Box 8"/>
          <p:cNvSpPr txBox="1">
            <a:spLocks noChangeArrowheads="1"/>
          </p:cNvSpPr>
          <p:nvPr/>
        </p:nvSpPr>
        <p:spPr bwMode="auto">
          <a:xfrm>
            <a:off x="765175" y="549275"/>
            <a:ext cx="3590925" cy="3139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spcBef>
                <a:spcPct val="25000"/>
              </a:spcBef>
              <a:defRPr/>
            </a:pPr>
            <a:r>
              <a:rPr lang="en-GB" b="1" i="0">
                <a:solidFill>
                  <a:schemeClr val="bg2"/>
                </a:solidFill>
                <a:cs typeface="Arial" charset="0"/>
              </a:rPr>
              <a:t>What is shared intention?</a:t>
            </a:r>
          </a:p>
          <a:p>
            <a:pPr algn="l">
              <a:spcBef>
                <a:spcPct val="25000"/>
              </a:spcBef>
              <a:defRPr/>
            </a:pPr>
            <a:endParaRPr lang="en-GB" i="0">
              <a:solidFill>
                <a:schemeClr val="bg2"/>
              </a:solidFill>
              <a:cs typeface="Arial" charset="0"/>
            </a:endParaRPr>
          </a:p>
          <a:p>
            <a:pPr algn="l">
              <a:spcBef>
                <a:spcPct val="25000"/>
              </a:spcBef>
              <a:defRPr/>
            </a:pPr>
            <a:r>
              <a:rPr lang="en-GB" i="0" u="sng">
                <a:solidFill>
                  <a:schemeClr val="bg2"/>
                </a:solidFill>
                <a:cs typeface="Arial" charset="0"/>
              </a:rPr>
              <a:t>Functional characterisation</a:t>
            </a:r>
          </a:p>
          <a:p>
            <a:pPr algn="l">
              <a:spcBef>
                <a:spcPct val="25000"/>
              </a:spcBef>
              <a:defRPr/>
            </a:pPr>
            <a:r>
              <a:rPr lang="en-GB" i="0">
                <a:solidFill>
                  <a:schemeClr val="bg2"/>
                </a:solidFill>
                <a:cs typeface="Arial" charset="0"/>
              </a:rPr>
              <a:t>shared intention serves to (a) coordinate activities, (b) coordinate planning and (c) structure bargaining</a:t>
            </a:r>
          </a:p>
          <a:p>
            <a:pPr algn="l">
              <a:spcBef>
                <a:spcPct val="25000"/>
              </a:spcBef>
              <a:defRPr/>
            </a:pPr>
            <a:endParaRPr lang="en-GB" i="0">
              <a:solidFill>
                <a:schemeClr val="bg2"/>
              </a:solidFill>
              <a:cs typeface="Arial" charset="0"/>
            </a:endParaRPr>
          </a:p>
        </p:txBody>
      </p:sp>
    </p:spTree>
    <p:extLst>
      <p:ext uri="{BB962C8B-B14F-4D97-AF65-F5344CB8AC3E}">
        <p14:creationId xmlns:p14="http://schemas.microsoft.com/office/powerpoint/2010/main" val="418396061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842" name="Rectangle 2"/>
          <p:cNvSpPr>
            <a:spLocks noChangeArrowheads="1"/>
          </p:cNvSpPr>
          <p:nvPr/>
        </p:nvSpPr>
        <p:spPr bwMode="auto">
          <a:xfrm rot="21540000">
            <a:off x="754063" y="2498388"/>
            <a:ext cx="2592387" cy="430887"/>
          </a:xfrm>
          <a:prstGeom prst="rect">
            <a:avLst/>
          </a:prstGeom>
          <a:solidFill>
            <a:srgbClr val="996600"/>
          </a:solidFill>
          <a:ln>
            <a:noFill/>
          </a:ln>
          <a:effectLst/>
          <a:extLst>
            <a:ext uri="{91240B29-F687-4f45-9708-019B960494DF}">
              <a14:hiddenLine xmlns:a14="http://schemas.microsoft.com/office/drawing/2010/main" w="9525">
                <a:solidFill>
                  <a:srgbClr val="FF99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defRPr/>
            </a:pPr>
            <a:endParaRPr lang="en-US" i="0">
              <a:cs typeface="Arial" charset="0"/>
            </a:endParaRPr>
          </a:p>
        </p:txBody>
      </p:sp>
      <p:sp>
        <p:nvSpPr>
          <p:cNvPr id="291844" name="Text Box 4"/>
          <p:cNvSpPr txBox="1">
            <a:spLocks noChangeArrowheads="1"/>
          </p:cNvSpPr>
          <p:nvPr/>
        </p:nvSpPr>
        <p:spPr bwMode="auto">
          <a:xfrm>
            <a:off x="765175" y="549275"/>
            <a:ext cx="3590925" cy="27161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spcBef>
                <a:spcPct val="25000"/>
              </a:spcBef>
              <a:defRPr/>
            </a:pPr>
            <a:r>
              <a:rPr lang="en-GB" b="1" i="0" dirty="0">
                <a:cs typeface="Arial" charset="0"/>
              </a:rPr>
              <a:t>What is shared intention?</a:t>
            </a:r>
          </a:p>
          <a:p>
            <a:pPr algn="l">
              <a:spcBef>
                <a:spcPct val="25000"/>
              </a:spcBef>
              <a:defRPr/>
            </a:pPr>
            <a:endParaRPr lang="en-GB" i="0" dirty="0">
              <a:cs typeface="Arial" charset="0"/>
            </a:endParaRPr>
          </a:p>
          <a:p>
            <a:pPr algn="l">
              <a:spcBef>
                <a:spcPct val="25000"/>
              </a:spcBef>
              <a:defRPr/>
            </a:pPr>
            <a:r>
              <a:rPr lang="en-GB" i="0" u="sng" dirty="0">
                <a:cs typeface="Arial" charset="0"/>
              </a:rPr>
              <a:t>Functional characterisation</a:t>
            </a:r>
          </a:p>
          <a:p>
            <a:pPr algn="l">
              <a:spcBef>
                <a:spcPct val="25000"/>
              </a:spcBef>
              <a:defRPr/>
            </a:pPr>
            <a:r>
              <a:rPr lang="en-GB" i="0" dirty="0">
                <a:cs typeface="Arial" charset="0"/>
              </a:rPr>
              <a:t>shared intention serves to (a) coordinate activities, (b) </a:t>
            </a:r>
            <a:r>
              <a:rPr lang="en-GB" i="0" dirty="0">
                <a:effectLst>
                  <a:glow rad="101600">
                    <a:schemeClr val="tx2">
                      <a:alpha val="75000"/>
                    </a:schemeClr>
                  </a:glow>
                </a:effectLst>
                <a:cs typeface="Arial" charset="0"/>
              </a:rPr>
              <a:t>coordinate planning</a:t>
            </a:r>
            <a:r>
              <a:rPr lang="en-GB" i="0" dirty="0">
                <a:cs typeface="Arial" charset="0"/>
              </a:rPr>
              <a:t> and (c) structure bargaining</a:t>
            </a:r>
          </a:p>
        </p:txBody>
      </p:sp>
      <p:sp>
        <p:nvSpPr>
          <p:cNvPr id="291845" name="Text Box 5"/>
          <p:cNvSpPr txBox="1">
            <a:spLocks noChangeArrowheads="1"/>
          </p:cNvSpPr>
          <p:nvPr/>
        </p:nvSpPr>
        <p:spPr bwMode="auto">
          <a:xfrm>
            <a:off x="4868863" y="549275"/>
            <a:ext cx="3590925" cy="61016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spcBef>
                <a:spcPct val="25000"/>
              </a:spcBef>
              <a:spcAft>
                <a:spcPct val="25000"/>
              </a:spcAft>
              <a:defRPr/>
            </a:pPr>
            <a:r>
              <a:rPr lang="en-GB" i="0" u="sng" dirty="0">
                <a:solidFill>
                  <a:schemeClr val="bg2"/>
                </a:solidFill>
                <a:cs typeface="Arial" charset="0"/>
              </a:rPr>
              <a:t/>
            </a:r>
            <a:br>
              <a:rPr lang="en-GB" i="0" u="sng" dirty="0">
                <a:solidFill>
                  <a:schemeClr val="bg2"/>
                </a:solidFill>
                <a:cs typeface="Arial" charset="0"/>
              </a:rPr>
            </a:br>
            <a:endParaRPr lang="en-GB" i="0" u="sng" dirty="0">
              <a:solidFill>
                <a:schemeClr val="bg2"/>
              </a:solidFill>
              <a:cs typeface="Arial" charset="0"/>
            </a:endParaRPr>
          </a:p>
          <a:p>
            <a:pPr algn="l">
              <a:spcBef>
                <a:spcPct val="25000"/>
              </a:spcBef>
              <a:spcAft>
                <a:spcPct val="25000"/>
              </a:spcAft>
              <a:defRPr/>
            </a:pPr>
            <a:r>
              <a:rPr lang="en-GB" i="0" u="sng" dirty="0">
                <a:solidFill>
                  <a:schemeClr val="bg2"/>
                </a:solidFill>
                <a:cs typeface="Arial" charset="0"/>
              </a:rPr>
              <a:t>Substantial account</a:t>
            </a:r>
          </a:p>
          <a:p>
            <a:pPr algn="l">
              <a:spcBef>
                <a:spcPct val="25000"/>
              </a:spcBef>
              <a:spcAft>
                <a:spcPct val="25000"/>
              </a:spcAft>
              <a:defRPr/>
            </a:pPr>
            <a:r>
              <a:rPr lang="en-GB" i="0" dirty="0">
                <a:solidFill>
                  <a:schemeClr val="bg2"/>
                </a:solidFill>
                <a:cs typeface="Arial" charset="0"/>
              </a:rPr>
              <a:t>We have a shared intention that we J </a:t>
            </a:r>
            <a:r>
              <a:rPr lang="en-GB" i="0" dirty="0" smtClean="0">
                <a:solidFill>
                  <a:schemeClr val="bg2"/>
                </a:solidFill>
                <a:cs typeface="Arial" charset="0"/>
              </a:rPr>
              <a:t>if</a:t>
            </a:r>
            <a:endParaRPr lang="en-GB" i="0" dirty="0">
              <a:solidFill>
                <a:schemeClr val="bg2"/>
              </a:solidFill>
              <a:cs typeface="Arial" charset="0"/>
            </a:endParaRPr>
          </a:p>
          <a:p>
            <a:pPr algn="l">
              <a:spcBef>
                <a:spcPct val="25000"/>
              </a:spcBef>
              <a:spcAft>
                <a:spcPct val="25000"/>
              </a:spcAft>
              <a:defRPr/>
            </a:pPr>
            <a:r>
              <a:rPr lang="ja-JP" altLang="en-GB" i="0" dirty="0">
                <a:solidFill>
                  <a:schemeClr val="bg2"/>
                </a:solidFill>
                <a:latin typeface="Arial"/>
                <a:cs typeface="Arial" charset="0"/>
              </a:rPr>
              <a:t>“</a:t>
            </a:r>
            <a:r>
              <a:rPr lang="en-GB" i="0" dirty="0">
                <a:solidFill>
                  <a:schemeClr val="bg2"/>
                </a:solidFill>
                <a:cs typeface="Arial" charset="0"/>
              </a:rPr>
              <a:t>1. (a) I intend that we J and (b) you intend that we J</a:t>
            </a:r>
          </a:p>
          <a:p>
            <a:pPr algn="l">
              <a:spcBef>
                <a:spcPct val="25000"/>
              </a:spcBef>
              <a:spcAft>
                <a:spcPct val="25000"/>
              </a:spcAft>
              <a:defRPr/>
            </a:pPr>
            <a:r>
              <a:rPr lang="ja-JP" altLang="en-GB" i="0" dirty="0">
                <a:solidFill>
                  <a:schemeClr val="bg2"/>
                </a:solidFill>
                <a:latin typeface="Arial"/>
                <a:cs typeface="Arial" charset="0"/>
              </a:rPr>
              <a:t>“</a:t>
            </a:r>
            <a:r>
              <a:rPr lang="en-GB" i="0" dirty="0">
                <a:solidFill>
                  <a:schemeClr val="bg2"/>
                </a:solidFill>
                <a:cs typeface="Arial" charset="0"/>
              </a:rPr>
              <a:t>2. I intend that we J in accordance with and because of la, </a:t>
            </a:r>
            <a:r>
              <a:rPr lang="en-GB" i="0" dirty="0" err="1">
                <a:solidFill>
                  <a:schemeClr val="bg2"/>
                </a:solidFill>
                <a:cs typeface="Arial" charset="0"/>
              </a:rPr>
              <a:t>lb</a:t>
            </a:r>
            <a:r>
              <a:rPr lang="en-GB" i="0" dirty="0">
                <a:solidFill>
                  <a:schemeClr val="bg2"/>
                </a:solidFill>
                <a:cs typeface="Arial" charset="0"/>
              </a:rPr>
              <a:t>, and meshing </a:t>
            </a:r>
            <a:r>
              <a:rPr lang="en-GB" i="0" dirty="0" err="1">
                <a:solidFill>
                  <a:schemeClr val="bg2"/>
                </a:solidFill>
                <a:cs typeface="Arial" charset="0"/>
              </a:rPr>
              <a:t>subplans</a:t>
            </a:r>
            <a:r>
              <a:rPr lang="en-GB" i="0" dirty="0">
                <a:solidFill>
                  <a:schemeClr val="bg2"/>
                </a:solidFill>
                <a:cs typeface="Arial" charset="0"/>
              </a:rPr>
              <a:t> of la and </a:t>
            </a:r>
            <a:r>
              <a:rPr lang="en-GB" i="0" dirty="0" err="1">
                <a:solidFill>
                  <a:schemeClr val="bg2"/>
                </a:solidFill>
                <a:cs typeface="Arial" charset="0"/>
              </a:rPr>
              <a:t>lb</a:t>
            </a:r>
            <a:r>
              <a:rPr lang="en-GB" i="0" dirty="0">
                <a:solidFill>
                  <a:schemeClr val="bg2"/>
                </a:solidFill>
                <a:cs typeface="Arial" charset="0"/>
              </a:rPr>
              <a:t>; you intend [likewise] …</a:t>
            </a:r>
          </a:p>
          <a:p>
            <a:pPr algn="l">
              <a:spcBef>
                <a:spcPct val="25000"/>
              </a:spcBef>
              <a:defRPr/>
            </a:pPr>
            <a:r>
              <a:rPr lang="en-GB" i="0" dirty="0">
                <a:solidFill>
                  <a:schemeClr val="bg2"/>
                </a:solidFill>
                <a:cs typeface="Arial" charset="0"/>
              </a:rPr>
              <a:t> </a:t>
            </a:r>
            <a:r>
              <a:rPr lang="ja-JP" altLang="en-GB" i="0" dirty="0">
                <a:solidFill>
                  <a:schemeClr val="bg2"/>
                </a:solidFill>
                <a:latin typeface="Arial"/>
                <a:cs typeface="Arial" charset="0"/>
              </a:rPr>
              <a:t>“</a:t>
            </a:r>
            <a:r>
              <a:rPr lang="en-GB" i="0" dirty="0">
                <a:solidFill>
                  <a:schemeClr val="bg2"/>
                </a:solidFill>
                <a:cs typeface="Arial" charset="0"/>
              </a:rPr>
              <a:t>3. 1 and 2 are common knowledge between us</a:t>
            </a:r>
            <a:r>
              <a:rPr lang="ja-JP" altLang="en-GB" i="0" dirty="0">
                <a:solidFill>
                  <a:schemeClr val="bg2"/>
                </a:solidFill>
                <a:latin typeface="Arial"/>
                <a:cs typeface="Arial" charset="0"/>
              </a:rPr>
              <a:t>”</a:t>
            </a:r>
            <a:r>
              <a:rPr lang="en-GB" i="0" dirty="0">
                <a:solidFill>
                  <a:schemeClr val="bg2"/>
                </a:solidFill>
                <a:cs typeface="Arial" charset="0"/>
              </a:rPr>
              <a:t> </a:t>
            </a:r>
          </a:p>
          <a:p>
            <a:pPr algn="r">
              <a:spcBef>
                <a:spcPct val="25000"/>
              </a:spcBef>
              <a:defRPr/>
            </a:pPr>
            <a:r>
              <a:rPr lang="en-GB" i="0" dirty="0">
                <a:solidFill>
                  <a:schemeClr val="bg2"/>
                </a:solidFill>
                <a:cs typeface="Arial" charset="0"/>
              </a:rPr>
              <a:t>(Bratman 1993: View 4)</a:t>
            </a:r>
          </a:p>
        </p:txBody>
      </p:sp>
      <p:pic>
        <p:nvPicPr>
          <p:cNvPr id="27652" name="Picture 6" descr="Bratman 2small.jpg"/>
          <p:cNvPicPr>
            <a:picLocks noChangeAspect="1"/>
          </p:cNvPicPr>
          <p:nvPr/>
        </p:nvPicPr>
        <p:blipFill>
          <a:blip r:embed="rId2">
            <a:alphaModFix amt="34000"/>
            <a:extLst>
              <a:ext uri="{28A0092B-C50C-407E-A947-70E740481C1C}">
                <a14:useLocalDpi xmlns:a14="http://schemas.microsoft.com/office/drawing/2010/main" val="0"/>
              </a:ext>
            </a:extLst>
          </a:blip>
          <a:srcRect/>
          <a:stretch>
            <a:fillRect/>
          </a:stretch>
        </p:blipFill>
        <p:spPr bwMode="auto">
          <a:xfrm>
            <a:off x="7938" y="4318000"/>
            <a:ext cx="2540000" cy="2540000"/>
          </a:xfrm>
          <a:prstGeom prst="rect">
            <a:avLst/>
          </a:prstGeom>
          <a:noFill/>
          <a:ln>
            <a:noFill/>
          </a:ln>
          <a:extLst>
            <a:ext uri="{909E8E84-426E-40dd-AFC4-6F175D3DCCD1}">
              <a14:hiddenFill xmlns:a14="http://schemas.microsoft.com/office/drawing/2010/main">
                <a:solidFill>
                  <a:srgbClr val="FFFFFF">
                    <a:alpha val="45000"/>
                  </a:srgbClr>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1218687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842" name="Rectangle 2"/>
          <p:cNvSpPr>
            <a:spLocks noChangeArrowheads="1"/>
          </p:cNvSpPr>
          <p:nvPr/>
        </p:nvSpPr>
        <p:spPr bwMode="auto">
          <a:xfrm rot="21540000">
            <a:off x="754063" y="2498388"/>
            <a:ext cx="2592387" cy="430887"/>
          </a:xfrm>
          <a:prstGeom prst="rect">
            <a:avLst/>
          </a:prstGeom>
          <a:solidFill>
            <a:srgbClr val="996600"/>
          </a:solidFill>
          <a:ln>
            <a:noFill/>
          </a:ln>
          <a:effectLst/>
          <a:extLst>
            <a:ext uri="{91240B29-F687-4f45-9708-019B960494DF}">
              <a14:hiddenLine xmlns:a14="http://schemas.microsoft.com/office/drawing/2010/main" w="9525">
                <a:solidFill>
                  <a:srgbClr val="FF99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defRPr/>
            </a:pPr>
            <a:endParaRPr lang="en-US" i="0">
              <a:cs typeface="Arial" charset="0"/>
            </a:endParaRPr>
          </a:p>
        </p:txBody>
      </p:sp>
      <p:sp>
        <p:nvSpPr>
          <p:cNvPr id="291844" name="Text Box 4"/>
          <p:cNvSpPr txBox="1">
            <a:spLocks noChangeArrowheads="1"/>
          </p:cNvSpPr>
          <p:nvPr/>
        </p:nvSpPr>
        <p:spPr bwMode="auto">
          <a:xfrm>
            <a:off x="765175" y="549275"/>
            <a:ext cx="3590925" cy="27161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spcBef>
                <a:spcPct val="25000"/>
              </a:spcBef>
              <a:defRPr/>
            </a:pPr>
            <a:r>
              <a:rPr lang="en-GB" b="1" i="0" dirty="0">
                <a:cs typeface="Arial" charset="0"/>
              </a:rPr>
              <a:t>What is shared intention?</a:t>
            </a:r>
          </a:p>
          <a:p>
            <a:pPr algn="l">
              <a:spcBef>
                <a:spcPct val="25000"/>
              </a:spcBef>
              <a:defRPr/>
            </a:pPr>
            <a:endParaRPr lang="en-GB" i="0" dirty="0">
              <a:cs typeface="Arial" charset="0"/>
            </a:endParaRPr>
          </a:p>
          <a:p>
            <a:pPr algn="l">
              <a:spcBef>
                <a:spcPct val="25000"/>
              </a:spcBef>
              <a:defRPr/>
            </a:pPr>
            <a:r>
              <a:rPr lang="en-GB" i="0" u="sng" dirty="0">
                <a:cs typeface="Arial" charset="0"/>
              </a:rPr>
              <a:t>Functional characterisation</a:t>
            </a:r>
          </a:p>
          <a:p>
            <a:pPr algn="l">
              <a:spcBef>
                <a:spcPct val="25000"/>
              </a:spcBef>
              <a:defRPr/>
            </a:pPr>
            <a:r>
              <a:rPr lang="en-GB" i="0" dirty="0">
                <a:cs typeface="Arial" charset="0"/>
              </a:rPr>
              <a:t>shared intention serves to (a) coordinate activities, (b) </a:t>
            </a:r>
            <a:r>
              <a:rPr lang="en-GB" i="0" dirty="0">
                <a:effectLst>
                  <a:glow rad="101600">
                    <a:schemeClr val="tx2">
                      <a:alpha val="75000"/>
                    </a:schemeClr>
                  </a:glow>
                </a:effectLst>
                <a:cs typeface="Arial" charset="0"/>
              </a:rPr>
              <a:t>coordinate planning</a:t>
            </a:r>
            <a:r>
              <a:rPr lang="en-GB" i="0" dirty="0">
                <a:cs typeface="Arial" charset="0"/>
              </a:rPr>
              <a:t> and (c) structure bargaining</a:t>
            </a:r>
          </a:p>
        </p:txBody>
      </p:sp>
      <p:sp>
        <p:nvSpPr>
          <p:cNvPr id="291845" name="Text Box 5"/>
          <p:cNvSpPr txBox="1">
            <a:spLocks noChangeArrowheads="1"/>
          </p:cNvSpPr>
          <p:nvPr/>
        </p:nvSpPr>
        <p:spPr bwMode="auto">
          <a:xfrm>
            <a:off x="4868863" y="549275"/>
            <a:ext cx="3590925" cy="61016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spcBef>
                <a:spcPct val="25000"/>
              </a:spcBef>
              <a:spcAft>
                <a:spcPct val="25000"/>
              </a:spcAft>
              <a:defRPr/>
            </a:pPr>
            <a:r>
              <a:rPr lang="en-GB" i="0" u="sng" dirty="0">
                <a:solidFill>
                  <a:schemeClr val="bg2"/>
                </a:solidFill>
                <a:cs typeface="Arial" charset="0"/>
              </a:rPr>
              <a:t/>
            </a:r>
            <a:br>
              <a:rPr lang="en-GB" i="0" u="sng" dirty="0">
                <a:solidFill>
                  <a:schemeClr val="bg2"/>
                </a:solidFill>
                <a:cs typeface="Arial" charset="0"/>
              </a:rPr>
            </a:br>
            <a:endParaRPr lang="en-GB" i="0" u="sng" dirty="0">
              <a:solidFill>
                <a:schemeClr val="bg2"/>
              </a:solidFill>
              <a:cs typeface="Arial" charset="0"/>
            </a:endParaRPr>
          </a:p>
          <a:p>
            <a:pPr algn="l">
              <a:spcBef>
                <a:spcPct val="25000"/>
              </a:spcBef>
              <a:spcAft>
                <a:spcPct val="25000"/>
              </a:spcAft>
              <a:defRPr/>
            </a:pPr>
            <a:r>
              <a:rPr lang="en-GB" i="0" u="sng" dirty="0">
                <a:solidFill>
                  <a:schemeClr val="bg2"/>
                </a:solidFill>
                <a:cs typeface="Arial" charset="0"/>
              </a:rPr>
              <a:t>Substantial account</a:t>
            </a:r>
          </a:p>
          <a:p>
            <a:pPr algn="l">
              <a:spcBef>
                <a:spcPct val="25000"/>
              </a:spcBef>
              <a:spcAft>
                <a:spcPct val="25000"/>
              </a:spcAft>
              <a:defRPr/>
            </a:pPr>
            <a:r>
              <a:rPr lang="en-GB" i="0" dirty="0">
                <a:solidFill>
                  <a:schemeClr val="bg2"/>
                </a:solidFill>
                <a:cs typeface="Arial" charset="0"/>
              </a:rPr>
              <a:t>We have a shared intention that we J </a:t>
            </a:r>
            <a:r>
              <a:rPr lang="en-GB" i="0" dirty="0" smtClean="0">
                <a:solidFill>
                  <a:schemeClr val="bg2"/>
                </a:solidFill>
                <a:cs typeface="Arial" charset="0"/>
              </a:rPr>
              <a:t>if</a:t>
            </a:r>
            <a:endParaRPr lang="en-GB" i="0" dirty="0">
              <a:solidFill>
                <a:schemeClr val="bg2"/>
              </a:solidFill>
              <a:cs typeface="Arial" charset="0"/>
            </a:endParaRPr>
          </a:p>
          <a:p>
            <a:pPr algn="l">
              <a:spcBef>
                <a:spcPct val="25000"/>
              </a:spcBef>
              <a:spcAft>
                <a:spcPct val="25000"/>
              </a:spcAft>
              <a:defRPr/>
            </a:pPr>
            <a:r>
              <a:rPr lang="ja-JP" altLang="en-GB" i="0" dirty="0">
                <a:solidFill>
                  <a:schemeClr val="bg2"/>
                </a:solidFill>
                <a:latin typeface="Arial"/>
                <a:cs typeface="Arial" charset="0"/>
              </a:rPr>
              <a:t>“</a:t>
            </a:r>
            <a:r>
              <a:rPr lang="en-GB" i="0" dirty="0">
                <a:solidFill>
                  <a:schemeClr val="bg2"/>
                </a:solidFill>
                <a:cs typeface="Arial" charset="0"/>
              </a:rPr>
              <a:t>1. (a) I intend that we J and (b) you intend that we J</a:t>
            </a:r>
          </a:p>
          <a:p>
            <a:pPr algn="l">
              <a:spcBef>
                <a:spcPct val="25000"/>
              </a:spcBef>
              <a:spcAft>
                <a:spcPct val="25000"/>
              </a:spcAft>
              <a:defRPr/>
            </a:pPr>
            <a:r>
              <a:rPr lang="ja-JP" altLang="en-GB" i="0" dirty="0">
                <a:solidFill>
                  <a:schemeClr val="bg2"/>
                </a:solidFill>
                <a:latin typeface="Arial"/>
                <a:cs typeface="Arial" charset="0"/>
              </a:rPr>
              <a:t>“</a:t>
            </a:r>
            <a:r>
              <a:rPr lang="en-GB" i="0" dirty="0">
                <a:solidFill>
                  <a:schemeClr val="bg2"/>
                </a:solidFill>
                <a:cs typeface="Arial" charset="0"/>
              </a:rPr>
              <a:t>2. I intend that we J in accordance with and because of la, </a:t>
            </a:r>
            <a:r>
              <a:rPr lang="en-GB" i="0" dirty="0" err="1">
                <a:solidFill>
                  <a:schemeClr val="bg2"/>
                </a:solidFill>
                <a:cs typeface="Arial" charset="0"/>
              </a:rPr>
              <a:t>lb</a:t>
            </a:r>
            <a:r>
              <a:rPr lang="en-GB" i="0" dirty="0">
                <a:solidFill>
                  <a:schemeClr val="bg2"/>
                </a:solidFill>
                <a:cs typeface="Arial" charset="0"/>
              </a:rPr>
              <a:t>, and meshing </a:t>
            </a:r>
            <a:r>
              <a:rPr lang="en-GB" i="0" dirty="0" err="1">
                <a:solidFill>
                  <a:schemeClr val="bg2"/>
                </a:solidFill>
                <a:cs typeface="Arial" charset="0"/>
              </a:rPr>
              <a:t>subplans</a:t>
            </a:r>
            <a:r>
              <a:rPr lang="en-GB" i="0" dirty="0">
                <a:solidFill>
                  <a:schemeClr val="bg2"/>
                </a:solidFill>
                <a:cs typeface="Arial" charset="0"/>
              </a:rPr>
              <a:t> of la and </a:t>
            </a:r>
            <a:r>
              <a:rPr lang="en-GB" i="0" dirty="0" err="1">
                <a:solidFill>
                  <a:schemeClr val="bg2"/>
                </a:solidFill>
                <a:cs typeface="Arial" charset="0"/>
              </a:rPr>
              <a:t>lb</a:t>
            </a:r>
            <a:r>
              <a:rPr lang="en-GB" i="0" dirty="0">
                <a:solidFill>
                  <a:schemeClr val="bg2"/>
                </a:solidFill>
                <a:cs typeface="Arial" charset="0"/>
              </a:rPr>
              <a:t>; you intend [likewise] …</a:t>
            </a:r>
          </a:p>
          <a:p>
            <a:pPr algn="l">
              <a:spcBef>
                <a:spcPct val="25000"/>
              </a:spcBef>
              <a:defRPr/>
            </a:pPr>
            <a:r>
              <a:rPr lang="en-GB" i="0" dirty="0">
                <a:solidFill>
                  <a:schemeClr val="bg2"/>
                </a:solidFill>
                <a:cs typeface="Arial" charset="0"/>
              </a:rPr>
              <a:t> </a:t>
            </a:r>
            <a:r>
              <a:rPr lang="ja-JP" altLang="en-GB" i="0" dirty="0">
                <a:solidFill>
                  <a:schemeClr val="bg2"/>
                </a:solidFill>
                <a:latin typeface="Arial"/>
                <a:cs typeface="Arial" charset="0"/>
              </a:rPr>
              <a:t>“</a:t>
            </a:r>
            <a:r>
              <a:rPr lang="en-GB" i="0" dirty="0">
                <a:solidFill>
                  <a:schemeClr val="bg2"/>
                </a:solidFill>
                <a:cs typeface="Arial" charset="0"/>
              </a:rPr>
              <a:t>3. 1 and 2 are common knowledge between us</a:t>
            </a:r>
            <a:r>
              <a:rPr lang="ja-JP" altLang="en-GB" i="0" dirty="0">
                <a:solidFill>
                  <a:schemeClr val="bg2"/>
                </a:solidFill>
                <a:latin typeface="Arial"/>
                <a:cs typeface="Arial" charset="0"/>
              </a:rPr>
              <a:t>”</a:t>
            </a:r>
            <a:r>
              <a:rPr lang="en-GB" i="0" dirty="0">
                <a:solidFill>
                  <a:schemeClr val="bg2"/>
                </a:solidFill>
                <a:cs typeface="Arial" charset="0"/>
              </a:rPr>
              <a:t> </a:t>
            </a:r>
          </a:p>
          <a:p>
            <a:pPr algn="r">
              <a:spcBef>
                <a:spcPct val="25000"/>
              </a:spcBef>
              <a:defRPr/>
            </a:pPr>
            <a:r>
              <a:rPr lang="en-GB" i="0" dirty="0">
                <a:solidFill>
                  <a:schemeClr val="bg2"/>
                </a:solidFill>
                <a:cs typeface="Arial" charset="0"/>
              </a:rPr>
              <a:t>(Bratman 1993: View 4)</a:t>
            </a:r>
          </a:p>
        </p:txBody>
      </p:sp>
      <p:pic>
        <p:nvPicPr>
          <p:cNvPr id="27652" name="Picture 6" descr="Bratman 2small.jpg"/>
          <p:cNvPicPr>
            <a:picLocks noChangeAspect="1"/>
          </p:cNvPicPr>
          <p:nvPr/>
        </p:nvPicPr>
        <p:blipFill>
          <a:blip r:embed="rId2">
            <a:alphaModFix amt="23000"/>
            <a:extLst>
              <a:ext uri="{28A0092B-C50C-407E-A947-70E740481C1C}">
                <a14:useLocalDpi xmlns:a14="http://schemas.microsoft.com/office/drawing/2010/main" val="0"/>
              </a:ext>
            </a:extLst>
          </a:blip>
          <a:srcRect/>
          <a:stretch>
            <a:fillRect/>
          </a:stretch>
        </p:blipFill>
        <p:spPr bwMode="auto">
          <a:xfrm>
            <a:off x="7938" y="4318000"/>
            <a:ext cx="2540000" cy="2540000"/>
          </a:xfrm>
          <a:prstGeom prst="rect">
            <a:avLst/>
          </a:prstGeom>
          <a:noFill/>
          <a:ln>
            <a:noFill/>
          </a:ln>
          <a:extLst>
            <a:ext uri="{909E8E84-426E-40dd-AFC4-6F175D3DCCD1}">
              <a14:hiddenFill xmlns:a14="http://schemas.microsoft.com/office/drawing/2010/main">
                <a:solidFill>
                  <a:srgbClr val="FFFFFF">
                    <a:alpha val="45000"/>
                  </a:srgbClr>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p:cNvSpPr/>
          <p:nvPr/>
        </p:nvSpPr>
        <p:spPr>
          <a:xfrm>
            <a:off x="765174" y="3681606"/>
            <a:ext cx="3446785" cy="2123658"/>
          </a:xfrm>
          <a:prstGeom prst="rect">
            <a:avLst/>
          </a:prstGeom>
        </p:spPr>
        <p:txBody>
          <a:bodyPr wrap="square">
            <a:spAutoFit/>
          </a:bodyPr>
          <a:lstStyle/>
          <a:p>
            <a:r>
              <a:rPr lang="en-US" i="0" dirty="0">
                <a:solidFill>
                  <a:srgbClr val="FFFFFF"/>
                </a:solidFill>
                <a:effectLst>
                  <a:glow rad="12700">
                    <a:schemeClr val="bg1">
                      <a:alpha val="75000"/>
                    </a:schemeClr>
                  </a:glow>
                </a:effectLst>
              </a:rPr>
              <a:t>‘shared intentional agency consists, at bottom, in interconnected planning agency of the participants.</a:t>
            </a:r>
            <a:r>
              <a:rPr lang="en-US" i="0" dirty="0" smtClean="0">
                <a:solidFill>
                  <a:srgbClr val="FFFFFF"/>
                </a:solidFill>
                <a:effectLst>
                  <a:glow rad="12700">
                    <a:schemeClr val="bg1">
                      <a:alpha val="75000"/>
                    </a:schemeClr>
                  </a:glow>
                </a:effectLst>
              </a:rPr>
              <a:t>’  </a:t>
            </a:r>
          </a:p>
          <a:p>
            <a:endParaRPr lang="en-US" i="0" dirty="0">
              <a:solidFill>
                <a:srgbClr val="FFFFFF"/>
              </a:solidFill>
              <a:effectLst>
                <a:glow rad="12700">
                  <a:schemeClr val="bg1">
                    <a:alpha val="75000"/>
                  </a:schemeClr>
                </a:glow>
              </a:effectLst>
            </a:endParaRPr>
          </a:p>
          <a:p>
            <a:pPr algn="r"/>
            <a:r>
              <a:rPr lang="en-US" i="0" dirty="0" smtClean="0">
                <a:solidFill>
                  <a:srgbClr val="FFFFFF"/>
                </a:solidFill>
                <a:effectLst>
                  <a:glow rad="12700">
                    <a:schemeClr val="bg1">
                      <a:alpha val="75000"/>
                    </a:schemeClr>
                  </a:glow>
                </a:effectLst>
              </a:rPr>
              <a:t>(</a:t>
            </a:r>
            <a:r>
              <a:rPr lang="en-US" i="0" dirty="0">
                <a:solidFill>
                  <a:srgbClr val="FFFFFF"/>
                </a:solidFill>
                <a:effectLst>
                  <a:glow rad="12700">
                    <a:schemeClr val="bg1">
                      <a:alpha val="75000"/>
                    </a:schemeClr>
                  </a:glow>
                </a:effectLst>
              </a:rPr>
              <a:t>Bratman 2011, p. 11)</a:t>
            </a:r>
          </a:p>
        </p:txBody>
      </p:sp>
    </p:spTree>
    <p:extLst>
      <p:ext uri="{BB962C8B-B14F-4D97-AF65-F5344CB8AC3E}">
        <p14:creationId xmlns:p14="http://schemas.microsoft.com/office/powerpoint/2010/main" val="336116143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5"/>
          <p:cNvSpPr txBox="1">
            <a:spLocks noChangeArrowheads="1"/>
          </p:cNvSpPr>
          <p:nvPr/>
        </p:nvSpPr>
        <p:spPr bwMode="auto">
          <a:xfrm>
            <a:off x="539554" y="829158"/>
            <a:ext cx="5112568" cy="4493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defRPr/>
            </a:pPr>
            <a:endParaRPr lang="en-GB" i="0" dirty="0" smtClean="0">
              <a:effectLst>
                <a:glow rad="152400">
                  <a:schemeClr val="tx1"/>
                </a:glow>
              </a:effectLst>
              <a:cs typeface="Arial" charset="0"/>
            </a:endParaRPr>
          </a:p>
          <a:p>
            <a:pPr>
              <a:defRPr/>
            </a:pPr>
            <a:r>
              <a:rPr lang="en-GB" i="0" dirty="0">
                <a:effectLst>
                  <a:glow rad="152400">
                    <a:schemeClr val="tx1"/>
                  </a:glow>
                </a:effectLst>
                <a:cs typeface="Arial" charset="0"/>
              </a:rPr>
              <a:t>1. All </a:t>
            </a:r>
            <a:r>
              <a:rPr lang="en-GB" i="0" dirty="0" smtClean="0">
                <a:effectLst>
                  <a:glow rad="152400">
                    <a:schemeClr val="tx1"/>
                  </a:glow>
                </a:effectLst>
                <a:cs typeface="Arial" charset="0"/>
              </a:rPr>
              <a:t>(significant) joint </a:t>
            </a:r>
            <a:r>
              <a:rPr lang="en-GB" i="0" dirty="0">
                <a:effectLst>
                  <a:glow rad="152400">
                    <a:schemeClr val="tx1"/>
                  </a:glow>
                </a:effectLst>
                <a:cs typeface="Arial" charset="0"/>
              </a:rPr>
              <a:t>actions require shared </a:t>
            </a:r>
            <a:r>
              <a:rPr lang="en-GB" i="0" dirty="0" smtClean="0">
                <a:effectLst>
                  <a:glow rad="152400">
                    <a:schemeClr val="tx1"/>
                  </a:glow>
                </a:effectLst>
                <a:cs typeface="Arial" charset="0"/>
              </a:rPr>
              <a:t>intention.</a:t>
            </a:r>
            <a:endParaRPr lang="en-GB" i="0" dirty="0">
              <a:effectLst>
                <a:glow rad="152400">
                  <a:schemeClr val="tx1"/>
                </a:glow>
              </a:effectLst>
              <a:cs typeface="Arial" charset="0"/>
            </a:endParaRPr>
          </a:p>
          <a:p>
            <a:pPr>
              <a:defRPr/>
            </a:pPr>
            <a:endParaRPr lang="en-GB" i="0" dirty="0">
              <a:effectLst>
                <a:glow rad="152400">
                  <a:schemeClr val="tx1"/>
                </a:glow>
              </a:effectLst>
              <a:cs typeface="Arial" charset="0"/>
            </a:endParaRPr>
          </a:p>
          <a:p>
            <a:pPr>
              <a:defRPr/>
            </a:pPr>
            <a:r>
              <a:rPr lang="en-GB" i="0" dirty="0" smtClean="0">
                <a:effectLst>
                  <a:glow rad="152400">
                    <a:schemeClr val="tx1"/>
                  </a:glow>
                </a:effectLst>
                <a:cs typeface="Arial" charset="0"/>
              </a:rPr>
              <a:t>2. Shared intention requires sophisticated theory of mind cognition.</a:t>
            </a:r>
          </a:p>
          <a:p>
            <a:pPr>
              <a:defRPr/>
            </a:pPr>
            <a:endParaRPr lang="en-GB" i="0" dirty="0" smtClean="0">
              <a:effectLst>
                <a:glow rad="152400">
                  <a:schemeClr val="tx1"/>
                </a:glow>
              </a:effectLst>
              <a:cs typeface="Arial" charset="0"/>
            </a:endParaRPr>
          </a:p>
          <a:p>
            <a:pPr>
              <a:defRPr/>
            </a:pPr>
            <a:r>
              <a:rPr lang="en-GB" i="0" dirty="0" smtClean="0">
                <a:effectLst>
                  <a:glow rad="152400">
                    <a:schemeClr val="tx1"/>
                  </a:glow>
                </a:effectLst>
                <a:cs typeface="Arial" charset="0"/>
              </a:rPr>
              <a:t>Therefore:</a:t>
            </a:r>
            <a:endParaRPr lang="en-GB" i="0" dirty="0">
              <a:effectLst>
                <a:glow rad="152400">
                  <a:schemeClr val="tx1"/>
                </a:glow>
              </a:effectLst>
              <a:cs typeface="Arial" charset="0"/>
            </a:endParaRPr>
          </a:p>
          <a:p>
            <a:pPr>
              <a:defRPr/>
            </a:pPr>
            <a:endParaRPr lang="en-GB" i="0" dirty="0">
              <a:effectLst>
                <a:glow rad="152400">
                  <a:schemeClr val="tx1"/>
                </a:glow>
              </a:effectLst>
              <a:cs typeface="Arial" charset="0"/>
            </a:endParaRPr>
          </a:p>
          <a:p>
            <a:pPr>
              <a:defRPr/>
            </a:pPr>
            <a:r>
              <a:rPr lang="en-GB" i="0" dirty="0" smtClean="0">
                <a:effectLst>
                  <a:glow rad="152400">
                    <a:schemeClr val="tx1"/>
                  </a:glow>
                </a:effectLst>
                <a:cs typeface="Arial" charset="0"/>
              </a:rPr>
              <a:t>3. Abilities to engage in joint action could play no significant role in explaining how sophisticated theory of mind cognition emerges.</a:t>
            </a:r>
          </a:p>
        </p:txBody>
      </p:sp>
    </p:spTree>
    <p:extLst>
      <p:ext uri="{BB962C8B-B14F-4D97-AF65-F5344CB8AC3E}">
        <p14:creationId xmlns:p14="http://schemas.microsoft.com/office/powerpoint/2010/main" val="337581951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bwMode="auto">
          <a:xfrm>
            <a:off x="1883043" y="4581128"/>
            <a:ext cx="669199" cy="360040"/>
          </a:xfrm>
          <a:prstGeom prst="roundRect">
            <a:avLst/>
          </a:prstGeom>
          <a:solidFill>
            <a:srgbClr val="FF008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4" name="Text Box 5"/>
          <p:cNvSpPr txBox="1">
            <a:spLocks noChangeArrowheads="1"/>
          </p:cNvSpPr>
          <p:nvPr/>
        </p:nvSpPr>
        <p:spPr bwMode="auto">
          <a:xfrm>
            <a:off x="539554" y="829158"/>
            <a:ext cx="5112568" cy="4493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defRPr/>
            </a:pPr>
            <a:endParaRPr lang="en-GB" i="0" dirty="0" smtClean="0">
              <a:effectLst>
                <a:glow rad="152400">
                  <a:schemeClr val="tx1"/>
                </a:glow>
              </a:effectLst>
              <a:cs typeface="Arial" charset="0"/>
            </a:endParaRPr>
          </a:p>
          <a:p>
            <a:pPr>
              <a:defRPr/>
            </a:pPr>
            <a:r>
              <a:rPr lang="en-GB" i="0" dirty="0">
                <a:effectLst>
                  <a:glow rad="152400">
                    <a:schemeClr val="tx1"/>
                  </a:glow>
                </a:effectLst>
                <a:cs typeface="Arial" charset="0"/>
              </a:rPr>
              <a:t>1. All </a:t>
            </a:r>
            <a:r>
              <a:rPr lang="en-GB" i="0" dirty="0" smtClean="0">
                <a:effectLst>
                  <a:glow rad="152400">
                    <a:schemeClr val="tx1"/>
                  </a:glow>
                </a:effectLst>
                <a:cs typeface="Arial" charset="0"/>
              </a:rPr>
              <a:t>(significant) joint </a:t>
            </a:r>
            <a:r>
              <a:rPr lang="en-GB" i="0" dirty="0">
                <a:effectLst>
                  <a:glow rad="152400">
                    <a:schemeClr val="tx1"/>
                  </a:glow>
                </a:effectLst>
                <a:cs typeface="Arial" charset="0"/>
              </a:rPr>
              <a:t>actions require shared </a:t>
            </a:r>
            <a:r>
              <a:rPr lang="en-GB" i="0" dirty="0" smtClean="0">
                <a:effectLst>
                  <a:glow rad="152400">
                    <a:schemeClr val="tx1"/>
                  </a:glow>
                </a:effectLst>
                <a:cs typeface="Arial" charset="0"/>
              </a:rPr>
              <a:t>intention.</a:t>
            </a:r>
            <a:endParaRPr lang="en-GB" i="0" dirty="0">
              <a:effectLst>
                <a:glow rad="152400">
                  <a:schemeClr val="tx1"/>
                </a:glow>
              </a:effectLst>
              <a:cs typeface="Arial" charset="0"/>
            </a:endParaRPr>
          </a:p>
          <a:p>
            <a:pPr>
              <a:defRPr/>
            </a:pPr>
            <a:endParaRPr lang="en-GB" i="0" dirty="0">
              <a:effectLst>
                <a:glow rad="152400">
                  <a:schemeClr val="tx1"/>
                </a:glow>
              </a:effectLst>
              <a:cs typeface="Arial" charset="0"/>
            </a:endParaRPr>
          </a:p>
          <a:p>
            <a:pPr>
              <a:defRPr/>
            </a:pPr>
            <a:r>
              <a:rPr lang="en-GB" i="0" dirty="0" smtClean="0">
                <a:effectLst>
                  <a:glow rad="152400">
                    <a:schemeClr val="tx1"/>
                  </a:glow>
                </a:effectLst>
                <a:cs typeface="Arial" charset="0"/>
              </a:rPr>
              <a:t>2. Shared intention requires sophisticated theory of mind cognition.</a:t>
            </a:r>
          </a:p>
          <a:p>
            <a:pPr>
              <a:defRPr/>
            </a:pPr>
            <a:endParaRPr lang="en-GB" i="0" dirty="0" smtClean="0">
              <a:effectLst>
                <a:glow rad="152400">
                  <a:schemeClr val="tx1"/>
                </a:glow>
              </a:effectLst>
              <a:cs typeface="Arial" charset="0"/>
            </a:endParaRPr>
          </a:p>
          <a:p>
            <a:pPr>
              <a:defRPr/>
            </a:pPr>
            <a:r>
              <a:rPr lang="en-GB" i="0" dirty="0" smtClean="0">
                <a:effectLst>
                  <a:glow rad="152400">
                    <a:schemeClr val="tx1"/>
                  </a:glow>
                </a:effectLst>
                <a:cs typeface="Arial" charset="0"/>
              </a:rPr>
              <a:t>Therefore:</a:t>
            </a:r>
            <a:endParaRPr lang="en-GB" i="0" dirty="0">
              <a:effectLst>
                <a:glow rad="152400">
                  <a:schemeClr val="tx1"/>
                </a:glow>
              </a:effectLst>
              <a:cs typeface="Arial" charset="0"/>
            </a:endParaRPr>
          </a:p>
          <a:p>
            <a:pPr>
              <a:defRPr/>
            </a:pPr>
            <a:endParaRPr lang="en-GB" i="0" dirty="0">
              <a:effectLst>
                <a:glow rad="152400">
                  <a:schemeClr val="tx1"/>
                </a:glow>
              </a:effectLst>
              <a:cs typeface="Arial" charset="0"/>
            </a:endParaRPr>
          </a:p>
          <a:p>
            <a:pPr>
              <a:defRPr/>
            </a:pPr>
            <a:r>
              <a:rPr lang="en-GB" i="0" dirty="0" smtClean="0">
                <a:effectLst>
                  <a:glow rad="152400">
                    <a:schemeClr val="tx1"/>
                  </a:glow>
                </a:effectLst>
                <a:cs typeface="Arial" charset="0"/>
              </a:rPr>
              <a:t>3. Abilities to engage in joint action could play no significant role in explaining how sophisticated theory of mind cognition emerges.</a:t>
            </a:r>
          </a:p>
        </p:txBody>
      </p:sp>
      <p:sp>
        <p:nvSpPr>
          <p:cNvPr id="2" name="TextBox 1"/>
          <p:cNvSpPr txBox="1"/>
          <p:nvPr/>
        </p:nvSpPr>
        <p:spPr>
          <a:xfrm>
            <a:off x="6660232" y="4521449"/>
            <a:ext cx="1338573" cy="430887"/>
          </a:xfrm>
          <a:prstGeom prst="rect">
            <a:avLst/>
          </a:prstGeom>
          <a:noFill/>
        </p:spPr>
        <p:txBody>
          <a:bodyPr wrap="none" rtlCol="0">
            <a:spAutoFit/>
          </a:bodyPr>
          <a:lstStyle/>
          <a:p>
            <a:r>
              <a:rPr lang="en-US" i="0" dirty="0" smtClean="0"/>
              <a:t>(not why)</a:t>
            </a:r>
            <a:endParaRPr lang="en-US" i="0" dirty="0"/>
          </a:p>
        </p:txBody>
      </p:sp>
    </p:spTree>
    <p:extLst>
      <p:ext uri="{BB962C8B-B14F-4D97-AF65-F5344CB8AC3E}">
        <p14:creationId xmlns:p14="http://schemas.microsoft.com/office/powerpoint/2010/main" val="239774407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bwMode="auto">
          <a:xfrm>
            <a:off x="0" y="2060848"/>
            <a:ext cx="9144000" cy="1008112"/>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7" name="Text Box 5"/>
          <p:cNvSpPr txBox="1">
            <a:spLocks noChangeArrowheads="1"/>
          </p:cNvSpPr>
          <p:nvPr/>
        </p:nvSpPr>
        <p:spPr bwMode="auto">
          <a:xfrm>
            <a:off x="539554" y="829158"/>
            <a:ext cx="5112568" cy="4493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defRPr/>
            </a:pPr>
            <a:endParaRPr lang="en-GB" i="0" dirty="0" smtClean="0">
              <a:effectLst>
                <a:glow rad="152400">
                  <a:schemeClr val="tx1"/>
                </a:glow>
              </a:effectLst>
              <a:cs typeface="Arial" charset="0"/>
            </a:endParaRPr>
          </a:p>
          <a:p>
            <a:pPr>
              <a:defRPr/>
            </a:pPr>
            <a:r>
              <a:rPr lang="en-GB" i="0" dirty="0">
                <a:effectLst>
                  <a:glow rad="152400">
                    <a:schemeClr val="tx1"/>
                  </a:glow>
                </a:effectLst>
                <a:cs typeface="Arial" charset="0"/>
              </a:rPr>
              <a:t>1. All </a:t>
            </a:r>
            <a:r>
              <a:rPr lang="en-GB" i="0" dirty="0" smtClean="0">
                <a:effectLst>
                  <a:glow rad="152400">
                    <a:schemeClr val="tx1"/>
                  </a:glow>
                </a:effectLst>
                <a:cs typeface="Arial" charset="0"/>
              </a:rPr>
              <a:t>(significant) joint </a:t>
            </a:r>
            <a:r>
              <a:rPr lang="en-GB" i="0" dirty="0">
                <a:effectLst>
                  <a:glow rad="152400">
                    <a:schemeClr val="tx1"/>
                  </a:glow>
                </a:effectLst>
                <a:cs typeface="Arial" charset="0"/>
              </a:rPr>
              <a:t>actions require shared </a:t>
            </a:r>
            <a:r>
              <a:rPr lang="en-GB" i="0" dirty="0" smtClean="0">
                <a:effectLst>
                  <a:glow rad="152400">
                    <a:schemeClr val="tx1"/>
                  </a:glow>
                </a:effectLst>
                <a:cs typeface="Arial" charset="0"/>
              </a:rPr>
              <a:t>intention.</a:t>
            </a:r>
            <a:endParaRPr lang="en-GB" i="0" dirty="0">
              <a:effectLst>
                <a:glow rad="152400">
                  <a:schemeClr val="tx1"/>
                </a:glow>
              </a:effectLst>
              <a:cs typeface="Arial" charset="0"/>
            </a:endParaRPr>
          </a:p>
          <a:p>
            <a:pPr>
              <a:defRPr/>
            </a:pPr>
            <a:endParaRPr lang="en-GB" i="0" dirty="0">
              <a:effectLst>
                <a:glow rad="152400">
                  <a:schemeClr val="tx1"/>
                </a:glow>
              </a:effectLst>
              <a:cs typeface="Arial" charset="0"/>
            </a:endParaRPr>
          </a:p>
          <a:p>
            <a:pPr>
              <a:defRPr/>
            </a:pPr>
            <a:r>
              <a:rPr lang="en-GB" i="0" dirty="0" smtClean="0">
                <a:effectLst>
                  <a:glow rad="152400">
                    <a:schemeClr val="tx1"/>
                  </a:glow>
                </a:effectLst>
                <a:cs typeface="Arial" charset="0"/>
              </a:rPr>
              <a:t>2. Shared intention requires sophisticated theory of mind cognition.</a:t>
            </a:r>
          </a:p>
          <a:p>
            <a:pPr>
              <a:defRPr/>
            </a:pPr>
            <a:endParaRPr lang="en-GB" i="0" dirty="0" smtClean="0">
              <a:effectLst>
                <a:glow rad="152400">
                  <a:schemeClr val="tx1"/>
                </a:glow>
              </a:effectLst>
              <a:cs typeface="Arial" charset="0"/>
            </a:endParaRPr>
          </a:p>
          <a:p>
            <a:pPr>
              <a:defRPr/>
            </a:pPr>
            <a:r>
              <a:rPr lang="en-GB" i="0" dirty="0" smtClean="0">
                <a:effectLst>
                  <a:glow rad="152400">
                    <a:schemeClr val="tx1"/>
                  </a:glow>
                </a:effectLst>
                <a:cs typeface="Arial" charset="0"/>
              </a:rPr>
              <a:t>Therefore:</a:t>
            </a:r>
            <a:endParaRPr lang="en-GB" i="0" dirty="0">
              <a:effectLst>
                <a:glow rad="152400">
                  <a:schemeClr val="tx1"/>
                </a:glow>
              </a:effectLst>
              <a:cs typeface="Arial" charset="0"/>
            </a:endParaRPr>
          </a:p>
          <a:p>
            <a:pPr>
              <a:defRPr/>
            </a:pPr>
            <a:endParaRPr lang="en-GB" i="0" dirty="0">
              <a:effectLst>
                <a:glow rad="152400">
                  <a:schemeClr val="tx1"/>
                </a:glow>
              </a:effectLst>
              <a:cs typeface="Arial" charset="0"/>
            </a:endParaRPr>
          </a:p>
          <a:p>
            <a:pPr>
              <a:defRPr/>
            </a:pPr>
            <a:r>
              <a:rPr lang="en-GB" i="0" dirty="0" smtClean="0">
                <a:effectLst>
                  <a:glow rad="152400">
                    <a:schemeClr val="tx1"/>
                  </a:glow>
                </a:effectLst>
                <a:cs typeface="Arial" charset="0"/>
              </a:rPr>
              <a:t>3. Abilities to engage in joint action could play no significant role in explaining how sophisticated theory of mind cognition emerges.</a:t>
            </a:r>
          </a:p>
        </p:txBody>
      </p:sp>
    </p:spTree>
    <p:extLst>
      <p:ext uri="{BB962C8B-B14F-4D97-AF65-F5344CB8AC3E}">
        <p14:creationId xmlns:p14="http://schemas.microsoft.com/office/powerpoint/2010/main" val="81380128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bwMode="auto">
          <a:xfrm>
            <a:off x="0" y="1052736"/>
            <a:ext cx="9144000" cy="1008112"/>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4" name="Text Box 5"/>
          <p:cNvSpPr txBox="1">
            <a:spLocks noChangeArrowheads="1"/>
          </p:cNvSpPr>
          <p:nvPr/>
        </p:nvSpPr>
        <p:spPr bwMode="auto">
          <a:xfrm>
            <a:off x="539554" y="829158"/>
            <a:ext cx="5112568" cy="4493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defRPr/>
            </a:pPr>
            <a:endParaRPr lang="en-GB" i="0" dirty="0" smtClean="0">
              <a:effectLst>
                <a:glow rad="152400">
                  <a:schemeClr val="tx1"/>
                </a:glow>
              </a:effectLst>
              <a:cs typeface="Arial" charset="0"/>
            </a:endParaRPr>
          </a:p>
          <a:p>
            <a:pPr>
              <a:defRPr/>
            </a:pPr>
            <a:r>
              <a:rPr lang="en-GB" i="0" dirty="0">
                <a:effectLst>
                  <a:glow rad="152400">
                    <a:schemeClr val="tx1"/>
                  </a:glow>
                </a:effectLst>
                <a:cs typeface="Arial" charset="0"/>
              </a:rPr>
              <a:t>1. All </a:t>
            </a:r>
            <a:r>
              <a:rPr lang="en-GB" i="0" dirty="0" smtClean="0">
                <a:effectLst>
                  <a:glow rad="152400">
                    <a:schemeClr val="tx1"/>
                  </a:glow>
                </a:effectLst>
                <a:cs typeface="Arial" charset="0"/>
              </a:rPr>
              <a:t>(significant) joint </a:t>
            </a:r>
            <a:r>
              <a:rPr lang="en-GB" i="0" dirty="0">
                <a:effectLst>
                  <a:glow rad="152400">
                    <a:schemeClr val="tx1"/>
                  </a:glow>
                </a:effectLst>
                <a:cs typeface="Arial" charset="0"/>
              </a:rPr>
              <a:t>actions require shared </a:t>
            </a:r>
            <a:r>
              <a:rPr lang="en-GB" i="0" dirty="0" smtClean="0">
                <a:effectLst>
                  <a:glow rad="152400">
                    <a:schemeClr val="tx1"/>
                  </a:glow>
                </a:effectLst>
                <a:cs typeface="Arial" charset="0"/>
              </a:rPr>
              <a:t>intention.</a:t>
            </a:r>
            <a:endParaRPr lang="en-GB" i="0" dirty="0">
              <a:effectLst>
                <a:glow rad="152400">
                  <a:schemeClr val="tx1"/>
                </a:glow>
              </a:effectLst>
              <a:cs typeface="Arial" charset="0"/>
            </a:endParaRPr>
          </a:p>
          <a:p>
            <a:pPr>
              <a:defRPr/>
            </a:pPr>
            <a:endParaRPr lang="en-GB" i="0" dirty="0">
              <a:effectLst>
                <a:glow rad="152400">
                  <a:schemeClr val="tx1"/>
                </a:glow>
              </a:effectLst>
              <a:cs typeface="Arial" charset="0"/>
            </a:endParaRPr>
          </a:p>
          <a:p>
            <a:pPr>
              <a:defRPr/>
            </a:pPr>
            <a:r>
              <a:rPr lang="en-GB" i="0" dirty="0" smtClean="0">
                <a:effectLst>
                  <a:glow rad="152400">
                    <a:schemeClr val="tx1"/>
                  </a:glow>
                </a:effectLst>
                <a:cs typeface="Arial" charset="0"/>
              </a:rPr>
              <a:t>2. Shared intention requires sophisticated theory of mind cognition.</a:t>
            </a:r>
          </a:p>
          <a:p>
            <a:pPr>
              <a:defRPr/>
            </a:pPr>
            <a:endParaRPr lang="en-GB" i="0" dirty="0" smtClean="0">
              <a:effectLst>
                <a:glow rad="152400">
                  <a:schemeClr val="tx1"/>
                </a:glow>
              </a:effectLst>
              <a:cs typeface="Arial" charset="0"/>
            </a:endParaRPr>
          </a:p>
          <a:p>
            <a:pPr>
              <a:defRPr/>
            </a:pPr>
            <a:r>
              <a:rPr lang="en-GB" i="0" dirty="0" smtClean="0">
                <a:effectLst>
                  <a:glow rad="152400">
                    <a:schemeClr val="tx1"/>
                  </a:glow>
                </a:effectLst>
                <a:cs typeface="Arial" charset="0"/>
              </a:rPr>
              <a:t>Therefore:</a:t>
            </a:r>
            <a:endParaRPr lang="en-GB" i="0" dirty="0">
              <a:effectLst>
                <a:glow rad="152400">
                  <a:schemeClr val="tx1"/>
                </a:glow>
              </a:effectLst>
              <a:cs typeface="Arial" charset="0"/>
            </a:endParaRPr>
          </a:p>
          <a:p>
            <a:pPr>
              <a:defRPr/>
            </a:pPr>
            <a:endParaRPr lang="en-GB" i="0" dirty="0">
              <a:effectLst>
                <a:glow rad="152400">
                  <a:schemeClr val="tx1"/>
                </a:glow>
              </a:effectLst>
              <a:cs typeface="Arial" charset="0"/>
            </a:endParaRPr>
          </a:p>
          <a:p>
            <a:pPr>
              <a:defRPr/>
            </a:pPr>
            <a:r>
              <a:rPr lang="en-GB" i="0" dirty="0" smtClean="0">
                <a:effectLst>
                  <a:glow rad="152400">
                    <a:schemeClr val="tx1"/>
                  </a:glow>
                </a:effectLst>
                <a:cs typeface="Arial" charset="0"/>
              </a:rPr>
              <a:t>3. Abilities to engage in joint action could play no significant role in explaining how sophisticated theory of mind cognition emerges.</a:t>
            </a:r>
          </a:p>
        </p:txBody>
      </p:sp>
    </p:spTree>
    <p:extLst>
      <p:ext uri="{BB962C8B-B14F-4D97-AF65-F5344CB8AC3E}">
        <p14:creationId xmlns:p14="http://schemas.microsoft.com/office/powerpoint/2010/main" val="42993626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p:cNvPicPr>
            <a:picLocks noChangeAspect="1"/>
          </p:cNvPicPr>
          <p:nvPr/>
        </p:nvPicPr>
        <p:blipFill rotWithShape="1">
          <a:blip r:embed="rId3" cstate="screen">
            <a:grayscl/>
            <a:extLst>
              <a:ext uri="{BEBA8EAE-BF5A-486C-A8C5-ECC9F3942E4B}">
                <a14:imgProps xmlns:a14="http://schemas.microsoft.com/office/drawing/2010/main">
                  <a14:imgLayer r:embed="rId4">
                    <a14:imgEffect>
                      <a14:backgroundRemoval t="3205" b="94872" l="10000" r="93846">
                        <a14:foregroundMark x1="33077" y1="12821" x2="41538" y2="12821"/>
                        <a14:foregroundMark x1="39231" y1="4487" x2="43846" y2="7051"/>
                        <a14:foregroundMark x1="46154" y1="83974" x2="49231" y2="83974"/>
                        <a14:foregroundMark x1="77692" y1="83974" x2="63846" y2="86538"/>
                        <a14:foregroundMark x1="30769" y1="84615" x2="42308" y2="86538"/>
                        <a14:foregroundMark x1="18462" y1="94872" x2="40769" y2="94872"/>
                        <a14:foregroundMark x1="81538" y1="89744" x2="93846" y2="94872"/>
                        <a14:foregroundMark x1="34615" y1="59615" x2="43077" y2="59615"/>
                      </a14:backgroundRemoval>
                    </a14:imgEffect>
                    <a14:imgEffect>
                      <a14:brightnessContrast bright="40000" contrast="20000"/>
                    </a14:imgEffect>
                  </a14:imgLayer>
                </a14:imgProps>
              </a:ext>
              <a:ext uri="{28A0092B-C50C-407E-A947-70E740481C1C}">
                <a14:useLocalDpi xmlns:a14="http://schemas.microsoft.com/office/drawing/2010/main"/>
              </a:ext>
            </a:extLst>
          </a:blip>
          <a:srcRect b="3983"/>
          <a:stretch/>
        </p:blipFill>
        <p:spPr>
          <a:xfrm>
            <a:off x="683569" y="913576"/>
            <a:ext cx="1651000" cy="1902284"/>
          </a:xfrm>
          <a:prstGeom prst="rect">
            <a:avLst/>
          </a:prstGeom>
        </p:spPr>
      </p:pic>
      <p:pic>
        <p:nvPicPr>
          <p:cNvPr id="22" name="Picture 21"/>
          <p:cNvPicPr>
            <a:picLocks noChangeAspect="1"/>
          </p:cNvPicPr>
          <p:nvPr/>
        </p:nvPicPr>
        <p:blipFill rotWithShape="1">
          <a:blip r:embed="rId5">
            <a:grayscl/>
            <a:extLst>
              <a:ext uri="{BEBA8EAE-BF5A-486C-A8C5-ECC9F3942E4B}">
                <a14:imgProps xmlns:a14="http://schemas.microsoft.com/office/drawing/2010/main">
                  <a14:imgLayer r:embed="rId6">
                    <a14:imgEffect>
                      <a14:backgroundRemoval t="2500" b="90000" l="4225" r="89437">
                        <a14:foregroundMark x1="39437" y1="68000" x2="23239" y2="82500"/>
                        <a14:foregroundMark x1="41549" y1="78500" x2="76761" y2="78500"/>
                        <a14:foregroundMark x1="45775" y1="85000" x2="14085" y2="87500"/>
                        <a14:foregroundMark x1="12676" y1="76000" x2="12676" y2="67500"/>
                        <a14:foregroundMark x1="62676" y1="6000" x2="71127" y2="11500"/>
                        <a14:foregroundMark x1="63380" y1="2500" x2="59859" y2="2500"/>
                        <a14:foregroundMark x1="75352" y1="65000" x2="85915" y2="84000"/>
                        <a14:foregroundMark x1="52817" y1="87000" x2="43662" y2="89000"/>
                        <a14:foregroundMark x1="12676" y1="64500" x2="29577" y2="61000"/>
                        <a14:foregroundMark x1="11268" y1="81500" x2="4225" y2="86000"/>
                        <a14:foregroundMark x1="6338" y1="76500" x2="6338" y2="70000"/>
                        <a14:foregroundMark x1="57042" y1="87000" x2="57042" y2="88500"/>
                      </a14:backgroundRemoval>
                    </a14:imgEffect>
                    <a14:imgEffect>
                      <a14:brightnessContrast contrast="20000"/>
                    </a14:imgEffect>
                  </a14:imgLayer>
                </a14:imgProps>
              </a:ext>
            </a:extLst>
          </a:blip>
          <a:srcRect b="21942"/>
          <a:stretch/>
        </p:blipFill>
        <p:spPr>
          <a:xfrm flipH="1">
            <a:off x="1763688" y="836712"/>
            <a:ext cx="1800200" cy="1979148"/>
          </a:xfrm>
          <a:prstGeom prst="rect">
            <a:avLst/>
          </a:prstGeom>
        </p:spPr>
      </p:pic>
      <p:sp>
        <p:nvSpPr>
          <p:cNvPr id="12" name="Text Box 2"/>
          <p:cNvSpPr txBox="1">
            <a:spLocks noChangeArrowheads="1"/>
          </p:cNvSpPr>
          <p:nvPr/>
        </p:nvSpPr>
        <p:spPr bwMode="auto">
          <a:xfrm>
            <a:off x="323528" y="2492896"/>
            <a:ext cx="4032448" cy="2802948"/>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‘joint </a:t>
            </a:r>
            <a:r>
              <a:rPr lang="en-US" i="0" dirty="0">
                <a:effectLst>
                  <a:glow rad="101600">
                    <a:schemeClr val="tx1">
                      <a:alpha val="75000"/>
                    </a:schemeClr>
                  </a:glow>
                </a:effectLst>
              </a:rPr>
              <a:t>action </a:t>
            </a:r>
            <a:r>
              <a:rPr lang="en-US" i="0" dirty="0" smtClean="0">
                <a:effectLst>
                  <a:glow rad="101600">
                    <a:schemeClr val="tx1">
                      <a:alpha val="75000"/>
                    </a:schemeClr>
                  </a:glow>
                </a:effectLst>
              </a:rPr>
              <a:t>[is] any </a:t>
            </a:r>
            <a:r>
              <a:rPr lang="en-US" i="0" dirty="0">
                <a:effectLst>
                  <a:glow rad="101600">
                    <a:schemeClr val="tx1">
                      <a:alpha val="75000"/>
                    </a:schemeClr>
                  </a:glow>
                </a:effectLst>
              </a:rPr>
              <a:t>form of social interaction whereby two or more individuals coordinate their actions in space and time to bring about a change in the environment</a:t>
            </a:r>
            <a:r>
              <a:rPr lang="en-US" i="0" dirty="0" smtClean="0">
                <a:effectLst>
                  <a:glow rad="101600">
                    <a:schemeClr val="tx1">
                      <a:alpha val="75000"/>
                    </a:schemeClr>
                  </a:glow>
                </a:effectLst>
              </a:rPr>
              <a:t>.’ </a:t>
            </a:r>
          </a:p>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a:t>
            </a:r>
            <a:r>
              <a:rPr lang="en-US" i="0" dirty="0" err="1" smtClean="0">
                <a:effectLst>
                  <a:glow rad="101600">
                    <a:schemeClr val="tx1">
                      <a:alpha val="75000"/>
                    </a:schemeClr>
                  </a:glow>
                </a:effectLst>
              </a:rPr>
              <a:t>Sebanz</a:t>
            </a:r>
            <a:r>
              <a:rPr lang="en-US" i="0" dirty="0" smtClean="0">
                <a:effectLst>
                  <a:glow rad="101600">
                    <a:schemeClr val="tx1">
                      <a:alpha val="75000"/>
                    </a:schemeClr>
                  </a:glow>
                </a:effectLst>
              </a:rPr>
              <a:t>, </a:t>
            </a:r>
            <a:r>
              <a:rPr lang="en-US" i="0" dirty="0" err="1" smtClean="0">
                <a:effectLst>
                  <a:glow rad="101600">
                    <a:schemeClr val="tx1">
                      <a:alpha val="75000"/>
                    </a:schemeClr>
                  </a:glow>
                </a:effectLst>
              </a:rPr>
              <a:t>Bekkering</a:t>
            </a:r>
            <a:r>
              <a:rPr lang="en-US" i="0" dirty="0" smtClean="0">
                <a:effectLst>
                  <a:glow rad="101600">
                    <a:schemeClr val="tx1">
                      <a:alpha val="75000"/>
                    </a:schemeClr>
                  </a:glow>
                </a:effectLst>
              </a:rPr>
              <a:t> &amp; Knoblich 2006: 70)</a:t>
            </a:r>
          </a:p>
        </p:txBody>
      </p:sp>
    </p:spTree>
    <p:extLst>
      <p:ext uri="{BB962C8B-B14F-4D97-AF65-F5344CB8AC3E}">
        <p14:creationId xmlns:p14="http://schemas.microsoft.com/office/powerpoint/2010/main" val="360689564"/>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DSC_AA_0666cutout.JPG"/>
          <p:cNvPicPr>
            <a:picLocks noChangeAspect="1"/>
          </p:cNvPicPr>
          <p:nvPr/>
        </p:nvPicPr>
        <p:blipFill rotWithShape="1">
          <a:blip r:embed="rId3" cstate="screen">
            <a:grayscl/>
            <a:alphaModFix amt="34000"/>
            <a:extLst>
              <a:ext uri="{BEBA8EAE-BF5A-486C-A8C5-ECC9F3942E4B}">
                <a14:imgProps xmlns:a14="http://schemas.microsoft.com/office/drawing/2010/main">
                  <a14:imgLayer r:embed="rId4">
                    <a14:imgEffect>
                      <a14:brightnessContrast bright="40000" contrast="35000"/>
                    </a14:imgEffect>
                  </a14:imgLayer>
                </a14:imgProps>
              </a:ext>
              <a:ext uri="{28A0092B-C50C-407E-A947-70E740481C1C}">
                <a14:useLocalDpi xmlns:a14="http://schemas.microsoft.com/office/drawing/2010/main"/>
              </a:ext>
            </a:extLst>
          </a:blip>
          <a:srcRect r="9062"/>
          <a:stretch/>
        </p:blipFill>
        <p:spPr>
          <a:xfrm>
            <a:off x="-36512" y="0"/>
            <a:ext cx="4157697" cy="6858000"/>
          </a:xfrm>
          <a:prstGeom prst="rect">
            <a:avLst/>
          </a:prstGeom>
        </p:spPr>
      </p:pic>
      <p:sp>
        <p:nvSpPr>
          <p:cNvPr id="16" name="Text Box 2"/>
          <p:cNvSpPr txBox="1">
            <a:spLocks noChangeArrowheads="1"/>
          </p:cNvSpPr>
          <p:nvPr/>
        </p:nvSpPr>
        <p:spPr bwMode="auto">
          <a:xfrm>
            <a:off x="2843808" y="-27384"/>
            <a:ext cx="6192688" cy="1618008"/>
          </a:xfrm>
          <a:prstGeom prst="rect">
            <a:avLst/>
          </a:prstGeom>
          <a:noFill/>
          <a:ln w="9525">
            <a:noFill/>
            <a:round/>
            <a:headEnd/>
            <a:tailEnd/>
          </a:ln>
          <a:effectLst/>
        </p:spPr>
        <p:txBody>
          <a:bodyPr wrap="square" lIns="90000" tIns="46800" rIns="90000" bIns="46800">
            <a:prstTxWarp prst="textNoShape">
              <a:avLst/>
            </a:prstTxWarp>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9900" i="0" dirty="0" smtClean="0">
                <a:solidFill>
                  <a:schemeClr val="tx1"/>
                </a:solidFill>
                <a:effectLst>
                  <a:glow rad="127000">
                    <a:schemeClr val="accent3">
                      <a:alpha val="20000"/>
                    </a:schemeClr>
                  </a:glow>
                </a:effectLst>
              </a:rPr>
              <a:t>challenge</a:t>
            </a:r>
          </a:p>
        </p:txBody>
      </p:sp>
      <p:sp>
        <p:nvSpPr>
          <p:cNvPr id="17" name="Text Box 2"/>
          <p:cNvSpPr txBox="1">
            <a:spLocks noChangeArrowheads="1"/>
          </p:cNvSpPr>
          <p:nvPr/>
        </p:nvSpPr>
        <p:spPr bwMode="auto">
          <a:xfrm>
            <a:off x="3635897" y="1268760"/>
            <a:ext cx="5040560"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smtClean="0">
                <a:solidFill>
                  <a:schemeClr val="tx1">
                    <a:lumMod val="75000"/>
                    <a:lumOff val="25000"/>
                  </a:schemeClr>
                </a:solidFill>
                <a:effectLst>
                  <a:glow rad="101600">
                    <a:schemeClr val="tx1">
                      <a:alpha val="75000"/>
                    </a:schemeClr>
                  </a:glow>
                </a:effectLst>
              </a:rPr>
              <a:t>Explain the emergence, in evolution or development, of sophisticated forms of theory of mind cognition.</a:t>
            </a:r>
            <a:endParaRPr lang="en-GB" dirty="0">
              <a:solidFill>
                <a:schemeClr val="tx1">
                  <a:lumMod val="75000"/>
                  <a:lumOff val="25000"/>
                </a:schemeClr>
              </a:solidFill>
              <a:effectLst>
                <a:glow rad="101600">
                  <a:schemeClr val="tx1">
                    <a:alpha val="75000"/>
                  </a:schemeClr>
                </a:glow>
              </a:effectLst>
            </a:endParaRPr>
          </a:p>
        </p:txBody>
      </p:sp>
      <p:pic>
        <p:nvPicPr>
          <p:cNvPr id="6" name="Picture 5"/>
          <p:cNvPicPr>
            <a:picLocks noChangeAspect="1"/>
          </p:cNvPicPr>
          <p:nvPr/>
        </p:nvPicPr>
        <p:blipFill rotWithShape="1">
          <a:blip r:embed="rId5" cstate="screen">
            <a:grayscl/>
            <a:extLst>
              <a:ext uri="{BEBA8EAE-BF5A-486C-A8C5-ECC9F3942E4B}">
                <a14:imgProps xmlns:a14="http://schemas.microsoft.com/office/drawing/2010/main">
                  <a14:imgLayer r:embed="rId6">
                    <a14:imgEffect>
                      <a14:backgroundRemoval t="3205" b="94872" l="10000" r="93846">
                        <a14:foregroundMark x1="33077" y1="12821" x2="41538" y2="12821"/>
                        <a14:foregroundMark x1="39231" y1="4487" x2="43846" y2="7051"/>
                        <a14:foregroundMark x1="46154" y1="83974" x2="49231" y2="83974"/>
                        <a14:foregroundMark x1="77692" y1="83974" x2="63846" y2="86538"/>
                        <a14:foregroundMark x1="30769" y1="84615" x2="42308" y2="86538"/>
                        <a14:foregroundMark x1="18462" y1="94872" x2="40769" y2="94872"/>
                        <a14:foregroundMark x1="81538" y1="89744" x2="93846" y2="94872"/>
                        <a14:foregroundMark x1="34615" y1="59615" x2="43077" y2="59615"/>
                      </a14:backgroundRemoval>
                    </a14:imgEffect>
                    <a14:imgEffect>
                      <a14:brightnessContrast bright="40000" contrast="20000"/>
                    </a14:imgEffect>
                  </a14:imgLayer>
                </a14:imgProps>
              </a:ext>
              <a:ext uri="{28A0092B-C50C-407E-A947-70E740481C1C}">
                <a14:useLocalDpi xmlns:a14="http://schemas.microsoft.com/office/drawing/2010/main"/>
              </a:ext>
            </a:extLst>
          </a:blip>
          <a:srcRect b="3983"/>
          <a:stretch/>
        </p:blipFill>
        <p:spPr>
          <a:xfrm>
            <a:off x="1619674" y="3577872"/>
            <a:ext cx="1651000" cy="1902284"/>
          </a:xfrm>
          <a:prstGeom prst="rect">
            <a:avLst/>
          </a:prstGeom>
        </p:spPr>
      </p:pic>
      <p:pic>
        <p:nvPicPr>
          <p:cNvPr id="7" name="Picture 6"/>
          <p:cNvPicPr>
            <a:picLocks noChangeAspect="1"/>
          </p:cNvPicPr>
          <p:nvPr/>
        </p:nvPicPr>
        <p:blipFill rotWithShape="1">
          <a:blip r:embed="rId7">
            <a:grayscl/>
            <a:extLst>
              <a:ext uri="{BEBA8EAE-BF5A-486C-A8C5-ECC9F3942E4B}">
                <a14:imgProps xmlns:a14="http://schemas.microsoft.com/office/drawing/2010/main">
                  <a14:imgLayer r:embed="rId8">
                    <a14:imgEffect>
                      <a14:backgroundRemoval t="2500" b="90000" l="4225" r="89437">
                        <a14:foregroundMark x1="39437" y1="68000" x2="23239" y2="82500"/>
                        <a14:foregroundMark x1="41549" y1="78500" x2="76761" y2="78500"/>
                        <a14:foregroundMark x1="45775" y1="85000" x2="14085" y2="87500"/>
                        <a14:foregroundMark x1="12676" y1="76000" x2="12676" y2="67500"/>
                        <a14:foregroundMark x1="62676" y1="6000" x2="71127" y2="11500"/>
                        <a14:foregroundMark x1="63380" y1="2500" x2="59859" y2="2500"/>
                        <a14:foregroundMark x1="75352" y1="65000" x2="85915" y2="84000"/>
                        <a14:foregroundMark x1="52817" y1="87000" x2="43662" y2="89000"/>
                        <a14:foregroundMark x1="12676" y1="64500" x2="29577" y2="61000"/>
                        <a14:foregroundMark x1="11268" y1="81500" x2="4225" y2="86000"/>
                        <a14:foregroundMark x1="6338" y1="76500" x2="6338" y2="70000"/>
                        <a14:foregroundMark x1="57042" y1="87000" x2="57042" y2="88500"/>
                      </a14:backgroundRemoval>
                    </a14:imgEffect>
                    <a14:imgEffect>
                      <a14:brightnessContrast contrast="20000"/>
                    </a14:imgEffect>
                  </a14:imgLayer>
                </a14:imgProps>
              </a:ext>
            </a:extLst>
          </a:blip>
          <a:srcRect b="21942"/>
          <a:stretch/>
        </p:blipFill>
        <p:spPr>
          <a:xfrm flipH="1">
            <a:off x="2699793" y="3501008"/>
            <a:ext cx="1800200" cy="1979148"/>
          </a:xfrm>
          <a:prstGeom prst="rect">
            <a:avLst/>
          </a:prstGeom>
        </p:spPr>
      </p:pic>
      <p:pic>
        <p:nvPicPr>
          <p:cNvPr id="8" name="Picture 7" descr="tomasello_cutout.gif"/>
          <p:cNvPicPr>
            <a:picLocks noChangeAspect="1"/>
          </p:cNvPicPr>
          <p:nvPr/>
        </p:nvPicPr>
        <p:blipFill>
          <a:blip r:embed="rId9" cstate="screen">
            <a:extLst>
              <a:ext uri="{BEBA8EAE-BF5A-486C-A8C5-ECC9F3942E4B}">
                <a14:imgProps xmlns:a14="http://schemas.microsoft.com/office/drawing/2010/main">
                  <a14:imgLayer r:embed="rId10">
                    <a14:imgEffect>
                      <a14:brightnessContrast bright="15000" contrast="15000"/>
                    </a14:imgEffect>
                  </a14:imgLayer>
                </a14:imgProps>
              </a:ext>
              <a:ext uri="{28A0092B-C50C-407E-A947-70E740481C1C}">
                <a14:useLocalDpi xmlns:a14="http://schemas.microsoft.com/office/drawing/2010/main"/>
              </a:ext>
            </a:extLst>
          </a:blip>
          <a:stretch>
            <a:fillRect/>
          </a:stretch>
        </p:blipFill>
        <p:spPr>
          <a:xfrm>
            <a:off x="5240698" y="902330"/>
            <a:ext cx="1840634" cy="2088232"/>
          </a:xfrm>
          <a:prstGeom prst="rect">
            <a:avLst/>
          </a:prstGeom>
        </p:spPr>
      </p:pic>
      <p:pic>
        <p:nvPicPr>
          <p:cNvPr id="9" name="Picture 8"/>
          <p:cNvPicPr>
            <a:picLocks noChangeAspect="1"/>
          </p:cNvPicPr>
          <p:nvPr/>
        </p:nvPicPr>
        <p:blipFill rotWithShape="1">
          <a:blip r:embed="rId11">
            <a:extLst>
              <a:ext uri="{BEBA8EAE-BF5A-486C-A8C5-ECC9F3942E4B}">
                <a14:imgProps xmlns:a14="http://schemas.microsoft.com/office/drawing/2010/main">
                  <a14:imgLayer r:embed="rId12">
                    <a14:imgEffect>
                      <a14:backgroundRemoval t="5161" b="90000" l="9778" r="89778">
                        <a14:foregroundMark x1="68889" y1="24516" x2="63111" y2="26129"/>
                        <a14:foregroundMark x1="55111" y1="7097" x2="45778" y2="7097"/>
                        <a14:foregroundMark x1="58222" y1="5161" x2="52889" y2="5806"/>
                        <a14:foregroundMark x1="63556" y1="7097" x2="62222" y2="8387"/>
                        <a14:foregroundMark x1="63556" y1="63226" x2="63556" y2="63226"/>
                        <a14:foregroundMark x1="63111" y1="70645" x2="60444" y2="71613"/>
                        <a14:foregroundMark x1="67556" y1="72581" x2="62667" y2="74516"/>
                        <a14:foregroundMark x1="28000" y1="51613" x2="25333" y2="56452"/>
                        <a14:foregroundMark x1="19556" y1="58065" x2="30667" y2="58710"/>
                        <a14:foregroundMark x1="18667" y1="61613" x2="10667" y2="62903"/>
                        <a14:foregroundMark x1="67111" y1="60645" x2="69333" y2="61935"/>
                      </a14:backgroundRemoval>
                    </a14:imgEffect>
                  </a14:imgLayer>
                </a14:imgProps>
              </a:ext>
            </a:extLst>
          </a:blip>
          <a:srcRect l="10959" b="37960"/>
          <a:stretch/>
        </p:blipFill>
        <p:spPr>
          <a:xfrm flipH="1">
            <a:off x="6084168" y="907126"/>
            <a:ext cx="1944216" cy="1866428"/>
          </a:xfrm>
          <a:prstGeom prst="rect">
            <a:avLst/>
          </a:prstGeom>
        </p:spPr>
      </p:pic>
      <p:sp>
        <p:nvSpPr>
          <p:cNvPr id="10" name="Rectangle 9"/>
          <p:cNvSpPr/>
          <p:nvPr/>
        </p:nvSpPr>
        <p:spPr>
          <a:xfrm>
            <a:off x="467545" y="5301208"/>
            <a:ext cx="4555926" cy="1107996"/>
          </a:xfrm>
          <a:prstGeom prst="rect">
            <a:avLst/>
          </a:prstGeom>
        </p:spPr>
        <p:txBody>
          <a:bodyPr wrap="square">
            <a:spAutoFit/>
          </a:bodyPr>
          <a:lstStyle/>
          <a:p>
            <a:r>
              <a:rPr lang="en-US" i="0" dirty="0" smtClean="0">
                <a:effectLst>
                  <a:glow rad="101600">
                    <a:schemeClr val="tx1">
                      <a:alpha val="75000"/>
                    </a:schemeClr>
                  </a:glow>
                </a:effectLst>
              </a:rPr>
              <a:t>“</a:t>
            </a:r>
            <a:r>
              <a:rPr lang="en-US" i="0" dirty="0">
                <a:effectLst>
                  <a:glow rad="101600">
                    <a:schemeClr val="tx1">
                      <a:alpha val="75000"/>
                    </a:schemeClr>
                  </a:glow>
                </a:effectLst>
              </a:rPr>
              <a:t>perception, action, and cognition are grounded in social </a:t>
            </a:r>
            <a:r>
              <a:rPr lang="en-US" i="0" dirty="0" smtClean="0">
                <a:effectLst>
                  <a:glow rad="101600">
                    <a:schemeClr val="tx1">
                      <a:alpha val="75000"/>
                    </a:schemeClr>
                  </a:glow>
                </a:effectLst>
              </a:rPr>
              <a:t>interaction”</a:t>
            </a:r>
          </a:p>
          <a:p>
            <a:pPr algn="r"/>
            <a:r>
              <a:rPr lang="en-US" i="0" dirty="0" smtClean="0">
                <a:effectLst>
                  <a:glow rad="101600">
                    <a:schemeClr val="tx1">
                      <a:alpha val="75000"/>
                    </a:schemeClr>
                  </a:glow>
                </a:effectLst>
              </a:rPr>
              <a:t>(</a:t>
            </a:r>
            <a:r>
              <a:rPr lang="en-US" i="0" dirty="0" err="1" smtClean="0">
                <a:effectLst>
                  <a:glow rad="101600">
                    <a:schemeClr val="tx1">
                      <a:alpha val="75000"/>
                    </a:schemeClr>
                  </a:glow>
                </a:effectLst>
              </a:rPr>
              <a:t>Sebanz</a:t>
            </a:r>
            <a:r>
              <a:rPr lang="en-US" i="0" dirty="0" smtClean="0">
                <a:effectLst>
                  <a:glow rad="101600">
                    <a:schemeClr val="tx1">
                      <a:alpha val="75000"/>
                    </a:schemeClr>
                  </a:glow>
                </a:effectLst>
              </a:rPr>
              <a:t> &amp; </a:t>
            </a:r>
            <a:r>
              <a:rPr lang="en-US" i="0" dirty="0" err="1" smtClean="0">
                <a:effectLst>
                  <a:glow rad="101600">
                    <a:schemeClr val="tx1">
                      <a:alpha val="75000"/>
                    </a:schemeClr>
                  </a:glow>
                </a:effectLst>
              </a:rPr>
              <a:t>Knoblich</a:t>
            </a:r>
            <a:r>
              <a:rPr lang="en-US" i="0" dirty="0" smtClean="0">
                <a:effectLst>
                  <a:glow rad="101600">
                    <a:schemeClr val="tx1">
                      <a:alpha val="75000"/>
                    </a:schemeClr>
                  </a:glow>
                </a:effectLst>
              </a:rPr>
              <a:t> 2008)</a:t>
            </a:r>
            <a:endParaRPr lang="en-US" i="0" dirty="0">
              <a:effectLst>
                <a:glow rad="101600">
                  <a:schemeClr val="tx1">
                    <a:alpha val="75000"/>
                  </a:schemeClr>
                </a:glow>
              </a:effectLst>
            </a:endParaRPr>
          </a:p>
        </p:txBody>
      </p:sp>
      <p:pic>
        <p:nvPicPr>
          <p:cNvPr id="14" name="Picture 13" descr="moll.jpg"/>
          <p:cNvPicPr>
            <a:picLocks noChangeAspect="1"/>
          </p:cNvPicPr>
          <p:nvPr/>
        </p:nvPicPr>
        <p:blipFill rotWithShape="1">
          <a:blip r:embed="rId13">
            <a:grayscl/>
            <a:extLst>
              <a:ext uri="{BEBA8EAE-BF5A-486C-A8C5-ECC9F3942E4B}">
                <a14:imgProps xmlns:a14="http://schemas.microsoft.com/office/drawing/2010/main">
                  <a14:imgLayer r:embed="rId14">
                    <a14:imgEffect>
                      <a14:backgroundRemoval t="5000" b="99167" l="10000" r="90000">
                        <a14:foregroundMark x1="32500" y1="16667" x2="46250" y2="30833"/>
                        <a14:foregroundMark x1="43750" y1="5833" x2="43750" y2="24167"/>
                        <a14:foregroundMark x1="72500" y1="73333" x2="63125" y2="87500"/>
                        <a14:foregroundMark x1="43750" y1="82500" x2="70625" y2="82500"/>
                        <a14:foregroundMark x1="42500" y1="75833" x2="33125" y2="99167"/>
                        <a14:foregroundMark x1="12500" y1="85833" x2="10000" y2="97500"/>
                        <a14:backgroundMark x1="65000" y1="41667" x2="73125" y2="43333"/>
                        <a14:backgroundMark x1="66250" y1="52500" x2="75000" y2="52500"/>
                        <a14:backgroundMark x1="26250" y1="54167" x2="26250" y2="49167"/>
                      </a14:backgroundRemoval>
                    </a14:imgEffect>
                    <a14:imgEffect>
                      <a14:artisticGlowDiffused trans="50000" intensity="2"/>
                    </a14:imgEffect>
                    <a14:imgEffect>
                      <a14:colorTemperature colorTemp="8565"/>
                    </a14:imgEffect>
                    <a14:imgEffect>
                      <a14:brightnessContrast bright="54000" contrast="48000"/>
                    </a14:imgEffect>
                  </a14:imgLayer>
                </a14:imgProps>
              </a:ext>
              <a:ext uri="{28A0092B-C50C-407E-A947-70E740481C1C}">
                <a14:useLocalDpi xmlns:a14="http://schemas.microsoft.com/office/drawing/2010/main" val="0"/>
              </a:ext>
            </a:extLst>
          </a:blip>
          <a:srcRect r="36771" b="19556"/>
          <a:stretch/>
        </p:blipFill>
        <p:spPr>
          <a:xfrm>
            <a:off x="3779913" y="908721"/>
            <a:ext cx="1920001" cy="1832063"/>
          </a:xfrm>
          <a:prstGeom prst="rect">
            <a:avLst/>
          </a:prstGeom>
        </p:spPr>
      </p:pic>
      <p:sp>
        <p:nvSpPr>
          <p:cNvPr id="15" name="Rectangle 14"/>
          <p:cNvSpPr/>
          <p:nvPr/>
        </p:nvSpPr>
        <p:spPr>
          <a:xfrm>
            <a:off x="4285172" y="2558514"/>
            <a:ext cx="4555926" cy="1446550"/>
          </a:xfrm>
          <a:prstGeom prst="rect">
            <a:avLst/>
          </a:prstGeom>
        </p:spPr>
        <p:txBody>
          <a:bodyPr wrap="square">
            <a:spAutoFit/>
          </a:bodyPr>
          <a:lstStyle/>
          <a:p>
            <a:r>
              <a:rPr lang="en-US" i="0" dirty="0">
                <a:effectLst>
                  <a:glow rad="101600">
                    <a:schemeClr val="tx1">
                      <a:alpha val="75000"/>
                    </a:schemeClr>
                  </a:glow>
                </a:effectLst>
              </a:rPr>
              <a:t>“the unique aspects of human cognition ... were driven by, or even constituted by, social co</a:t>
            </a:r>
            <a:r>
              <a:rPr lang="en-US" i="0" dirty="0" smtClean="0">
                <a:effectLst>
                  <a:glow rad="101600">
                    <a:schemeClr val="tx1">
                      <a:alpha val="75000"/>
                    </a:schemeClr>
                  </a:glow>
                </a:effectLst>
              </a:rPr>
              <a:t>-operation”</a:t>
            </a:r>
          </a:p>
          <a:p>
            <a:pPr algn="r"/>
            <a:r>
              <a:rPr lang="en-US" i="0" dirty="0" smtClean="0">
                <a:effectLst>
                  <a:glow rad="101600">
                    <a:schemeClr val="tx1">
                      <a:alpha val="75000"/>
                    </a:schemeClr>
                  </a:glow>
                </a:effectLst>
              </a:rPr>
              <a:t>(Moll &amp; </a:t>
            </a:r>
            <a:r>
              <a:rPr lang="en-US" i="0" dirty="0" err="1" smtClean="0">
                <a:effectLst>
                  <a:glow rad="101600">
                    <a:schemeClr val="tx1">
                      <a:alpha val="75000"/>
                    </a:schemeClr>
                  </a:glow>
                </a:effectLst>
              </a:rPr>
              <a:t>Tomasello</a:t>
            </a:r>
            <a:r>
              <a:rPr lang="en-US" i="0" dirty="0" smtClean="0">
                <a:effectLst>
                  <a:glow rad="101600">
                    <a:schemeClr val="tx1">
                      <a:alpha val="75000"/>
                    </a:schemeClr>
                  </a:glow>
                </a:effectLst>
              </a:rPr>
              <a:t> 2007)</a:t>
            </a:r>
            <a:endParaRPr lang="en-US" i="0" dirty="0">
              <a:effectLst>
                <a:glow rad="101600">
                  <a:schemeClr val="tx1">
                    <a:alpha val="75000"/>
                  </a:schemeClr>
                </a:glow>
              </a:effectLst>
            </a:endParaRPr>
          </a:p>
        </p:txBody>
      </p:sp>
    </p:spTree>
    <p:extLst>
      <p:ext uri="{BB962C8B-B14F-4D97-AF65-F5344CB8AC3E}">
        <p14:creationId xmlns:p14="http://schemas.microsoft.com/office/powerpoint/2010/main" val="2033857843"/>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p:cNvPicPr>
            <a:picLocks noChangeAspect="1"/>
          </p:cNvPicPr>
          <p:nvPr/>
        </p:nvPicPr>
        <p:blipFill rotWithShape="1">
          <a:blip r:embed="rId3" cstate="screen">
            <a:grayscl/>
            <a:extLst>
              <a:ext uri="{BEBA8EAE-BF5A-486C-A8C5-ECC9F3942E4B}">
                <a14:imgProps xmlns:a14="http://schemas.microsoft.com/office/drawing/2010/main">
                  <a14:imgLayer r:embed="rId4">
                    <a14:imgEffect>
                      <a14:backgroundRemoval t="3205" b="94872" l="10000" r="93846">
                        <a14:foregroundMark x1="33077" y1="12821" x2="41538" y2="12821"/>
                        <a14:foregroundMark x1="39231" y1="4487" x2="43846" y2="7051"/>
                        <a14:foregroundMark x1="46154" y1="83974" x2="49231" y2="83974"/>
                        <a14:foregroundMark x1="77692" y1="83974" x2="63846" y2="86538"/>
                        <a14:foregroundMark x1="30769" y1="84615" x2="42308" y2="86538"/>
                        <a14:foregroundMark x1="18462" y1="94872" x2="40769" y2="94872"/>
                        <a14:foregroundMark x1="81538" y1="89744" x2="93846" y2="94872"/>
                        <a14:foregroundMark x1="34615" y1="59615" x2="43077" y2="59615"/>
                      </a14:backgroundRemoval>
                    </a14:imgEffect>
                    <a14:imgEffect>
                      <a14:brightnessContrast bright="40000" contrast="20000"/>
                    </a14:imgEffect>
                  </a14:imgLayer>
                </a14:imgProps>
              </a:ext>
              <a:ext uri="{28A0092B-C50C-407E-A947-70E740481C1C}">
                <a14:useLocalDpi xmlns:a14="http://schemas.microsoft.com/office/drawing/2010/main"/>
              </a:ext>
            </a:extLst>
          </a:blip>
          <a:srcRect b="3983"/>
          <a:stretch/>
        </p:blipFill>
        <p:spPr>
          <a:xfrm>
            <a:off x="683569" y="913576"/>
            <a:ext cx="1651000" cy="1902284"/>
          </a:xfrm>
          <a:prstGeom prst="rect">
            <a:avLst/>
          </a:prstGeom>
        </p:spPr>
      </p:pic>
      <p:pic>
        <p:nvPicPr>
          <p:cNvPr id="23" name="Picture 22"/>
          <p:cNvPicPr>
            <a:picLocks noChangeAspect="1"/>
          </p:cNvPicPr>
          <p:nvPr/>
        </p:nvPicPr>
        <p:blipFill rotWithShape="1">
          <a:blip r:embed="rId5">
            <a:grayscl/>
            <a:extLst>
              <a:ext uri="{BEBA8EAE-BF5A-486C-A8C5-ECC9F3942E4B}">
                <a14:imgProps xmlns:a14="http://schemas.microsoft.com/office/drawing/2010/main">
                  <a14:imgLayer r:embed="rId6">
                    <a14:imgEffect>
                      <a14:backgroundRemoval t="2500" b="90000" l="4225" r="89437">
                        <a14:foregroundMark x1="39437" y1="68000" x2="23239" y2="82500"/>
                        <a14:foregroundMark x1="41549" y1="78500" x2="76761" y2="78500"/>
                        <a14:foregroundMark x1="45775" y1="85000" x2="14085" y2="87500"/>
                        <a14:foregroundMark x1="12676" y1="76000" x2="12676" y2="67500"/>
                        <a14:foregroundMark x1="62676" y1="6000" x2="71127" y2="11500"/>
                        <a14:foregroundMark x1="63380" y1="2500" x2="59859" y2="2500"/>
                        <a14:foregroundMark x1="75352" y1="65000" x2="85915" y2="84000"/>
                        <a14:foregroundMark x1="52817" y1="87000" x2="43662" y2="89000"/>
                        <a14:foregroundMark x1="12676" y1="64500" x2="29577" y2="61000"/>
                        <a14:foregroundMark x1="11268" y1="81500" x2="4225" y2="86000"/>
                        <a14:foregroundMark x1="6338" y1="76500" x2="6338" y2="70000"/>
                        <a14:foregroundMark x1="57042" y1="87000" x2="57042" y2="88500"/>
                      </a14:backgroundRemoval>
                    </a14:imgEffect>
                    <a14:imgEffect>
                      <a14:brightnessContrast contrast="20000"/>
                    </a14:imgEffect>
                  </a14:imgLayer>
                </a14:imgProps>
              </a:ext>
            </a:extLst>
          </a:blip>
          <a:srcRect b="21942"/>
          <a:stretch/>
        </p:blipFill>
        <p:spPr>
          <a:xfrm flipH="1">
            <a:off x="1763688" y="836712"/>
            <a:ext cx="1800200" cy="1979148"/>
          </a:xfrm>
          <a:prstGeom prst="rect">
            <a:avLst/>
          </a:prstGeom>
        </p:spPr>
      </p:pic>
      <p:sp>
        <p:nvSpPr>
          <p:cNvPr id="2" name="TextBox 1"/>
          <p:cNvSpPr txBox="1"/>
          <p:nvPr/>
        </p:nvSpPr>
        <p:spPr>
          <a:xfrm>
            <a:off x="2576903" y="-419186"/>
            <a:ext cx="184666" cy="430887"/>
          </a:xfrm>
          <a:prstGeom prst="rect">
            <a:avLst/>
          </a:prstGeom>
          <a:noFill/>
        </p:spPr>
        <p:txBody>
          <a:bodyPr wrap="none" rtlCol="0">
            <a:spAutoFit/>
          </a:bodyPr>
          <a:lstStyle/>
          <a:p>
            <a:r>
              <a:rPr lang="en-US" dirty="0" smtClean="0"/>
              <a:t>	</a:t>
            </a:r>
            <a:endParaRPr lang="en-US" dirty="0"/>
          </a:p>
        </p:txBody>
      </p:sp>
      <p:sp>
        <p:nvSpPr>
          <p:cNvPr id="12" name="Rectangle 11"/>
          <p:cNvSpPr/>
          <p:nvPr/>
        </p:nvSpPr>
        <p:spPr bwMode="auto">
          <a:xfrm>
            <a:off x="323528" y="2852936"/>
            <a:ext cx="2232248" cy="432048"/>
          </a:xfrm>
          <a:prstGeom prst="rect">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0" name="Text Box 2"/>
          <p:cNvSpPr txBox="1">
            <a:spLocks noChangeArrowheads="1"/>
          </p:cNvSpPr>
          <p:nvPr/>
        </p:nvSpPr>
        <p:spPr bwMode="auto">
          <a:xfrm>
            <a:off x="323528" y="2492896"/>
            <a:ext cx="4032448" cy="2802948"/>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‘joint </a:t>
            </a:r>
            <a:r>
              <a:rPr lang="en-US" i="0" dirty="0">
                <a:effectLst>
                  <a:glow rad="101600">
                    <a:schemeClr val="tx1">
                      <a:alpha val="75000"/>
                    </a:schemeClr>
                  </a:glow>
                </a:effectLst>
              </a:rPr>
              <a:t>action </a:t>
            </a:r>
            <a:r>
              <a:rPr lang="en-US" i="0" dirty="0" smtClean="0">
                <a:effectLst>
                  <a:glow rad="101600">
                    <a:schemeClr val="tx1">
                      <a:alpha val="75000"/>
                    </a:schemeClr>
                  </a:glow>
                </a:effectLst>
              </a:rPr>
              <a:t>[is] any </a:t>
            </a:r>
            <a:r>
              <a:rPr lang="en-US" i="0" dirty="0">
                <a:effectLst>
                  <a:glow rad="101600">
                    <a:schemeClr val="tx1">
                      <a:alpha val="75000"/>
                    </a:schemeClr>
                  </a:glow>
                </a:effectLst>
              </a:rPr>
              <a:t>form of social interaction whereby two or more individuals coordinate their actions in space and time to bring about a change in the environment</a:t>
            </a:r>
            <a:r>
              <a:rPr lang="en-US" i="0" dirty="0" smtClean="0">
                <a:effectLst>
                  <a:glow rad="101600">
                    <a:schemeClr val="tx1">
                      <a:alpha val="75000"/>
                    </a:schemeClr>
                  </a:glow>
                </a:effectLst>
              </a:rPr>
              <a:t>.’ </a:t>
            </a:r>
          </a:p>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a:t>
            </a:r>
            <a:r>
              <a:rPr lang="en-US" i="0" dirty="0" err="1" smtClean="0">
                <a:effectLst>
                  <a:glow rad="101600">
                    <a:schemeClr val="tx1">
                      <a:alpha val="75000"/>
                    </a:schemeClr>
                  </a:glow>
                </a:effectLst>
              </a:rPr>
              <a:t>Sebanz</a:t>
            </a:r>
            <a:r>
              <a:rPr lang="en-US" i="0" dirty="0" smtClean="0">
                <a:effectLst>
                  <a:glow rad="101600">
                    <a:schemeClr val="tx1">
                      <a:alpha val="75000"/>
                    </a:schemeClr>
                  </a:glow>
                </a:effectLst>
              </a:rPr>
              <a:t>, </a:t>
            </a:r>
            <a:r>
              <a:rPr lang="en-US" i="0" dirty="0" err="1" smtClean="0">
                <a:effectLst>
                  <a:glow rad="101600">
                    <a:schemeClr val="tx1">
                      <a:alpha val="75000"/>
                    </a:schemeClr>
                  </a:glow>
                </a:effectLst>
              </a:rPr>
              <a:t>Bekkering</a:t>
            </a:r>
            <a:r>
              <a:rPr lang="en-US" i="0" dirty="0" smtClean="0">
                <a:effectLst>
                  <a:glow rad="101600">
                    <a:schemeClr val="tx1">
                      <a:alpha val="75000"/>
                    </a:schemeClr>
                  </a:glow>
                </a:effectLst>
              </a:rPr>
              <a:t> &amp; Knoblich 2006: 70)</a:t>
            </a:r>
          </a:p>
        </p:txBody>
      </p:sp>
    </p:spTree>
    <p:extLst>
      <p:ext uri="{BB962C8B-B14F-4D97-AF65-F5344CB8AC3E}">
        <p14:creationId xmlns:p14="http://schemas.microsoft.com/office/powerpoint/2010/main" val="828106670"/>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bwMode="auto">
          <a:xfrm>
            <a:off x="323528" y="3861048"/>
            <a:ext cx="3024336" cy="432048"/>
          </a:xfrm>
          <a:prstGeom prst="rect">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0" name="Rectangle 19"/>
          <p:cNvSpPr/>
          <p:nvPr/>
        </p:nvSpPr>
        <p:spPr bwMode="auto">
          <a:xfrm>
            <a:off x="323528" y="2852936"/>
            <a:ext cx="2232248" cy="432048"/>
          </a:xfrm>
          <a:prstGeom prst="rect">
            <a:avLst/>
          </a:prstGeom>
          <a:solidFill>
            <a:srgbClr val="FFFF00">
              <a:alpha val="34000"/>
            </a:srgbClr>
          </a:solidFill>
          <a:ln w="9525" cap="flat" cmpd="sng" algn="ctr">
            <a:solidFill>
              <a:srgbClr val="FFFF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1" name="Text Box 2"/>
          <p:cNvSpPr txBox="1">
            <a:spLocks noChangeArrowheads="1"/>
          </p:cNvSpPr>
          <p:nvPr/>
        </p:nvSpPr>
        <p:spPr bwMode="auto">
          <a:xfrm>
            <a:off x="323528" y="2492896"/>
            <a:ext cx="4032448" cy="2802948"/>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‘joint </a:t>
            </a:r>
            <a:r>
              <a:rPr lang="en-US" i="0" dirty="0">
                <a:effectLst>
                  <a:glow rad="101600">
                    <a:schemeClr val="tx1">
                      <a:alpha val="75000"/>
                    </a:schemeClr>
                  </a:glow>
                </a:effectLst>
              </a:rPr>
              <a:t>action </a:t>
            </a:r>
            <a:r>
              <a:rPr lang="en-US" i="0" dirty="0" smtClean="0">
                <a:effectLst>
                  <a:glow rad="101600">
                    <a:schemeClr val="tx1">
                      <a:alpha val="75000"/>
                    </a:schemeClr>
                  </a:glow>
                </a:effectLst>
              </a:rPr>
              <a:t>[is] any </a:t>
            </a:r>
            <a:r>
              <a:rPr lang="en-US" i="0" dirty="0">
                <a:effectLst>
                  <a:glow rad="101600">
                    <a:schemeClr val="tx1">
                      <a:alpha val="75000"/>
                    </a:schemeClr>
                  </a:glow>
                </a:effectLst>
              </a:rPr>
              <a:t>form of social interaction whereby two or more individuals coordinate their actions in space and time to bring about a change in the environment</a:t>
            </a:r>
            <a:r>
              <a:rPr lang="en-US" i="0" dirty="0" smtClean="0">
                <a:effectLst>
                  <a:glow rad="101600">
                    <a:schemeClr val="tx1">
                      <a:alpha val="75000"/>
                    </a:schemeClr>
                  </a:glow>
                </a:effectLst>
              </a:rPr>
              <a:t>.’ </a:t>
            </a:r>
          </a:p>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a:t>
            </a:r>
            <a:r>
              <a:rPr lang="en-US" i="0" dirty="0" err="1" smtClean="0">
                <a:effectLst>
                  <a:glow rad="101600">
                    <a:schemeClr val="tx1">
                      <a:alpha val="75000"/>
                    </a:schemeClr>
                  </a:glow>
                </a:effectLst>
              </a:rPr>
              <a:t>Sebanz</a:t>
            </a:r>
            <a:r>
              <a:rPr lang="en-US" i="0" dirty="0" smtClean="0">
                <a:effectLst>
                  <a:glow rad="101600">
                    <a:schemeClr val="tx1">
                      <a:alpha val="75000"/>
                    </a:schemeClr>
                  </a:glow>
                </a:effectLst>
              </a:rPr>
              <a:t>, </a:t>
            </a:r>
            <a:r>
              <a:rPr lang="en-US" i="0" dirty="0" err="1" smtClean="0">
                <a:effectLst>
                  <a:glow rad="101600">
                    <a:schemeClr val="tx1">
                      <a:alpha val="75000"/>
                    </a:schemeClr>
                  </a:glow>
                </a:effectLst>
              </a:rPr>
              <a:t>Bekkering</a:t>
            </a:r>
            <a:r>
              <a:rPr lang="en-US" i="0" dirty="0" smtClean="0">
                <a:effectLst>
                  <a:glow rad="101600">
                    <a:schemeClr val="tx1">
                      <a:alpha val="75000"/>
                    </a:schemeClr>
                  </a:glow>
                </a:effectLst>
              </a:rPr>
              <a:t> &amp; Knoblich 2006: 70)</a:t>
            </a:r>
          </a:p>
        </p:txBody>
      </p:sp>
      <p:pic>
        <p:nvPicPr>
          <p:cNvPr id="23" name="Picture 22"/>
          <p:cNvPicPr>
            <a:picLocks noChangeAspect="1"/>
          </p:cNvPicPr>
          <p:nvPr/>
        </p:nvPicPr>
        <p:blipFill rotWithShape="1">
          <a:blip r:embed="rId3" cstate="screen">
            <a:grayscl/>
            <a:extLst>
              <a:ext uri="{BEBA8EAE-BF5A-486C-A8C5-ECC9F3942E4B}">
                <a14:imgProps xmlns:a14="http://schemas.microsoft.com/office/drawing/2010/main">
                  <a14:imgLayer r:embed="rId4">
                    <a14:imgEffect>
                      <a14:backgroundRemoval t="3205" b="94872" l="10000" r="93846">
                        <a14:foregroundMark x1="33077" y1="12821" x2="41538" y2="12821"/>
                        <a14:foregroundMark x1="39231" y1="4487" x2="43846" y2="7051"/>
                        <a14:foregroundMark x1="46154" y1="83974" x2="49231" y2="83974"/>
                        <a14:foregroundMark x1="77692" y1="83974" x2="63846" y2="86538"/>
                        <a14:foregroundMark x1="30769" y1="84615" x2="42308" y2="86538"/>
                        <a14:foregroundMark x1="18462" y1="94872" x2="40769" y2="94872"/>
                        <a14:foregroundMark x1="81538" y1="89744" x2="93846" y2="94872"/>
                        <a14:foregroundMark x1="34615" y1="59615" x2="43077" y2="59615"/>
                      </a14:backgroundRemoval>
                    </a14:imgEffect>
                    <a14:imgEffect>
                      <a14:brightnessContrast bright="40000" contrast="20000"/>
                    </a14:imgEffect>
                  </a14:imgLayer>
                </a14:imgProps>
              </a:ext>
              <a:ext uri="{28A0092B-C50C-407E-A947-70E740481C1C}">
                <a14:useLocalDpi xmlns:a14="http://schemas.microsoft.com/office/drawing/2010/main"/>
              </a:ext>
            </a:extLst>
          </a:blip>
          <a:srcRect b="3983"/>
          <a:stretch/>
        </p:blipFill>
        <p:spPr>
          <a:xfrm>
            <a:off x="683569" y="913576"/>
            <a:ext cx="1651000" cy="1902284"/>
          </a:xfrm>
          <a:prstGeom prst="rect">
            <a:avLst/>
          </a:prstGeom>
        </p:spPr>
      </p:pic>
      <p:pic>
        <p:nvPicPr>
          <p:cNvPr id="24" name="Picture 23"/>
          <p:cNvPicPr>
            <a:picLocks noChangeAspect="1"/>
          </p:cNvPicPr>
          <p:nvPr/>
        </p:nvPicPr>
        <p:blipFill rotWithShape="1">
          <a:blip r:embed="rId5">
            <a:grayscl/>
            <a:extLst>
              <a:ext uri="{BEBA8EAE-BF5A-486C-A8C5-ECC9F3942E4B}">
                <a14:imgProps xmlns:a14="http://schemas.microsoft.com/office/drawing/2010/main">
                  <a14:imgLayer r:embed="rId6">
                    <a14:imgEffect>
                      <a14:backgroundRemoval t="2500" b="90000" l="4225" r="89437">
                        <a14:foregroundMark x1="39437" y1="68000" x2="23239" y2="82500"/>
                        <a14:foregroundMark x1="41549" y1="78500" x2="76761" y2="78500"/>
                        <a14:foregroundMark x1="45775" y1="85000" x2="14085" y2="87500"/>
                        <a14:foregroundMark x1="12676" y1="76000" x2="12676" y2="67500"/>
                        <a14:foregroundMark x1="62676" y1="6000" x2="71127" y2="11500"/>
                        <a14:foregroundMark x1="63380" y1="2500" x2="59859" y2="2500"/>
                        <a14:foregroundMark x1="75352" y1="65000" x2="85915" y2="84000"/>
                        <a14:foregroundMark x1="52817" y1="87000" x2="43662" y2="89000"/>
                        <a14:foregroundMark x1="12676" y1="64500" x2="29577" y2="61000"/>
                        <a14:foregroundMark x1="11268" y1="81500" x2="4225" y2="86000"/>
                        <a14:foregroundMark x1="6338" y1="76500" x2="6338" y2="70000"/>
                        <a14:foregroundMark x1="57042" y1="87000" x2="57042" y2="88500"/>
                      </a14:backgroundRemoval>
                    </a14:imgEffect>
                    <a14:imgEffect>
                      <a14:brightnessContrast contrast="20000"/>
                    </a14:imgEffect>
                  </a14:imgLayer>
                </a14:imgProps>
              </a:ext>
            </a:extLst>
          </a:blip>
          <a:srcRect b="21942"/>
          <a:stretch/>
        </p:blipFill>
        <p:spPr>
          <a:xfrm flipH="1">
            <a:off x="1763688" y="836712"/>
            <a:ext cx="1800200" cy="1979148"/>
          </a:xfrm>
          <a:prstGeom prst="rect">
            <a:avLst/>
          </a:prstGeom>
        </p:spPr>
      </p:pic>
    </p:spTree>
    <p:extLst>
      <p:ext uri="{BB962C8B-B14F-4D97-AF65-F5344CB8AC3E}">
        <p14:creationId xmlns:p14="http://schemas.microsoft.com/office/powerpoint/2010/main" val="2468273054"/>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p:cNvPicPr>
            <a:picLocks noChangeAspect="1"/>
          </p:cNvPicPr>
          <p:nvPr/>
        </p:nvPicPr>
        <p:blipFill rotWithShape="1">
          <a:blip r:embed="rId3" cstate="screen">
            <a:grayscl/>
            <a:extLst>
              <a:ext uri="{BEBA8EAE-BF5A-486C-A8C5-ECC9F3942E4B}">
                <a14:imgProps xmlns:a14="http://schemas.microsoft.com/office/drawing/2010/main">
                  <a14:imgLayer r:embed="rId4">
                    <a14:imgEffect>
                      <a14:backgroundRemoval t="3205" b="94872" l="10000" r="93846">
                        <a14:foregroundMark x1="33077" y1="12821" x2="41538" y2="12821"/>
                        <a14:foregroundMark x1="39231" y1="4487" x2="43846" y2="7051"/>
                        <a14:foregroundMark x1="46154" y1="83974" x2="49231" y2="83974"/>
                        <a14:foregroundMark x1="77692" y1="83974" x2="63846" y2="86538"/>
                        <a14:foregroundMark x1="30769" y1="84615" x2="42308" y2="86538"/>
                        <a14:foregroundMark x1="18462" y1="94872" x2="40769" y2="94872"/>
                        <a14:foregroundMark x1="81538" y1="89744" x2="93846" y2="94872"/>
                        <a14:foregroundMark x1="34615" y1="59615" x2="43077" y2="59615"/>
                      </a14:backgroundRemoval>
                    </a14:imgEffect>
                    <a14:imgEffect>
                      <a14:brightnessContrast bright="40000" contrast="20000"/>
                    </a14:imgEffect>
                  </a14:imgLayer>
                </a14:imgProps>
              </a:ext>
              <a:ext uri="{28A0092B-C50C-407E-A947-70E740481C1C}">
                <a14:useLocalDpi xmlns:a14="http://schemas.microsoft.com/office/drawing/2010/main"/>
              </a:ext>
            </a:extLst>
          </a:blip>
          <a:srcRect b="3983"/>
          <a:stretch/>
        </p:blipFill>
        <p:spPr>
          <a:xfrm>
            <a:off x="683569" y="913576"/>
            <a:ext cx="1651000" cy="1902284"/>
          </a:xfrm>
          <a:prstGeom prst="rect">
            <a:avLst/>
          </a:prstGeom>
        </p:spPr>
      </p:pic>
      <p:pic>
        <p:nvPicPr>
          <p:cNvPr id="25" name="Picture 24"/>
          <p:cNvPicPr>
            <a:picLocks noChangeAspect="1"/>
          </p:cNvPicPr>
          <p:nvPr/>
        </p:nvPicPr>
        <p:blipFill rotWithShape="1">
          <a:blip r:embed="rId5">
            <a:grayscl/>
            <a:extLst>
              <a:ext uri="{BEBA8EAE-BF5A-486C-A8C5-ECC9F3942E4B}">
                <a14:imgProps xmlns:a14="http://schemas.microsoft.com/office/drawing/2010/main">
                  <a14:imgLayer r:embed="rId6">
                    <a14:imgEffect>
                      <a14:backgroundRemoval t="2500" b="90000" l="4225" r="89437">
                        <a14:foregroundMark x1="39437" y1="68000" x2="23239" y2="82500"/>
                        <a14:foregroundMark x1="41549" y1="78500" x2="76761" y2="78500"/>
                        <a14:foregroundMark x1="45775" y1="85000" x2="14085" y2="87500"/>
                        <a14:foregroundMark x1="12676" y1="76000" x2="12676" y2="67500"/>
                        <a14:foregroundMark x1="62676" y1="6000" x2="71127" y2="11500"/>
                        <a14:foregroundMark x1="63380" y1="2500" x2="59859" y2="2500"/>
                        <a14:foregroundMark x1="75352" y1="65000" x2="85915" y2="84000"/>
                        <a14:foregroundMark x1="52817" y1="87000" x2="43662" y2="89000"/>
                        <a14:foregroundMark x1="12676" y1="64500" x2="29577" y2="61000"/>
                        <a14:foregroundMark x1="11268" y1="81500" x2="4225" y2="86000"/>
                        <a14:foregroundMark x1="6338" y1="76500" x2="6338" y2="70000"/>
                        <a14:foregroundMark x1="57042" y1="87000" x2="57042" y2="88500"/>
                      </a14:backgroundRemoval>
                    </a14:imgEffect>
                    <a14:imgEffect>
                      <a14:brightnessContrast contrast="20000"/>
                    </a14:imgEffect>
                  </a14:imgLayer>
                </a14:imgProps>
              </a:ext>
            </a:extLst>
          </a:blip>
          <a:srcRect b="21942"/>
          <a:stretch/>
        </p:blipFill>
        <p:spPr>
          <a:xfrm flipH="1">
            <a:off x="1763688" y="836712"/>
            <a:ext cx="1800200" cy="1979148"/>
          </a:xfrm>
          <a:prstGeom prst="rect">
            <a:avLst/>
          </a:prstGeom>
        </p:spPr>
      </p:pic>
      <p:sp>
        <p:nvSpPr>
          <p:cNvPr id="2" name="TextBox 1"/>
          <p:cNvSpPr txBox="1"/>
          <p:nvPr/>
        </p:nvSpPr>
        <p:spPr>
          <a:xfrm>
            <a:off x="4845565" y="-382199"/>
            <a:ext cx="184666" cy="430887"/>
          </a:xfrm>
          <a:prstGeom prst="rect">
            <a:avLst/>
          </a:prstGeom>
          <a:noFill/>
        </p:spPr>
        <p:txBody>
          <a:bodyPr wrap="none" rtlCol="0">
            <a:spAutoFit/>
          </a:bodyPr>
          <a:lstStyle/>
          <a:p>
            <a:r>
              <a:rPr lang="en-US" dirty="0" smtClean="0"/>
              <a:t>	</a:t>
            </a:r>
            <a:endParaRPr lang="en-US" dirty="0"/>
          </a:p>
        </p:txBody>
      </p:sp>
      <p:sp>
        <p:nvSpPr>
          <p:cNvPr id="12" name="Rectangle 11"/>
          <p:cNvSpPr/>
          <p:nvPr/>
        </p:nvSpPr>
        <p:spPr bwMode="auto">
          <a:xfrm>
            <a:off x="1907704" y="3501008"/>
            <a:ext cx="2232248" cy="432048"/>
          </a:xfrm>
          <a:prstGeom prst="rect">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0" name="Rectangle 19"/>
          <p:cNvSpPr/>
          <p:nvPr/>
        </p:nvSpPr>
        <p:spPr bwMode="auto">
          <a:xfrm>
            <a:off x="323528" y="3861048"/>
            <a:ext cx="3024336" cy="432048"/>
          </a:xfrm>
          <a:prstGeom prst="rect">
            <a:avLst/>
          </a:prstGeom>
          <a:solidFill>
            <a:srgbClr val="FFFF00">
              <a:alpha val="34000"/>
            </a:srgbClr>
          </a:solidFill>
          <a:ln w="9525" cap="flat" cmpd="sng" algn="ctr">
            <a:solidFill>
              <a:srgbClr val="FFFF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1" name="Rectangle 20"/>
          <p:cNvSpPr/>
          <p:nvPr/>
        </p:nvSpPr>
        <p:spPr bwMode="auto">
          <a:xfrm>
            <a:off x="323528" y="2852936"/>
            <a:ext cx="2232248" cy="432048"/>
          </a:xfrm>
          <a:prstGeom prst="rect">
            <a:avLst/>
          </a:prstGeom>
          <a:solidFill>
            <a:srgbClr val="FFFF00">
              <a:alpha val="34000"/>
            </a:srgbClr>
          </a:solidFill>
          <a:ln w="9525" cap="flat" cmpd="sng" algn="ctr">
            <a:solidFill>
              <a:srgbClr val="FFFF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2" name="Text Box 2"/>
          <p:cNvSpPr txBox="1">
            <a:spLocks noChangeArrowheads="1"/>
          </p:cNvSpPr>
          <p:nvPr/>
        </p:nvSpPr>
        <p:spPr bwMode="auto">
          <a:xfrm>
            <a:off x="323528" y="2492896"/>
            <a:ext cx="4032448" cy="2802948"/>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‘joint </a:t>
            </a:r>
            <a:r>
              <a:rPr lang="en-US" i="0" dirty="0">
                <a:effectLst>
                  <a:glow rad="101600">
                    <a:schemeClr val="tx1">
                      <a:alpha val="75000"/>
                    </a:schemeClr>
                  </a:glow>
                </a:effectLst>
              </a:rPr>
              <a:t>action </a:t>
            </a:r>
            <a:r>
              <a:rPr lang="en-US" i="0" dirty="0" smtClean="0">
                <a:effectLst>
                  <a:glow rad="101600">
                    <a:schemeClr val="tx1">
                      <a:alpha val="75000"/>
                    </a:schemeClr>
                  </a:glow>
                </a:effectLst>
              </a:rPr>
              <a:t>[is] any </a:t>
            </a:r>
            <a:r>
              <a:rPr lang="en-US" i="0" dirty="0">
                <a:effectLst>
                  <a:glow rad="101600">
                    <a:schemeClr val="tx1">
                      <a:alpha val="75000"/>
                    </a:schemeClr>
                  </a:glow>
                </a:effectLst>
              </a:rPr>
              <a:t>form of social interaction whereby two or more individuals coordinate their actions in space and time to bring about a change in the environment</a:t>
            </a:r>
            <a:r>
              <a:rPr lang="en-US" i="0" dirty="0" smtClean="0">
                <a:effectLst>
                  <a:glow rad="101600">
                    <a:schemeClr val="tx1">
                      <a:alpha val="75000"/>
                    </a:schemeClr>
                  </a:glow>
                </a:effectLst>
              </a:rPr>
              <a:t>.’ </a:t>
            </a:r>
          </a:p>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a:t>
            </a:r>
            <a:r>
              <a:rPr lang="en-US" i="0" dirty="0" err="1" smtClean="0">
                <a:effectLst>
                  <a:glow rad="101600">
                    <a:schemeClr val="tx1">
                      <a:alpha val="75000"/>
                    </a:schemeClr>
                  </a:glow>
                </a:effectLst>
              </a:rPr>
              <a:t>Sebanz</a:t>
            </a:r>
            <a:r>
              <a:rPr lang="en-US" i="0" dirty="0" smtClean="0">
                <a:effectLst>
                  <a:glow rad="101600">
                    <a:schemeClr val="tx1">
                      <a:alpha val="75000"/>
                    </a:schemeClr>
                  </a:glow>
                </a:effectLst>
              </a:rPr>
              <a:t>, </a:t>
            </a:r>
            <a:r>
              <a:rPr lang="en-US" i="0" dirty="0" err="1" smtClean="0">
                <a:effectLst>
                  <a:glow rad="101600">
                    <a:schemeClr val="tx1">
                      <a:alpha val="75000"/>
                    </a:schemeClr>
                  </a:glow>
                </a:effectLst>
              </a:rPr>
              <a:t>Bekkering</a:t>
            </a:r>
            <a:r>
              <a:rPr lang="en-US" i="0" dirty="0" smtClean="0">
                <a:effectLst>
                  <a:glow rad="101600">
                    <a:schemeClr val="tx1">
                      <a:alpha val="75000"/>
                    </a:schemeClr>
                  </a:glow>
                </a:effectLst>
              </a:rPr>
              <a:t> &amp; Knoblich 2006: 70)</a:t>
            </a:r>
          </a:p>
        </p:txBody>
      </p:sp>
    </p:spTree>
    <p:extLst>
      <p:ext uri="{BB962C8B-B14F-4D97-AF65-F5344CB8AC3E}">
        <p14:creationId xmlns:p14="http://schemas.microsoft.com/office/powerpoint/2010/main" val="3897861026"/>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p:cNvPicPr>
            <a:picLocks noChangeAspect="1"/>
          </p:cNvPicPr>
          <p:nvPr/>
        </p:nvPicPr>
        <p:blipFill rotWithShape="1">
          <a:blip r:embed="rId3" cstate="screen">
            <a:grayscl/>
            <a:extLst>
              <a:ext uri="{BEBA8EAE-BF5A-486C-A8C5-ECC9F3942E4B}">
                <a14:imgProps xmlns:a14="http://schemas.microsoft.com/office/drawing/2010/main">
                  <a14:imgLayer r:embed="rId4">
                    <a14:imgEffect>
                      <a14:backgroundRemoval t="3205" b="94872" l="10000" r="93846">
                        <a14:foregroundMark x1="33077" y1="12821" x2="41538" y2="12821"/>
                        <a14:foregroundMark x1="39231" y1="4487" x2="43846" y2="7051"/>
                        <a14:foregroundMark x1="46154" y1="83974" x2="49231" y2="83974"/>
                        <a14:foregroundMark x1="77692" y1="83974" x2="63846" y2="86538"/>
                        <a14:foregroundMark x1="30769" y1="84615" x2="42308" y2="86538"/>
                        <a14:foregroundMark x1="18462" y1="94872" x2="40769" y2="94872"/>
                        <a14:foregroundMark x1="81538" y1="89744" x2="93846" y2="94872"/>
                        <a14:foregroundMark x1="34615" y1="59615" x2="43077" y2="59615"/>
                      </a14:backgroundRemoval>
                    </a14:imgEffect>
                    <a14:imgEffect>
                      <a14:brightnessContrast bright="40000" contrast="20000"/>
                    </a14:imgEffect>
                  </a14:imgLayer>
                </a14:imgProps>
              </a:ext>
              <a:ext uri="{28A0092B-C50C-407E-A947-70E740481C1C}">
                <a14:useLocalDpi xmlns:a14="http://schemas.microsoft.com/office/drawing/2010/main"/>
              </a:ext>
            </a:extLst>
          </a:blip>
          <a:srcRect b="3983"/>
          <a:stretch/>
        </p:blipFill>
        <p:spPr>
          <a:xfrm>
            <a:off x="683569" y="913576"/>
            <a:ext cx="1651000" cy="1902284"/>
          </a:xfrm>
          <a:prstGeom prst="rect">
            <a:avLst/>
          </a:prstGeom>
        </p:spPr>
      </p:pic>
      <p:pic>
        <p:nvPicPr>
          <p:cNvPr id="18" name="Picture 17"/>
          <p:cNvPicPr>
            <a:picLocks noChangeAspect="1"/>
          </p:cNvPicPr>
          <p:nvPr/>
        </p:nvPicPr>
        <p:blipFill rotWithShape="1">
          <a:blip r:embed="rId5">
            <a:grayscl/>
            <a:extLst>
              <a:ext uri="{BEBA8EAE-BF5A-486C-A8C5-ECC9F3942E4B}">
                <a14:imgProps xmlns:a14="http://schemas.microsoft.com/office/drawing/2010/main">
                  <a14:imgLayer r:embed="rId6">
                    <a14:imgEffect>
                      <a14:backgroundRemoval t="2500" b="90000" l="4225" r="89437">
                        <a14:foregroundMark x1="39437" y1="68000" x2="23239" y2="82500"/>
                        <a14:foregroundMark x1="41549" y1="78500" x2="76761" y2="78500"/>
                        <a14:foregroundMark x1="45775" y1="85000" x2="14085" y2="87500"/>
                        <a14:foregroundMark x1="12676" y1="76000" x2="12676" y2="67500"/>
                        <a14:foregroundMark x1="62676" y1="6000" x2="71127" y2="11500"/>
                        <a14:foregroundMark x1="63380" y1="2500" x2="59859" y2="2500"/>
                        <a14:foregroundMark x1="75352" y1="65000" x2="85915" y2="84000"/>
                        <a14:foregroundMark x1="52817" y1="87000" x2="43662" y2="89000"/>
                        <a14:foregroundMark x1="12676" y1="64500" x2="29577" y2="61000"/>
                        <a14:foregroundMark x1="11268" y1="81500" x2="4225" y2="86000"/>
                        <a14:foregroundMark x1="6338" y1="76500" x2="6338" y2="70000"/>
                        <a14:foregroundMark x1="57042" y1="87000" x2="57042" y2="88500"/>
                      </a14:backgroundRemoval>
                    </a14:imgEffect>
                    <a14:imgEffect>
                      <a14:brightnessContrast contrast="20000"/>
                    </a14:imgEffect>
                  </a14:imgLayer>
                </a14:imgProps>
              </a:ext>
            </a:extLst>
          </a:blip>
          <a:srcRect b="21942"/>
          <a:stretch/>
        </p:blipFill>
        <p:spPr>
          <a:xfrm flipH="1">
            <a:off x="1763688" y="836712"/>
            <a:ext cx="1800200" cy="1979148"/>
          </a:xfrm>
          <a:prstGeom prst="rect">
            <a:avLst/>
          </a:prstGeom>
        </p:spPr>
      </p:pic>
      <p:sp>
        <p:nvSpPr>
          <p:cNvPr id="4" name="Rectangle 3"/>
          <p:cNvSpPr/>
          <p:nvPr/>
        </p:nvSpPr>
        <p:spPr bwMode="auto">
          <a:xfrm>
            <a:off x="0" y="0"/>
            <a:ext cx="2267744" cy="6858000"/>
          </a:xfrm>
          <a:prstGeom prst="rect">
            <a:avLst/>
          </a:prstGeom>
          <a:gradFill flip="none" rotWithShape="1">
            <a:gsLst>
              <a:gs pos="0">
                <a:schemeClr val="tx1"/>
              </a:gs>
              <a:gs pos="29000">
                <a:schemeClr val="tx1">
                  <a:alpha val="67000"/>
                </a:schemeClr>
              </a:gs>
              <a:gs pos="100000">
                <a:schemeClr val="tx1">
                  <a:alpha val="0"/>
                </a:schemeClr>
              </a:gs>
            </a:gsLst>
            <a:lin ang="0" scaled="1"/>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4" name="Rectangle 23"/>
          <p:cNvSpPr/>
          <p:nvPr/>
        </p:nvSpPr>
        <p:spPr bwMode="auto">
          <a:xfrm>
            <a:off x="0" y="0"/>
            <a:ext cx="2267744" cy="6858000"/>
          </a:xfrm>
          <a:prstGeom prst="rect">
            <a:avLst/>
          </a:prstGeom>
          <a:gradFill flip="none" rotWithShape="1">
            <a:gsLst>
              <a:gs pos="0">
                <a:schemeClr val="tx1"/>
              </a:gs>
              <a:gs pos="29000">
                <a:schemeClr val="tx1">
                  <a:alpha val="67000"/>
                </a:schemeClr>
              </a:gs>
              <a:gs pos="100000">
                <a:schemeClr val="tx1">
                  <a:alpha val="0"/>
                </a:schemeClr>
              </a:gs>
            </a:gsLst>
            <a:lin ang="0" scaled="1"/>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31" name="Rectangle 30"/>
          <p:cNvSpPr/>
          <p:nvPr/>
        </p:nvSpPr>
        <p:spPr bwMode="auto">
          <a:xfrm>
            <a:off x="1907704" y="3501008"/>
            <a:ext cx="2232248" cy="432048"/>
          </a:xfrm>
          <a:prstGeom prst="rect">
            <a:avLst/>
          </a:prstGeom>
          <a:solidFill>
            <a:srgbClr val="FFFF00">
              <a:alpha val="34000"/>
            </a:srgbClr>
          </a:solidFill>
          <a:ln w="9525" cap="flat" cmpd="sng" algn="ctr">
            <a:solidFill>
              <a:srgbClr val="FFFF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32" name="Rectangle 31"/>
          <p:cNvSpPr/>
          <p:nvPr/>
        </p:nvSpPr>
        <p:spPr bwMode="auto">
          <a:xfrm>
            <a:off x="323528" y="3861048"/>
            <a:ext cx="3024336" cy="432048"/>
          </a:xfrm>
          <a:prstGeom prst="rect">
            <a:avLst/>
          </a:prstGeom>
          <a:solidFill>
            <a:srgbClr val="FFFF00">
              <a:alpha val="34000"/>
            </a:srgbClr>
          </a:solidFill>
          <a:ln w="9525" cap="flat" cmpd="sng" algn="ctr">
            <a:solidFill>
              <a:srgbClr val="FFFF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33" name="Rectangle 32"/>
          <p:cNvSpPr/>
          <p:nvPr/>
        </p:nvSpPr>
        <p:spPr bwMode="auto">
          <a:xfrm>
            <a:off x="323528" y="2852936"/>
            <a:ext cx="2232248" cy="432048"/>
          </a:xfrm>
          <a:prstGeom prst="rect">
            <a:avLst/>
          </a:prstGeom>
          <a:solidFill>
            <a:srgbClr val="FFFF00">
              <a:alpha val="34000"/>
            </a:srgbClr>
          </a:solidFill>
          <a:ln w="9525" cap="flat" cmpd="sng" algn="ctr">
            <a:solidFill>
              <a:srgbClr val="FFFF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34" name="Text Box 2"/>
          <p:cNvSpPr txBox="1">
            <a:spLocks noChangeArrowheads="1"/>
          </p:cNvSpPr>
          <p:nvPr/>
        </p:nvSpPr>
        <p:spPr bwMode="auto">
          <a:xfrm>
            <a:off x="323528" y="2492896"/>
            <a:ext cx="4032448" cy="2802948"/>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‘joint </a:t>
            </a:r>
            <a:r>
              <a:rPr lang="en-US" i="0" dirty="0">
                <a:effectLst>
                  <a:glow rad="101600">
                    <a:schemeClr val="tx1">
                      <a:alpha val="75000"/>
                    </a:schemeClr>
                  </a:glow>
                </a:effectLst>
              </a:rPr>
              <a:t>action </a:t>
            </a:r>
            <a:r>
              <a:rPr lang="en-US" i="0" dirty="0" smtClean="0">
                <a:effectLst>
                  <a:glow rad="101600">
                    <a:schemeClr val="tx1">
                      <a:alpha val="75000"/>
                    </a:schemeClr>
                  </a:glow>
                </a:effectLst>
              </a:rPr>
              <a:t>[is] any </a:t>
            </a:r>
            <a:r>
              <a:rPr lang="en-US" i="0" dirty="0">
                <a:effectLst>
                  <a:glow rad="101600">
                    <a:schemeClr val="tx1">
                      <a:alpha val="75000"/>
                    </a:schemeClr>
                  </a:glow>
                </a:effectLst>
              </a:rPr>
              <a:t>form of social interaction whereby two or more individuals coordinate their actions in space and time to bring about a change in the environment</a:t>
            </a:r>
            <a:r>
              <a:rPr lang="en-US" i="0" dirty="0" smtClean="0">
                <a:effectLst>
                  <a:glow rad="101600">
                    <a:schemeClr val="tx1">
                      <a:alpha val="75000"/>
                    </a:schemeClr>
                  </a:glow>
                </a:effectLst>
              </a:rPr>
              <a:t>.’ </a:t>
            </a:r>
          </a:p>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a:t>
            </a:r>
            <a:r>
              <a:rPr lang="en-US" i="0" dirty="0" err="1" smtClean="0">
                <a:effectLst>
                  <a:glow rad="101600">
                    <a:schemeClr val="tx1">
                      <a:alpha val="75000"/>
                    </a:schemeClr>
                  </a:glow>
                </a:effectLst>
              </a:rPr>
              <a:t>Sebanz</a:t>
            </a:r>
            <a:r>
              <a:rPr lang="en-US" i="0" dirty="0" smtClean="0">
                <a:effectLst>
                  <a:glow rad="101600">
                    <a:schemeClr val="tx1">
                      <a:alpha val="75000"/>
                    </a:schemeClr>
                  </a:glow>
                </a:effectLst>
              </a:rPr>
              <a:t>, </a:t>
            </a:r>
            <a:r>
              <a:rPr lang="en-US" i="0" dirty="0" err="1" smtClean="0">
                <a:effectLst>
                  <a:glow rad="101600">
                    <a:schemeClr val="tx1">
                      <a:alpha val="75000"/>
                    </a:schemeClr>
                  </a:glow>
                </a:effectLst>
              </a:rPr>
              <a:t>Bekkering</a:t>
            </a:r>
            <a:r>
              <a:rPr lang="en-US" i="0" dirty="0" smtClean="0">
                <a:effectLst>
                  <a:glow rad="101600">
                    <a:schemeClr val="tx1">
                      <a:alpha val="75000"/>
                    </a:schemeClr>
                  </a:glow>
                </a:effectLst>
              </a:rPr>
              <a:t> &amp; Knoblich 2006: 70)</a:t>
            </a:r>
          </a:p>
        </p:txBody>
      </p:sp>
      <p:sp>
        <p:nvSpPr>
          <p:cNvPr id="35" name="Rectangle 34"/>
          <p:cNvSpPr/>
          <p:nvPr/>
        </p:nvSpPr>
        <p:spPr bwMode="auto">
          <a:xfrm>
            <a:off x="0" y="548680"/>
            <a:ext cx="4499992" cy="5172247"/>
          </a:xfrm>
          <a:prstGeom prst="rect">
            <a:avLst/>
          </a:prstGeom>
          <a:solidFill>
            <a:schemeClr val="tx1">
              <a:alpha val="5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Tree>
    <p:extLst>
      <p:ext uri="{BB962C8B-B14F-4D97-AF65-F5344CB8AC3E}">
        <p14:creationId xmlns:p14="http://schemas.microsoft.com/office/powerpoint/2010/main" val="1232139579"/>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p:cNvPicPr>
            <a:picLocks noChangeAspect="1"/>
          </p:cNvPicPr>
          <p:nvPr/>
        </p:nvPicPr>
        <p:blipFill rotWithShape="1">
          <a:blip r:embed="rId3" cstate="screen">
            <a:grayscl/>
            <a:extLst>
              <a:ext uri="{BEBA8EAE-BF5A-486C-A8C5-ECC9F3942E4B}">
                <a14:imgProps xmlns:a14="http://schemas.microsoft.com/office/drawing/2010/main">
                  <a14:imgLayer r:embed="rId4">
                    <a14:imgEffect>
                      <a14:backgroundRemoval t="3205" b="94872" l="10000" r="93846">
                        <a14:foregroundMark x1="33077" y1="12821" x2="41538" y2="12821"/>
                        <a14:foregroundMark x1="39231" y1="4487" x2="43846" y2="7051"/>
                        <a14:foregroundMark x1="46154" y1="83974" x2="49231" y2="83974"/>
                        <a14:foregroundMark x1="77692" y1="83974" x2="63846" y2="86538"/>
                        <a14:foregroundMark x1="30769" y1="84615" x2="42308" y2="86538"/>
                        <a14:foregroundMark x1="18462" y1="94872" x2="40769" y2="94872"/>
                        <a14:foregroundMark x1="81538" y1="89744" x2="93846" y2="94872"/>
                        <a14:foregroundMark x1="34615" y1="59615" x2="43077" y2="59615"/>
                      </a14:backgroundRemoval>
                    </a14:imgEffect>
                    <a14:imgEffect>
                      <a14:brightnessContrast bright="40000" contrast="20000"/>
                    </a14:imgEffect>
                  </a14:imgLayer>
                </a14:imgProps>
              </a:ext>
              <a:ext uri="{28A0092B-C50C-407E-A947-70E740481C1C}">
                <a14:useLocalDpi xmlns:a14="http://schemas.microsoft.com/office/drawing/2010/main"/>
              </a:ext>
            </a:extLst>
          </a:blip>
          <a:srcRect b="3983"/>
          <a:stretch/>
        </p:blipFill>
        <p:spPr>
          <a:xfrm>
            <a:off x="683569" y="913576"/>
            <a:ext cx="1651000" cy="1902284"/>
          </a:xfrm>
          <a:prstGeom prst="rect">
            <a:avLst/>
          </a:prstGeom>
        </p:spPr>
      </p:pic>
      <p:pic>
        <p:nvPicPr>
          <p:cNvPr id="18" name="Picture 17"/>
          <p:cNvPicPr>
            <a:picLocks noChangeAspect="1"/>
          </p:cNvPicPr>
          <p:nvPr/>
        </p:nvPicPr>
        <p:blipFill rotWithShape="1">
          <a:blip r:embed="rId5">
            <a:grayscl/>
            <a:extLst>
              <a:ext uri="{BEBA8EAE-BF5A-486C-A8C5-ECC9F3942E4B}">
                <a14:imgProps xmlns:a14="http://schemas.microsoft.com/office/drawing/2010/main">
                  <a14:imgLayer r:embed="rId6">
                    <a14:imgEffect>
                      <a14:backgroundRemoval t="2500" b="90000" l="4225" r="89437">
                        <a14:foregroundMark x1="39437" y1="68000" x2="23239" y2="82500"/>
                        <a14:foregroundMark x1="41549" y1="78500" x2="76761" y2="78500"/>
                        <a14:foregroundMark x1="45775" y1="85000" x2="14085" y2="87500"/>
                        <a14:foregroundMark x1="12676" y1="76000" x2="12676" y2="67500"/>
                        <a14:foregroundMark x1="62676" y1="6000" x2="71127" y2="11500"/>
                        <a14:foregroundMark x1="63380" y1="2500" x2="59859" y2="2500"/>
                        <a14:foregroundMark x1="75352" y1="65000" x2="85915" y2="84000"/>
                        <a14:foregroundMark x1="52817" y1="87000" x2="43662" y2="89000"/>
                        <a14:foregroundMark x1="12676" y1="64500" x2="29577" y2="61000"/>
                        <a14:foregroundMark x1="11268" y1="81500" x2="4225" y2="86000"/>
                        <a14:foregroundMark x1="6338" y1="76500" x2="6338" y2="70000"/>
                        <a14:foregroundMark x1="57042" y1="87000" x2="57042" y2="88500"/>
                      </a14:backgroundRemoval>
                    </a14:imgEffect>
                    <a14:imgEffect>
                      <a14:brightnessContrast contrast="20000"/>
                    </a14:imgEffect>
                  </a14:imgLayer>
                </a14:imgProps>
              </a:ext>
            </a:extLst>
          </a:blip>
          <a:srcRect b="21942"/>
          <a:stretch/>
        </p:blipFill>
        <p:spPr>
          <a:xfrm flipH="1">
            <a:off x="1763688" y="836712"/>
            <a:ext cx="1800200" cy="1979148"/>
          </a:xfrm>
          <a:prstGeom prst="rect">
            <a:avLst/>
          </a:prstGeom>
        </p:spPr>
      </p:pic>
      <p:sp>
        <p:nvSpPr>
          <p:cNvPr id="4" name="Rectangle 3"/>
          <p:cNvSpPr/>
          <p:nvPr/>
        </p:nvSpPr>
        <p:spPr bwMode="auto">
          <a:xfrm>
            <a:off x="0" y="0"/>
            <a:ext cx="2267744" cy="6858000"/>
          </a:xfrm>
          <a:prstGeom prst="rect">
            <a:avLst/>
          </a:prstGeom>
          <a:gradFill flip="none" rotWithShape="1">
            <a:gsLst>
              <a:gs pos="0">
                <a:schemeClr val="tx1"/>
              </a:gs>
              <a:gs pos="29000">
                <a:schemeClr val="tx1">
                  <a:alpha val="67000"/>
                </a:schemeClr>
              </a:gs>
              <a:gs pos="100000">
                <a:schemeClr val="tx1">
                  <a:alpha val="0"/>
                </a:schemeClr>
              </a:gs>
            </a:gsLst>
            <a:lin ang="0" scaled="1"/>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4" name="Rectangle 23"/>
          <p:cNvSpPr/>
          <p:nvPr/>
        </p:nvSpPr>
        <p:spPr bwMode="auto">
          <a:xfrm>
            <a:off x="0" y="0"/>
            <a:ext cx="2267744" cy="6858000"/>
          </a:xfrm>
          <a:prstGeom prst="rect">
            <a:avLst/>
          </a:prstGeom>
          <a:gradFill flip="none" rotWithShape="1">
            <a:gsLst>
              <a:gs pos="0">
                <a:schemeClr val="tx1"/>
              </a:gs>
              <a:gs pos="29000">
                <a:schemeClr val="tx1">
                  <a:alpha val="67000"/>
                </a:schemeClr>
              </a:gs>
              <a:gs pos="100000">
                <a:schemeClr val="tx1">
                  <a:alpha val="0"/>
                </a:schemeClr>
              </a:gs>
            </a:gsLst>
            <a:lin ang="0" scaled="1"/>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31" name="Rectangle 30"/>
          <p:cNvSpPr/>
          <p:nvPr/>
        </p:nvSpPr>
        <p:spPr bwMode="auto">
          <a:xfrm>
            <a:off x="1907704" y="3501008"/>
            <a:ext cx="2232248" cy="432048"/>
          </a:xfrm>
          <a:prstGeom prst="rect">
            <a:avLst/>
          </a:prstGeom>
          <a:solidFill>
            <a:srgbClr val="FFFF00">
              <a:alpha val="34000"/>
            </a:srgbClr>
          </a:solidFill>
          <a:ln w="9525" cap="flat" cmpd="sng" algn="ctr">
            <a:solidFill>
              <a:srgbClr val="FFFF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32" name="Rectangle 31"/>
          <p:cNvSpPr/>
          <p:nvPr/>
        </p:nvSpPr>
        <p:spPr bwMode="auto">
          <a:xfrm>
            <a:off x="323528" y="3861048"/>
            <a:ext cx="3024336" cy="432048"/>
          </a:xfrm>
          <a:prstGeom prst="rect">
            <a:avLst/>
          </a:prstGeom>
          <a:solidFill>
            <a:srgbClr val="FFFF00">
              <a:alpha val="34000"/>
            </a:srgbClr>
          </a:solidFill>
          <a:ln w="9525" cap="flat" cmpd="sng" algn="ctr">
            <a:solidFill>
              <a:srgbClr val="FFFF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33" name="Rectangle 32"/>
          <p:cNvSpPr/>
          <p:nvPr/>
        </p:nvSpPr>
        <p:spPr bwMode="auto">
          <a:xfrm>
            <a:off x="323528" y="2852936"/>
            <a:ext cx="2232248" cy="432048"/>
          </a:xfrm>
          <a:prstGeom prst="rect">
            <a:avLst/>
          </a:prstGeom>
          <a:solidFill>
            <a:srgbClr val="FFFF00">
              <a:alpha val="34000"/>
            </a:srgbClr>
          </a:solidFill>
          <a:ln w="9525" cap="flat" cmpd="sng" algn="ctr">
            <a:solidFill>
              <a:srgbClr val="FFFF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34" name="Text Box 2"/>
          <p:cNvSpPr txBox="1">
            <a:spLocks noChangeArrowheads="1"/>
          </p:cNvSpPr>
          <p:nvPr/>
        </p:nvSpPr>
        <p:spPr bwMode="auto">
          <a:xfrm>
            <a:off x="323528" y="2492896"/>
            <a:ext cx="4032448" cy="2802948"/>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‘joint </a:t>
            </a:r>
            <a:r>
              <a:rPr lang="en-US" i="0" dirty="0">
                <a:effectLst>
                  <a:glow rad="101600">
                    <a:schemeClr val="tx1">
                      <a:alpha val="75000"/>
                    </a:schemeClr>
                  </a:glow>
                </a:effectLst>
              </a:rPr>
              <a:t>action </a:t>
            </a:r>
            <a:r>
              <a:rPr lang="en-US" i="0" dirty="0" smtClean="0">
                <a:effectLst>
                  <a:glow rad="101600">
                    <a:schemeClr val="tx1">
                      <a:alpha val="75000"/>
                    </a:schemeClr>
                  </a:glow>
                </a:effectLst>
              </a:rPr>
              <a:t>[is] any </a:t>
            </a:r>
            <a:r>
              <a:rPr lang="en-US" i="0" dirty="0">
                <a:effectLst>
                  <a:glow rad="101600">
                    <a:schemeClr val="tx1">
                      <a:alpha val="75000"/>
                    </a:schemeClr>
                  </a:glow>
                </a:effectLst>
              </a:rPr>
              <a:t>form of social interaction whereby two or more individuals coordinate their actions in space and time to bring about a change in the environment</a:t>
            </a:r>
            <a:r>
              <a:rPr lang="en-US" i="0" dirty="0" smtClean="0">
                <a:effectLst>
                  <a:glow rad="101600">
                    <a:schemeClr val="tx1">
                      <a:alpha val="75000"/>
                    </a:schemeClr>
                  </a:glow>
                </a:effectLst>
              </a:rPr>
              <a:t>.’ </a:t>
            </a:r>
          </a:p>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a:t>
            </a:r>
            <a:r>
              <a:rPr lang="en-US" i="0" dirty="0" err="1" smtClean="0">
                <a:effectLst>
                  <a:glow rad="101600">
                    <a:schemeClr val="tx1">
                      <a:alpha val="75000"/>
                    </a:schemeClr>
                  </a:glow>
                </a:effectLst>
              </a:rPr>
              <a:t>Sebanz</a:t>
            </a:r>
            <a:r>
              <a:rPr lang="en-US" i="0" dirty="0" smtClean="0">
                <a:effectLst>
                  <a:glow rad="101600">
                    <a:schemeClr val="tx1">
                      <a:alpha val="75000"/>
                    </a:schemeClr>
                  </a:glow>
                </a:effectLst>
              </a:rPr>
              <a:t>, </a:t>
            </a:r>
            <a:r>
              <a:rPr lang="en-US" i="0" dirty="0" err="1" smtClean="0">
                <a:effectLst>
                  <a:glow rad="101600">
                    <a:schemeClr val="tx1">
                      <a:alpha val="75000"/>
                    </a:schemeClr>
                  </a:glow>
                </a:effectLst>
              </a:rPr>
              <a:t>Bekkering</a:t>
            </a:r>
            <a:r>
              <a:rPr lang="en-US" i="0" dirty="0" smtClean="0">
                <a:effectLst>
                  <a:glow rad="101600">
                    <a:schemeClr val="tx1">
                      <a:alpha val="75000"/>
                    </a:schemeClr>
                  </a:glow>
                </a:effectLst>
              </a:rPr>
              <a:t> &amp; Knoblich 2006: 70)</a:t>
            </a:r>
          </a:p>
        </p:txBody>
      </p:sp>
      <p:sp>
        <p:nvSpPr>
          <p:cNvPr id="35" name="Rectangle 34"/>
          <p:cNvSpPr/>
          <p:nvPr/>
        </p:nvSpPr>
        <p:spPr bwMode="auto">
          <a:xfrm>
            <a:off x="0" y="548680"/>
            <a:ext cx="4499992" cy="5172247"/>
          </a:xfrm>
          <a:prstGeom prst="rect">
            <a:avLst/>
          </a:prstGeom>
          <a:solidFill>
            <a:schemeClr val="tx1">
              <a:alpha val="5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pic>
        <p:nvPicPr>
          <p:cNvPr id="16" name="Picture 15" descr="Margaret.Gilbert_Uci.161253.jpg"/>
          <p:cNvPicPr>
            <a:picLocks noChangeAspect="1"/>
          </p:cNvPicPr>
          <p:nvPr/>
        </p:nvPicPr>
        <p:blipFill>
          <a:blip r:embed="rId7">
            <a:extLst>
              <a:ext uri="{BEBA8EAE-BF5A-486C-A8C5-ECC9F3942E4B}">
                <a14:imgProps xmlns:a14="http://schemas.microsoft.com/office/drawing/2010/main">
                  <a14:imgLayer r:embed="rId8">
                    <a14:imgEffect>
                      <a14:backgroundRemoval t="0" b="100000" l="0" r="100000">
                        <a14:foregroundMark x1="22500" y1="16500" x2="26500" y2="95500"/>
                        <a14:foregroundMark x1="63000" y1="18500" x2="69500" y2="88000"/>
                        <a14:foregroundMark x1="76500" y1="34000" x2="76500" y2="93000"/>
                        <a14:foregroundMark x1="69500" y1="19500" x2="42000" y2="5500"/>
                        <a14:foregroundMark x1="31000" y1="8500" x2="6000" y2="35000"/>
                        <a14:foregroundMark x1="9500" y1="38500" x2="25500" y2="84000"/>
                        <a14:foregroundMark x1="16500" y1="80000" x2="10500" y2="96500"/>
                        <a14:foregroundMark x1="81000" y1="80000" x2="98500" y2="95000"/>
                        <a14:foregroundMark x1="38000" y1="89000" x2="91500" y2="98000"/>
                        <a14:foregroundMark x1="15500" y1="16000" x2="31000" y2="3500"/>
                        <a14:foregroundMark x1="76000" y1="26500" x2="69000" y2="19500"/>
                        <a14:foregroundMark x1="67000" y1="11500" x2="67000" y2="11500"/>
                        <a14:foregroundMark x1="85000" y1="58500" x2="56500" y2="4000"/>
                        <a14:backgroundMark x1="7500" y1="10000" x2="2000" y2="39000"/>
                      </a14:backgroundRemoval>
                    </a14:imgEffect>
                    <a14:imgEffect>
                      <a14:brightnessContrast bright="10000" contrast="10000"/>
                    </a14:imgEffect>
                  </a14:imgLayer>
                </a14:imgProps>
              </a:ext>
              <a:ext uri="{28A0092B-C50C-407E-A947-70E740481C1C}">
                <a14:useLocalDpi xmlns:a14="http://schemas.microsoft.com/office/drawing/2010/main" val="0"/>
              </a:ext>
            </a:extLst>
          </a:blip>
          <a:stretch>
            <a:fillRect/>
          </a:stretch>
        </p:blipFill>
        <p:spPr>
          <a:xfrm>
            <a:off x="6228184" y="-15055"/>
            <a:ext cx="2585791" cy="2585791"/>
          </a:xfrm>
          <a:prstGeom prst="rect">
            <a:avLst/>
          </a:prstGeom>
        </p:spPr>
      </p:pic>
      <p:sp>
        <p:nvSpPr>
          <p:cNvPr id="11" name="Rectangle 10"/>
          <p:cNvSpPr/>
          <p:nvPr/>
        </p:nvSpPr>
        <p:spPr>
          <a:xfrm>
            <a:off x="4211960" y="2348880"/>
            <a:ext cx="4572000" cy="1785104"/>
          </a:xfrm>
          <a:prstGeom prst="rect">
            <a:avLst/>
          </a:prstGeom>
          <a:solidFill>
            <a:schemeClr val="tx1"/>
          </a:solidFill>
          <a:effectLst>
            <a:glow rad="1270000">
              <a:schemeClr val="tx1">
                <a:alpha val="75000"/>
              </a:schemeClr>
            </a:glow>
          </a:effectLst>
        </p:spPr>
        <p:txBody>
          <a:bodyPr>
            <a:spAutoFit/>
          </a:bodyPr>
          <a:lstStyle/>
          <a:p>
            <a:r>
              <a:rPr lang="en-US" i="0" dirty="0" smtClean="0">
                <a:effectLst>
                  <a:glow rad="101600">
                    <a:schemeClr val="tx1">
                      <a:alpha val="75000"/>
                    </a:schemeClr>
                  </a:glow>
                </a:effectLst>
              </a:rPr>
              <a:t>‘The </a:t>
            </a:r>
            <a:r>
              <a:rPr lang="en-US" i="0" dirty="0">
                <a:effectLst>
                  <a:glow rad="101600">
                    <a:schemeClr val="tx1">
                      <a:alpha val="75000"/>
                    </a:schemeClr>
                  </a:glow>
                </a:effectLst>
              </a:rPr>
              <a:t>key question in the philosophy of collective action is simply ... under what conditions are two or more people doing something </a:t>
            </a:r>
            <a:r>
              <a:rPr lang="en-US" i="0" dirty="0" smtClean="0">
                <a:effectLst>
                  <a:glow rad="101600">
                    <a:schemeClr val="tx1">
                      <a:alpha val="75000"/>
                    </a:schemeClr>
                  </a:glow>
                </a:effectLst>
              </a:rPr>
              <a:t>together’ </a:t>
            </a:r>
          </a:p>
          <a:p>
            <a:pPr algn="r"/>
            <a:r>
              <a:rPr lang="en-US" i="0" dirty="0" smtClean="0">
                <a:effectLst>
                  <a:glow rad="101600">
                    <a:schemeClr val="tx1">
                      <a:alpha val="75000"/>
                    </a:schemeClr>
                  </a:glow>
                </a:effectLst>
              </a:rPr>
              <a:t>(Gilbert 2010: 67)</a:t>
            </a:r>
            <a:endParaRPr lang="en-US" i="0" dirty="0">
              <a:effectLst>
                <a:glow rad="101600">
                  <a:schemeClr val="tx1">
                    <a:alpha val="75000"/>
                  </a:schemeClr>
                </a:glow>
              </a:effectLst>
            </a:endParaRPr>
          </a:p>
        </p:txBody>
      </p:sp>
      <p:sp>
        <p:nvSpPr>
          <p:cNvPr id="14" name="Rectangle 13"/>
          <p:cNvSpPr/>
          <p:nvPr/>
        </p:nvSpPr>
        <p:spPr>
          <a:xfrm>
            <a:off x="4211960" y="2348880"/>
            <a:ext cx="4572000" cy="1785104"/>
          </a:xfrm>
          <a:prstGeom prst="rect">
            <a:avLst/>
          </a:prstGeom>
          <a:noFill/>
          <a:effectLst/>
        </p:spPr>
        <p:txBody>
          <a:bodyPr>
            <a:spAutoFit/>
          </a:bodyPr>
          <a:lstStyle/>
          <a:p>
            <a:r>
              <a:rPr lang="en-US" i="0" dirty="0" smtClean="0">
                <a:effectLst>
                  <a:glow rad="101600">
                    <a:schemeClr val="tx1">
                      <a:alpha val="75000"/>
                    </a:schemeClr>
                  </a:glow>
                </a:effectLst>
              </a:rPr>
              <a:t>‘The </a:t>
            </a:r>
            <a:r>
              <a:rPr lang="en-US" i="0" dirty="0">
                <a:effectLst>
                  <a:glow rad="101600">
                    <a:schemeClr val="tx1">
                      <a:alpha val="75000"/>
                    </a:schemeClr>
                  </a:glow>
                </a:effectLst>
              </a:rPr>
              <a:t>key question in the philosophy of collective action is simply ... under what conditions are two or more people doing something </a:t>
            </a:r>
            <a:r>
              <a:rPr lang="en-US" i="0" dirty="0" smtClean="0">
                <a:effectLst>
                  <a:glow rad="101600">
                    <a:schemeClr val="tx1">
                      <a:alpha val="75000"/>
                    </a:schemeClr>
                  </a:glow>
                </a:effectLst>
              </a:rPr>
              <a:t>together’ </a:t>
            </a:r>
          </a:p>
          <a:p>
            <a:pPr algn="r"/>
            <a:r>
              <a:rPr lang="en-US" i="0" dirty="0" smtClean="0">
                <a:effectLst>
                  <a:glow rad="101600">
                    <a:schemeClr val="tx1">
                      <a:alpha val="75000"/>
                    </a:schemeClr>
                  </a:glow>
                </a:effectLst>
              </a:rPr>
              <a:t>(Gilbert 2010: 67)</a:t>
            </a:r>
            <a:endParaRPr lang="en-US" i="0" dirty="0">
              <a:effectLst>
                <a:glow rad="101600">
                  <a:schemeClr val="tx1">
                    <a:alpha val="75000"/>
                  </a:schemeClr>
                </a:glow>
              </a:effectLst>
            </a:endParaRPr>
          </a:p>
        </p:txBody>
      </p:sp>
    </p:spTree>
    <p:extLst>
      <p:ext uri="{BB962C8B-B14F-4D97-AF65-F5344CB8AC3E}">
        <p14:creationId xmlns:p14="http://schemas.microsoft.com/office/powerpoint/2010/main" val="253057920"/>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p:cNvPicPr>
            <a:picLocks noChangeAspect="1"/>
          </p:cNvPicPr>
          <p:nvPr/>
        </p:nvPicPr>
        <p:blipFill rotWithShape="1">
          <a:blip r:embed="rId3" cstate="screen">
            <a:grayscl/>
            <a:extLst>
              <a:ext uri="{BEBA8EAE-BF5A-486C-A8C5-ECC9F3942E4B}">
                <a14:imgProps xmlns:a14="http://schemas.microsoft.com/office/drawing/2010/main">
                  <a14:imgLayer r:embed="rId4">
                    <a14:imgEffect>
                      <a14:backgroundRemoval t="3205" b="94872" l="10000" r="93846">
                        <a14:foregroundMark x1="33077" y1="12821" x2="41538" y2="12821"/>
                        <a14:foregroundMark x1="39231" y1="4487" x2="43846" y2="7051"/>
                        <a14:foregroundMark x1="46154" y1="83974" x2="49231" y2="83974"/>
                        <a14:foregroundMark x1="77692" y1="83974" x2="63846" y2="86538"/>
                        <a14:foregroundMark x1="30769" y1="84615" x2="42308" y2="86538"/>
                        <a14:foregroundMark x1="18462" y1="94872" x2="40769" y2="94872"/>
                        <a14:foregroundMark x1="81538" y1="89744" x2="93846" y2="94872"/>
                        <a14:foregroundMark x1="34615" y1="59615" x2="43077" y2="59615"/>
                      </a14:backgroundRemoval>
                    </a14:imgEffect>
                    <a14:imgEffect>
                      <a14:brightnessContrast bright="40000" contrast="20000"/>
                    </a14:imgEffect>
                  </a14:imgLayer>
                </a14:imgProps>
              </a:ext>
              <a:ext uri="{28A0092B-C50C-407E-A947-70E740481C1C}">
                <a14:useLocalDpi xmlns:a14="http://schemas.microsoft.com/office/drawing/2010/main"/>
              </a:ext>
            </a:extLst>
          </a:blip>
          <a:srcRect b="3983"/>
          <a:stretch/>
        </p:blipFill>
        <p:spPr>
          <a:xfrm>
            <a:off x="683569" y="913576"/>
            <a:ext cx="1651000" cy="1902284"/>
          </a:xfrm>
          <a:prstGeom prst="rect">
            <a:avLst/>
          </a:prstGeom>
        </p:spPr>
      </p:pic>
      <p:pic>
        <p:nvPicPr>
          <p:cNvPr id="18" name="Picture 17"/>
          <p:cNvPicPr>
            <a:picLocks noChangeAspect="1"/>
          </p:cNvPicPr>
          <p:nvPr/>
        </p:nvPicPr>
        <p:blipFill rotWithShape="1">
          <a:blip r:embed="rId5">
            <a:grayscl/>
            <a:extLst>
              <a:ext uri="{BEBA8EAE-BF5A-486C-A8C5-ECC9F3942E4B}">
                <a14:imgProps xmlns:a14="http://schemas.microsoft.com/office/drawing/2010/main">
                  <a14:imgLayer r:embed="rId6">
                    <a14:imgEffect>
                      <a14:backgroundRemoval t="2500" b="90000" l="4225" r="89437">
                        <a14:foregroundMark x1="39437" y1="68000" x2="23239" y2="82500"/>
                        <a14:foregroundMark x1="41549" y1="78500" x2="76761" y2="78500"/>
                        <a14:foregroundMark x1="45775" y1="85000" x2="14085" y2="87500"/>
                        <a14:foregroundMark x1="12676" y1="76000" x2="12676" y2="67500"/>
                        <a14:foregroundMark x1="62676" y1="6000" x2="71127" y2="11500"/>
                        <a14:foregroundMark x1="63380" y1="2500" x2="59859" y2="2500"/>
                        <a14:foregroundMark x1="75352" y1="65000" x2="85915" y2="84000"/>
                        <a14:foregroundMark x1="52817" y1="87000" x2="43662" y2="89000"/>
                        <a14:foregroundMark x1="12676" y1="64500" x2="29577" y2="61000"/>
                        <a14:foregroundMark x1="11268" y1="81500" x2="4225" y2="86000"/>
                        <a14:foregroundMark x1="6338" y1="76500" x2="6338" y2="70000"/>
                        <a14:foregroundMark x1="57042" y1="87000" x2="57042" y2="88500"/>
                      </a14:backgroundRemoval>
                    </a14:imgEffect>
                    <a14:imgEffect>
                      <a14:brightnessContrast contrast="20000"/>
                    </a14:imgEffect>
                  </a14:imgLayer>
                </a14:imgProps>
              </a:ext>
            </a:extLst>
          </a:blip>
          <a:srcRect b="21942"/>
          <a:stretch/>
        </p:blipFill>
        <p:spPr>
          <a:xfrm flipH="1">
            <a:off x="1763688" y="836712"/>
            <a:ext cx="1800200" cy="1979148"/>
          </a:xfrm>
          <a:prstGeom prst="rect">
            <a:avLst/>
          </a:prstGeom>
        </p:spPr>
      </p:pic>
      <p:sp>
        <p:nvSpPr>
          <p:cNvPr id="4" name="Rectangle 3"/>
          <p:cNvSpPr/>
          <p:nvPr/>
        </p:nvSpPr>
        <p:spPr bwMode="auto">
          <a:xfrm>
            <a:off x="0" y="0"/>
            <a:ext cx="2267744" cy="6858000"/>
          </a:xfrm>
          <a:prstGeom prst="rect">
            <a:avLst/>
          </a:prstGeom>
          <a:gradFill flip="none" rotWithShape="1">
            <a:gsLst>
              <a:gs pos="0">
                <a:schemeClr val="tx1"/>
              </a:gs>
              <a:gs pos="29000">
                <a:schemeClr val="tx1">
                  <a:alpha val="67000"/>
                </a:schemeClr>
              </a:gs>
              <a:gs pos="100000">
                <a:schemeClr val="tx1">
                  <a:alpha val="0"/>
                </a:schemeClr>
              </a:gs>
            </a:gsLst>
            <a:lin ang="0" scaled="1"/>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4" name="Rectangle 23"/>
          <p:cNvSpPr/>
          <p:nvPr/>
        </p:nvSpPr>
        <p:spPr bwMode="auto">
          <a:xfrm>
            <a:off x="0" y="0"/>
            <a:ext cx="2267744" cy="6858000"/>
          </a:xfrm>
          <a:prstGeom prst="rect">
            <a:avLst/>
          </a:prstGeom>
          <a:gradFill flip="none" rotWithShape="1">
            <a:gsLst>
              <a:gs pos="0">
                <a:schemeClr val="tx1"/>
              </a:gs>
              <a:gs pos="29000">
                <a:schemeClr val="tx1">
                  <a:alpha val="67000"/>
                </a:schemeClr>
              </a:gs>
              <a:gs pos="100000">
                <a:schemeClr val="tx1">
                  <a:alpha val="0"/>
                </a:schemeClr>
              </a:gs>
            </a:gsLst>
            <a:lin ang="0" scaled="1"/>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31" name="Rectangle 30"/>
          <p:cNvSpPr/>
          <p:nvPr/>
        </p:nvSpPr>
        <p:spPr bwMode="auto">
          <a:xfrm>
            <a:off x="1907704" y="3501008"/>
            <a:ext cx="2232248" cy="432048"/>
          </a:xfrm>
          <a:prstGeom prst="rect">
            <a:avLst/>
          </a:prstGeom>
          <a:solidFill>
            <a:srgbClr val="FFFF00">
              <a:alpha val="34000"/>
            </a:srgbClr>
          </a:solidFill>
          <a:ln w="9525" cap="flat" cmpd="sng" algn="ctr">
            <a:solidFill>
              <a:srgbClr val="FFFF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32" name="Rectangle 31"/>
          <p:cNvSpPr/>
          <p:nvPr/>
        </p:nvSpPr>
        <p:spPr bwMode="auto">
          <a:xfrm>
            <a:off x="323528" y="3861048"/>
            <a:ext cx="3024336" cy="432048"/>
          </a:xfrm>
          <a:prstGeom prst="rect">
            <a:avLst/>
          </a:prstGeom>
          <a:solidFill>
            <a:srgbClr val="FFFF00">
              <a:alpha val="34000"/>
            </a:srgbClr>
          </a:solidFill>
          <a:ln w="9525" cap="flat" cmpd="sng" algn="ctr">
            <a:solidFill>
              <a:srgbClr val="FFFF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33" name="Rectangle 32"/>
          <p:cNvSpPr/>
          <p:nvPr/>
        </p:nvSpPr>
        <p:spPr bwMode="auto">
          <a:xfrm>
            <a:off x="323528" y="2852936"/>
            <a:ext cx="2232248" cy="432048"/>
          </a:xfrm>
          <a:prstGeom prst="rect">
            <a:avLst/>
          </a:prstGeom>
          <a:solidFill>
            <a:srgbClr val="FFFF00">
              <a:alpha val="34000"/>
            </a:srgbClr>
          </a:solidFill>
          <a:ln w="9525" cap="flat" cmpd="sng" algn="ctr">
            <a:solidFill>
              <a:srgbClr val="FFFF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34" name="Text Box 2"/>
          <p:cNvSpPr txBox="1">
            <a:spLocks noChangeArrowheads="1"/>
          </p:cNvSpPr>
          <p:nvPr/>
        </p:nvSpPr>
        <p:spPr bwMode="auto">
          <a:xfrm>
            <a:off x="323528" y="2492896"/>
            <a:ext cx="4032448" cy="2802948"/>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‘joint </a:t>
            </a:r>
            <a:r>
              <a:rPr lang="en-US" i="0" dirty="0">
                <a:effectLst>
                  <a:glow rad="101600">
                    <a:schemeClr val="tx1">
                      <a:alpha val="75000"/>
                    </a:schemeClr>
                  </a:glow>
                </a:effectLst>
              </a:rPr>
              <a:t>action </a:t>
            </a:r>
            <a:r>
              <a:rPr lang="en-US" i="0" dirty="0" smtClean="0">
                <a:effectLst>
                  <a:glow rad="101600">
                    <a:schemeClr val="tx1">
                      <a:alpha val="75000"/>
                    </a:schemeClr>
                  </a:glow>
                </a:effectLst>
              </a:rPr>
              <a:t>[is] any </a:t>
            </a:r>
            <a:r>
              <a:rPr lang="en-US" i="0" dirty="0">
                <a:effectLst>
                  <a:glow rad="101600">
                    <a:schemeClr val="tx1">
                      <a:alpha val="75000"/>
                    </a:schemeClr>
                  </a:glow>
                </a:effectLst>
              </a:rPr>
              <a:t>form of social interaction whereby two or more individuals coordinate their actions in space and time to bring about a change in the environment</a:t>
            </a:r>
            <a:r>
              <a:rPr lang="en-US" i="0" dirty="0" smtClean="0">
                <a:effectLst>
                  <a:glow rad="101600">
                    <a:schemeClr val="tx1">
                      <a:alpha val="75000"/>
                    </a:schemeClr>
                  </a:glow>
                </a:effectLst>
              </a:rPr>
              <a:t>.’ </a:t>
            </a:r>
          </a:p>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a:t>
            </a:r>
            <a:r>
              <a:rPr lang="en-US" i="0" dirty="0" err="1" smtClean="0">
                <a:effectLst>
                  <a:glow rad="101600">
                    <a:schemeClr val="tx1">
                      <a:alpha val="75000"/>
                    </a:schemeClr>
                  </a:glow>
                </a:effectLst>
              </a:rPr>
              <a:t>Sebanz</a:t>
            </a:r>
            <a:r>
              <a:rPr lang="en-US" i="0" dirty="0" smtClean="0">
                <a:effectLst>
                  <a:glow rad="101600">
                    <a:schemeClr val="tx1">
                      <a:alpha val="75000"/>
                    </a:schemeClr>
                  </a:glow>
                </a:effectLst>
              </a:rPr>
              <a:t>, </a:t>
            </a:r>
            <a:r>
              <a:rPr lang="en-US" i="0" dirty="0" err="1" smtClean="0">
                <a:effectLst>
                  <a:glow rad="101600">
                    <a:schemeClr val="tx1">
                      <a:alpha val="75000"/>
                    </a:schemeClr>
                  </a:glow>
                </a:effectLst>
              </a:rPr>
              <a:t>Bekkering</a:t>
            </a:r>
            <a:r>
              <a:rPr lang="en-US" i="0" dirty="0" smtClean="0">
                <a:effectLst>
                  <a:glow rad="101600">
                    <a:schemeClr val="tx1">
                      <a:alpha val="75000"/>
                    </a:schemeClr>
                  </a:glow>
                </a:effectLst>
              </a:rPr>
              <a:t> &amp; Knoblich 2006: 70)</a:t>
            </a:r>
          </a:p>
        </p:txBody>
      </p:sp>
      <p:sp>
        <p:nvSpPr>
          <p:cNvPr id="35" name="Rectangle 34"/>
          <p:cNvSpPr/>
          <p:nvPr/>
        </p:nvSpPr>
        <p:spPr bwMode="auto">
          <a:xfrm>
            <a:off x="0" y="548680"/>
            <a:ext cx="4499992" cy="5172247"/>
          </a:xfrm>
          <a:prstGeom prst="rect">
            <a:avLst/>
          </a:prstGeom>
          <a:solidFill>
            <a:schemeClr val="tx1">
              <a:alpha val="5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pic>
        <p:nvPicPr>
          <p:cNvPr id="16" name="Picture 15" descr="Margaret.Gilbert_Uci.161253.jpg"/>
          <p:cNvPicPr>
            <a:picLocks noChangeAspect="1"/>
          </p:cNvPicPr>
          <p:nvPr/>
        </p:nvPicPr>
        <p:blipFill>
          <a:blip r:embed="rId7">
            <a:extLst>
              <a:ext uri="{BEBA8EAE-BF5A-486C-A8C5-ECC9F3942E4B}">
                <a14:imgProps xmlns:a14="http://schemas.microsoft.com/office/drawing/2010/main">
                  <a14:imgLayer r:embed="rId8">
                    <a14:imgEffect>
                      <a14:backgroundRemoval t="0" b="100000" l="0" r="100000">
                        <a14:foregroundMark x1="22500" y1="16500" x2="26500" y2="95500"/>
                        <a14:foregroundMark x1="63000" y1="18500" x2="69500" y2="88000"/>
                        <a14:foregroundMark x1="76500" y1="34000" x2="76500" y2="93000"/>
                        <a14:foregroundMark x1="69500" y1="19500" x2="42000" y2="5500"/>
                        <a14:foregroundMark x1="31000" y1="8500" x2="6000" y2="35000"/>
                        <a14:foregroundMark x1="9500" y1="38500" x2="25500" y2="84000"/>
                        <a14:foregroundMark x1="16500" y1="80000" x2="10500" y2="96500"/>
                        <a14:foregroundMark x1="81000" y1="80000" x2="98500" y2="95000"/>
                        <a14:foregroundMark x1="38000" y1="89000" x2="91500" y2="98000"/>
                        <a14:foregroundMark x1="15500" y1="16000" x2="31000" y2="3500"/>
                        <a14:foregroundMark x1="76000" y1="26500" x2="69000" y2="19500"/>
                        <a14:foregroundMark x1="67000" y1="11500" x2="67000" y2="11500"/>
                        <a14:foregroundMark x1="85000" y1="58500" x2="56500" y2="4000"/>
                        <a14:backgroundMark x1="7500" y1="10000" x2="2000" y2="39000"/>
                      </a14:backgroundRemoval>
                    </a14:imgEffect>
                    <a14:imgEffect>
                      <a14:brightnessContrast bright="10000" contrast="10000"/>
                    </a14:imgEffect>
                  </a14:imgLayer>
                </a14:imgProps>
              </a:ext>
              <a:ext uri="{28A0092B-C50C-407E-A947-70E740481C1C}">
                <a14:useLocalDpi xmlns:a14="http://schemas.microsoft.com/office/drawing/2010/main" val="0"/>
              </a:ext>
            </a:extLst>
          </a:blip>
          <a:stretch>
            <a:fillRect/>
          </a:stretch>
        </p:blipFill>
        <p:spPr>
          <a:xfrm>
            <a:off x="6228184" y="-15055"/>
            <a:ext cx="2585791" cy="2585791"/>
          </a:xfrm>
          <a:prstGeom prst="rect">
            <a:avLst/>
          </a:prstGeom>
        </p:spPr>
      </p:pic>
      <p:sp>
        <p:nvSpPr>
          <p:cNvPr id="11" name="Rectangle 10"/>
          <p:cNvSpPr/>
          <p:nvPr/>
        </p:nvSpPr>
        <p:spPr>
          <a:xfrm>
            <a:off x="4211960" y="2348880"/>
            <a:ext cx="4572000" cy="1785104"/>
          </a:xfrm>
          <a:prstGeom prst="rect">
            <a:avLst/>
          </a:prstGeom>
          <a:solidFill>
            <a:schemeClr val="tx1"/>
          </a:solidFill>
          <a:effectLst>
            <a:glow rad="1270000">
              <a:schemeClr val="tx1">
                <a:alpha val="75000"/>
              </a:schemeClr>
            </a:glow>
          </a:effectLst>
        </p:spPr>
        <p:txBody>
          <a:bodyPr>
            <a:spAutoFit/>
          </a:bodyPr>
          <a:lstStyle/>
          <a:p>
            <a:r>
              <a:rPr lang="en-US" i="0" dirty="0" smtClean="0">
                <a:effectLst>
                  <a:glow rad="101600">
                    <a:schemeClr val="tx1">
                      <a:alpha val="75000"/>
                    </a:schemeClr>
                  </a:glow>
                </a:effectLst>
              </a:rPr>
              <a:t>‘The </a:t>
            </a:r>
            <a:r>
              <a:rPr lang="en-US" i="0" dirty="0">
                <a:effectLst>
                  <a:glow rad="101600">
                    <a:schemeClr val="tx1">
                      <a:alpha val="75000"/>
                    </a:schemeClr>
                  </a:glow>
                </a:effectLst>
              </a:rPr>
              <a:t>key question in the philosophy of collective action is simply ... under what conditions are two or more people doing something </a:t>
            </a:r>
            <a:r>
              <a:rPr lang="en-US" i="0" dirty="0" smtClean="0">
                <a:effectLst>
                  <a:glow rad="101600">
                    <a:schemeClr val="tx1">
                      <a:alpha val="75000"/>
                    </a:schemeClr>
                  </a:glow>
                </a:effectLst>
              </a:rPr>
              <a:t>together’ </a:t>
            </a:r>
          </a:p>
          <a:p>
            <a:pPr algn="r"/>
            <a:r>
              <a:rPr lang="en-US" i="0" dirty="0" smtClean="0">
                <a:effectLst>
                  <a:glow rad="101600">
                    <a:schemeClr val="tx1">
                      <a:alpha val="75000"/>
                    </a:schemeClr>
                  </a:glow>
                </a:effectLst>
              </a:rPr>
              <a:t>(Gilbert 2010: 67)</a:t>
            </a:r>
            <a:endParaRPr lang="en-US" i="0" dirty="0">
              <a:effectLst>
                <a:glow rad="101600">
                  <a:schemeClr val="tx1">
                    <a:alpha val="75000"/>
                  </a:schemeClr>
                </a:glow>
              </a:effectLst>
            </a:endParaRPr>
          </a:p>
        </p:txBody>
      </p:sp>
      <p:sp>
        <p:nvSpPr>
          <p:cNvPr id="15" name="Rectangle 14"/>
          <p:cNvSpPr/>
          <p:nvPr/>
        </p:nvSpPr>
        <p:spPr bwMode="auto">
          <a:xfrm>
            <a:off x="7308304" y="3356992"/>
            <a:ext cx="1152128" cy="432048"/>
          </a:xfrm>
          <a:prstGeom prst="rect">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4" name="Rectangle 13"/>
          <p:cNvSpPr/>
          <p:nvPr/>
        </p:nvSpPr>
        <p:spPr>
          <a:xfrm>
            <a:off x="4211960" y="2348880"/>
            <a:ext cx="4572000" cy="1785104"/>
          </a:xfrm>
          <a:prstGeom prst="rect">
            <a:avLst/>
          </a:prstGeom>
          <a:noFill/>
          <a:effectLst/>
        </p:spPr>
        <p:txBody>
          <a:bodyPr>
            <a:spAutoFit/>
          </a:bodyPr>
          <a:lstStyle/>
          <a:p>
            <a:r>
              <a:rPr lang="en-US" i="0" dirty="0" smtClean="0">
                <a:effectLst>
                  <a:glow rad="101600">
                    <a:schemeClr val="tx1">
                      <a:alpha val="75000"/>
                    </a:schemeClr>
                  </a:glow>
                </a:effectLst>
              </a:rPr>
              <a:t>‘The </a:t>
            </a:r>
            <a:r>
              <a:rPr lang="en-US" i="0" dirty="0">
                <a:effectLst>
                  <a:glow rad="101600">
                    <a:schemeClr val="tx1">
                      <a:alpha val="75000"/>
                    </a:schemeClr>
                  </a:glow>
                </a:effectLst>
              </a:rPr>
              <a:t>key question in the philosophy of collective action is simply ... under what conditions are two or more people doing something </a:t>
            </a:r>
            <a:r>
              <a:rPr lang="en-US" i="0" dirty="0" smtClean="0">
                <a:effectLst>
                  <a:glow rad="101600">
                    <a:schemeClr val="tx1">
                      <a:alpha val="75000"/>
                    </a:schemeClr>
                  </a:glow>
                </a:effectLst>
              </a:rPr>
              <a:t>together’ </a:t>
            </a:r>
          </a:p>
          <a:p>
            <a:pPr algn="r"/>
            <a:r>
              <a:rPr lang="en-US" i="0" dirty="0" smtClean="0">
                <a:effectLst>
                  <a:glow rad="101600">
                    <a:schemeClr val="tx1">
                      <a:alpha val="75000"/>
                    </a:schemeClr>
                  </a:glow>
                </a:effectLst>
              </a:rPr>
              <a:t>(Gilbert 2010: 67)</a:t>
            </a:r>
            <a:endParaRPr lang="en-US" i="0" dirty="0">
              <a:effectLst>
                <a:glow rad="101600">
                  <a:schemeClr val="tx1">
                    <a:alpha val="75000"/>
                  </a:schemeClr>
                </a:glow>
              </a:effectLst>
            </a:endParaRPr>
          </a:p>
        </p:txBody>
      </p:sp>
    </p:spTree>
    <p:extLst>
      <p:ext uri="{BB962C8B-B14F-4D97-AF65-F5344CB8AC3E}">
        <p14:creationId xmlns:p14="http://schemas.microsoft.com/office/powerpoint/2010/main" val="3989887506"/>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p:cNvPicPr>
            <a:picLocks noChangeAspect="1"/>
          </p:cNvPicPr>
          <p:nvPr/>
        </p:nvPicPr>
        <p:blipFill rotWithShape="1">
          <a:blip r:embed="rId3" cstate="screen">
            <a:grayscl/>
            <a:extLst>
              <a:ext uri="{BEBA8EAE-BF5A-486C-A8C5-ECC9F3942E4B}">
                <a14:imgProps xmlns:a14="http://schemas.microsoft.com/office/drawing/2010/main">
                  <a14:imgLayer r:embed="rId4">
                    <a14:imgEffect>
                      <a14:backgroundRemoval t="3205" b="94872" l="10000" r="93846">
                        <a14:foregroundMark x1="33077" y1="12821" x2="41538" y2="12821"/>
                        <a14:foregroundMark x1="39231" y1="4487" x2="43846" y2="7051"/>
                        <a14:foregroundMark x1="46154" y1="83974" x2="49231" y2="83974"/>
                        <a14:foregroundMark x1="77692" y1="83974" x2="63846" y2="86538"/>
                        <a14:foregroundMark x1="30769" y1="84615" x2="42308" y2="86538"/>
                        <a14:foregroundMark x1="18462" y1="94872" x2="40769" y2="94872"/>
                        <a14:foregroundMark x1="81538" y1="89744" x2="93846" y2="94872"/>
                        <a14:foregroundMark x1="34615" y1="59615" x2="43077" y2="59615"/>
                      </a14:backgroundRemoval>
                    </a14:imgEffect>
                    <a14:imgEffect>
                      <a14:brightnessContrast bright="40000" contrast="20000"/>
                    </a14:imgEffect>
                  </a14:imgLayer>
                </a14:imgProps>
              </a:ext>
              <a:ext uri="{28A0092B-C50C-407E-A947-70E740481C1C}">
                <a14:useLocalDpi xmlns:a14="http://schemas.microsoft.com/office/drawing/2010/main"/>
              </a:ext>
            </a:extLst>
          </a:blip>
          <a:srcRect b="3983"/>
          <a:stretch/>
        </p:blipFill>
        <p:spPr>
          <a:xfrm>
            <a:off x="683569" y="913576"/>
            <a:ext cx="1651000" cy="1902284"/>
          </a:xfrm>
          <a:prstGeom prst="rect">
            <a:avLst/>
          </a:prstGeom>
        </p:spPr>
      </p:pic>
      <p:pic>
        <p:nvPicPr>
          <p:cNvPr id="18" name="Picture 17"/>
          <p:cNvPicPr>
            <a:picLocks noChangeAspect="1"/>
          </p:cNvPicPr>
          <p:nvPr/>
        </p:nvPicPr>
        <p:blipFill rotWithShape="1">
          <a:blip r:embed="rId5">
            <a:grayscl/>
            <a:extLst>
              <a:ext uri="{BEBA8EAE-BF5A-486C-A8C5-ECC9F3942E4B}">
                <a14:imgProps xmlns:a14="http://schemas.microsoft.com/office/drawing/2010/main">
                  <a14:imgLayer r:embed="rId6">
                    <a14:imgEffect>
                      <a14:backgroundRemoval t="2500" b="90000" l="4225" r="89437">
                        <a14:foregroundMark x1="39437" y1="68000" x2="23239" y2="82500"/>
                        <a14:foregroundMark x1="41549" y1="78500" x2="76761" y2="78500"/>
                        <a14:foregroundMark x1="45775" y1="85000" x2="14085" y2="87500"/>
                        <a14:foregroundMark x1="12676" y1="76000" x2="12676" y2="67500"/>
                        <a14:foregroundMark x1="62676" y1="6000" x2="71127" y2="11500"/>
                        <a14:foregroundMark x1="63380" y1="2500" x2="59859" y2="2500"/>
                        <a14:foregroundMark x1="75352" y1="65000" x2="85915" y2="84000"/>
                        <a14:foregroundMark x1="52817" y1="87000" x2="43662" y2="89000"/>
                        <a14:foregroundMark x1="12676" y1="64500" x2="29577" y2="61000"/>
                        <a14:foregroundMark x1="11268" y1="81500" x2="4225" y2="86000"/>
                        <a14:foregroundMark x1="6338" y1="76500" x2="6338" y2="70000"/>
                        <a14:foregroundMark x1="57042" y1="87000" x2="57042" y2="88500"/>
                      </a14:backgroundRemoval>
                    </a14:imgEffect>
                    <a14:imgEffect>
                      <a14:brightnessContrast contrast="20000"/>
                    </a14:imgEffect>
                  </a14:imgLayer>
                </a14:imgProps>
              </a:ext>
            </a:extLst>
          </a:blip>
          <a:srcRect b="21942"/>
          <a:stretch/>
        </p:blipFill>
        <p:spPr>
          <a:xfrm flipH="1">
            <a:off x="1763688" y="836712"/>
            <a:ext cx="1800200" cy="1979148"/>
          </a:xfrm>
          <a:prstGeom prst="rect">
            <a:avLst/>
          </a:prstGeom>
        </p:spPr>
      </p:pic>
      <p:sp>
        <p:nvSpPr>
          <p:cNvPr id="4" name="Rectangle 3"/>
          <p:cNvSpPr/>
          <p:nvPr/>
        </p:nvSpPr>
        <p:spPr bwMode="auto">
          <a:xfrm>
            <a:off x="0" y="0"/>
            <a:ext cx="2267744" cy="6858000"/>
          </a:xfrm>
          <a:prstGeom prst="rect">
            <a:avLst/>
          </a:prstGeom>
          <a:gradFill flip="none" rotWithShape="1">
            <a:gsLst>
              <a:gs pos="0">
                <a:schemeClr val="tx1"/>
              </a:gs>
              <a:gs pos="29000">
                <a:schemeClr val="tx1">
                  <a:alpha val="67000"/>
                </a:schemeClr>
              </a:gs>
              <a:gs pos="100000">
                <a:schemeClr val="tx1">
                  <a:alpha val="0"/>
                </a:schemeClr>
              </a:gs>
            </a:gsLst>
            <a:lin ang="0" scaled="1"/>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4" name="Rectangle 23"/>
          <p:cNvSpPr/>
          <p:nvPr/>
        </p:nvSpPr>
        <p:spPr bwMode="auto">
          <a:xfrm>
            <a:off x="0" y="0"/>
            <a:ext cx="2267744" cy="6858000"/>
          </a:xfrm>
          <a:prstGeom prst="rect">
            <a:avLst/>
          </a:prstGeom>
          <a:gradFill flip="none" rotWithShape="1">
            <a:gsLst>
              <a:gs pos="0">
                <a:schemeClr val="tx1"/>
              </a:gs>
              <a:gs pos="29000">
                <a:schemeClr val="tx1">
                  <a:alpha val="67000"/>
                </a:schemeClr>
              </a:gs>
              <a:gs pos="100000">
                <a:schemeClr val="tx1">
                  <a:alpha val="0"/>
                </a:schemeClr>
              </a:gs>
            </a:gsLst>
            <a:lin ang="0" scaled="1"/>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31" name="Rectangle 30"/>
          <p:cNvSpPr/>
          <p:nvPr/>
        </p:nvSpPr>
        <p:spPr bwMode="auto">
          <a:xfrm>
            <a:off x="1907704" y="3501008"/>
            <a:ext cx="2232248" cy="432048"/>
          </a:xfrm>
          <a:prstGeom prst="rect">
            <a:avLst/>
          </a:prstGeom>
          <a:solidFill>
            <a:srgbClr val="FFFF00">
              <a:alpha val="34000"/>
            </a:srgbClr>
          </a:solidFill>
          <a:ln w="9525" cap="flat" cmpd="sng" algn="ctr">
            <a:solidFill>
              <a:srgbClr val="FFFF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32" name="Rectangle 31"/>
          <p:cNvSpPr/>
          <p:nvPr/>
        </p:nvSpPr>
        <p:spPr bwMode="auto">
          <a:xfrm>
            <a:off x="323528" y="3861048"/>
            <a:ext cx="3024336" cy="432048"/>
          </a:xfrm>
          <a:prstGeom prst="rect">
            <a:avLst/>
          </a:prstGeom>
          <a:solidFill>
            <a:srgbClr val="FFFF00">
              <a:alpha val="34000"/>
            </a:srgbClr>
          </a:solidFill>
          <a:ln w="9525" cap="flat" cmpd="sng" algn="ctr">
            <a:solidFill>
              <a:srgbClr val="FFFF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33" name="Rectangle 32"/>
          <p:cNvSpPr/>
          <p:nvPr/>
        </p:nvSpPr>
        <p:spPr bwMode="auto">
          <a:xfrm>
            <a:off x="323528" y="2852936"/>
            <a:ext cx="2232248" cy="432048"/>
          </a:xfrm>
          <a:prstGeom prst="rect">
            <a:avLst/>
          </a:prstGeom>
          <a:solidFill>
            <a:srgbClr val="FFFF00">
              <a:alpha val="34000"/>
            </a:srgbClr>
          </a:solidFill>
          <a:ln w="9525" cap="flat" cmpd="sng" algn="ctr">
            <a:solidFill>
              <a:srgbClr val="FFFF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34" name="Text Box 2"/>
          <p:cNvSpPr txBox="1">
            <a:spLocks noChangeArrowheads="1"/>
          </p:cNvSpPr>
          <p:nvPr/>
        </p:nvSpPr>
        <p:spPr bwMode="auto">
          <a:xfrm>
            <a:off x="323528" y="2492896"/>
            <a:ext cx="4032448" cy="2802948"/>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‘joint </a:t>
            </a:r>
            <a:r>
              <a:rPr lang="en-US" i="0" dirty="0">
                <a:effectLst>
                  <a:glow rad="101600">
                    <a:schemeClr val="tx1">
                      <a:alpha val="75000"/>
                    </a:schemeClr>
                  </a:glow>
                </a:effectLst>
              </a:rPr>
              <a:t>action </a:t>
            </a:r>
            <a:r>
              <a:rPr lang="en-US" i="0" dirty="0" smtClean="0">
                <a:effectLst>
                  <a:glow rad="101600">
                    <a:schemeClr val="tx1">
                      <a:alpha val="75000"/>
                    </a:schemeClr>
                  </a:glow>
                </a:effectLst>
              </a:rPr>
              <a:t>[is] any </a:t>
            </a:r>
            <a:r>
              <a:rPr lang="en-US" i="0" dirty="0">
                <a:effectLst>
                  <a:glow rad="101600">
                    <a:schemeClr val="tx1">
                      <a:alpha val="75000"/>
                    </a:schemeClr>
                  </a:glow>
                </a:effectLst>
              </a:rPr>
              <a:t>form of social interaction whereby two or more individuals coordinate their actions in space and time to bring about a change in the environment</a:t>
            </a:r>
            <a:r>
              <a:rPr lang="en-US" i="0" dirty="0" smtClean="0">
                <a:effectLst>
                  <a:glow rad="101600">
                    <a:schemeClr val="tx1">
                      <a:alpha val="75000"/>
                    </a:schemeClr>
                  </a:glow>
                </a:effectLst>
              </a:rPr>
              <a:t>.’ </a:t>
            </a:r>
          </a:p>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a:t>
            </a:r>
            <a:r>
              <a:rPr lang="en-US" i="0" dirty="0" err="1" smtClean="0">
                <a:effectLst>
                  <a:glow rad="101600">
                    <a:schemeClr val="tx1">
                      <a:alpha val="75000"/>
                    </a:schemeClr>
                  </a:glow>
                </a:effectLst>
              </a:rPr>
              <a:t>Sebanz</a:t>
            </a:r>
            <a:r>
              <a:rPr lang="en-US" i="0" dirty="0" smtClean="0">
                <a:effectLst>
                  <a:glow rad="101600">
                    <a:schemeClr val="tx1">
                      <a:alpha val="75000"/>
                    </a:schemeClr>
                  </a:glow>
                </a:effectLst>
              </a:rPr>
              <a:t>, </a:t>
            </a:r>
            <a:r>
              <a:rPr lang="en-US" i="0" dirty="0" err="1" smtClean="0">
                <a:effectLst>
                  <a:glow rad="101600">
                    <a:schemeClr val="tx1">
                      <a:alpha val="75000"/>
                    </a:schemeClr>
                  </a:glow>
                </a:effectLst>
              </a:rPr>
              <a:t>Bekkering</a:t>
            </a:r>
            <a:r>
              <a:rPr lang="en-US" i="0" dirty="0" smtClean="0">
                <a:effectLst>
                  <a:glow rad="101600">
                    <a:schemeClr val="tx1">
                      <a:alpha val="75000"/>
                    </a:schemeClr>
                  </a:glow>
                </a:effectLst>
              </a:rPr>
              <a:t> &amp; Knoblich 2006: 70)</a:t>
            </a:r>
          </a:p>
        </p:txBody>
      </p:sp>
      <p:sp>
        <p:nvSpPr>
          <p:cNvPr id="35" name="Rectangle 34"/>
          <p:cNvSpPr/>
          <p:nvPr/>
        </p:nvSpPr>
        <p:spPr bwMode="auto">
          <a:xfrm>
            <a:off x="0" y="548680"/>
            <a:ext cx="4499992" cy="5172247"/>
          </a:xfrm>
          <a:prstGeom prst="rect">
            <a:avLst/>
          </a:prstGeom>
          <a:solidFill>
            <a:schemeClr val="tx1">
              <a:alpha val="5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pic>
        <p:nvPicPr>
          <p:cNvPr id="16" name="Picture 15" descr="Margaret.Gilbert_Uci.161253.jpg"/>
          <p:cNvPicPr>
            <a:picLocks noChangeAspect="1"/>
          </p:cNvPicPr>
          <p:nvPr/>
        </p:nvPicPr>
        <p:blipFill>
          <a:blip r:embed="rId7">
            <a:extLst>
              <a:ext uri="{BEBA8EAE-BF5A-486C-A8C5-ECC9F3942E4B}">
                <a14:imgProps xmlns:a14="http://schemas.microsoft.com/office/drawing/2010/main">
                  <a14:imgLayer r:embed="rId8">
                    <a14:imgEffect>
                      <a14:backgroundRemoval t="0" b="100000" l="0" r="100000">
                        <a14:foregroundMark x1="22500" y1="16500" x2="26500" y2="95500"/>
                        <a14:foregroundMark x1="63000" y1="18500" x2="69500" y2="88000"/>
                        <a14:foregroundMark x1="76500" y1="34000" x2="76500" y2="93000"/>
                        <a14:foregroundMark x1="69500" y1="19500" x2="42000" y2="5500"/>
                        <a14:foregroundMark x1="31000" y1="8500" x2="6000" y2="35000"/>
                        <a14:foregroundMark x1="9500" y1="38500" x2="25500" y2="84000"/>
                        <a14:foregroundMark x1="16500" y1="80000" x2="10500" y2="96500"/>
                        <a14:foregroundMark x1="81000" y1="80000" x2="98500" y2="95000"/>
                        <a14:foregroundMark x1="38000" y1="89000" x2="91500" y2="98000"/>
                        <a14:foregroundMark x1="15500" y1="16000" x2="31000" y2="3500"/>
                        <a14:foregroundMark x1="76000" y1="26500" x2="69000" y2="19500"/>
                        <a14:foregroundMark x1="67000" y1="11500" x2="67000" y2="11500"/>
                        <a14:foregroundMark x1="85000" y1="58500" x2="56500" y2="4000"/>
                        <a14:backgroundMark x1="7500" y1="10000" x2="2000" y2="39000"/>
                      </a14:backgroundRemoval>
                    </a14:imgEffect>
                    <a14:imgEffect>
                      <a14:brightnessContrast bright="10000" contrast="10000"/>
                    </a14:imgEffect>
                  </a14:imgLayer>
                </a14:imgProps>
              </a:ext>
              <a:ext uri="{28A0092B-C50C-407E-A947-70E740481C1C}">
                <a14:useLocalDpi xmlns:a14="http://schemas.microsoft.com/office/drawing/2010/main" val="0"/>
              </a:ext>
            </a:extLst>
          </a:blip>
          <a:stretch>
            <a:fillRect/>
          </a:stretch>
        </p:blipFill>
        <p:spPr>
          <a:xfrm>
            <a:off x="6228184" y="-15055"/>
            <a:ext cx="2585791" cy="2585791"/>
          </a:xfrm>
          <a:prstGeom prst="rect">
            <a:avLst/>
          </a:prstGeom>
        </p:spPr>
      </p:pic>
      <p:sp>
        <p:nvSpPr>
          <p:cNvPr id="11" name="Rectangle 10"/>
          <p:cNvSpPr/>
          <p:nvPr/>
        </p:nvSpPr>
        <p:spPr>
          <a:xfrm>
            <a:off x="4211960" y="2348880"/>
            <a:ext cx="4572000" cy="1785104"/>
          </a:xfrm>
          <a:prstGeom prst="rect">
            <a:avLst/>
          </a:prstGeom>
          <a:solidFill>
            <a:schemeClr val="tx1"/>
          </a:solidFill>
          <a:effectLst>
            <a:glow rad="1270000">
              <a:schemeClr val="tx1">
                <a:alpha val="75000"/>
              </a:schemeClr>
            </a:glow>
          </a:effectLst>
        </p:spPr>
        <p:txBody>
          <a:bodyPr>
            <a:spAutoFit/>
          </a:bodyPr>
          <a:lstStyle/>
          <a:p>
            <a:r>
              <a:rPr lang="en-US" i="0" dirty="0" smtClean="0">
                <a:effectLst>
                  <a:glow rad="101600">
                    <a:schemeClr val="tx1">
                      <a:alpha val="75000"/>
                    </a:schemeClr>
                  </a:glow>
                </a:effectLst>
              </a:rPr>
              <a:t>‘The </a:t>
            </a:r>
            <a:r>
              <a:rPr lang="en-US" i="0" dirty="0">
                <a:effectLst>
                  <a:glow rad="101600">
                    <a:schemeClr val="tx1">
                      <a:alpha val="75000"/>
                    </a:schemeClr>
                  </a:glow>
                </a:effectLst>
              </a:rPr>
              <a:t>key question in the philosophy of collective action is simply ... under what conditions are two or more people doing something </a:t>
            </a:r>
            <a:r>
              <a:rPr lang="en-US" i="0" dirty="0" smtClean="0">
                <a:effectLst>
                  <a:glow rad="101600">
                    <a:schemeClr val="tx1">
                      <a:alpha val="75000"/>
                    </a:schemeClr>
                  </a:glow>
                </a:effectLst>
              </a:rPr>
              <a:t>together’ </a:t>
            </a:r>
          </a:p>
          <a:p>
            <a:pPr algn="r"/>
            <a:r>
              <a:rPr lang="en-US" i="0" dirty="0" smtClean="0">
                <a:effectLst>
                  <a:glow rad="101600">
                    <a:schemeClr val="tx1">
                      <a:alpha val="75000"/>
                    </a:schemeClr>
                  </a:glow>
                </a:effectLst>
              </a:rPr>
              <a:t>(Gilbert 2010: 67)</a:t>
            </a:r>
            <a:endParaRPr lang="en-US" i="0" dirty="0">
              <a:effectLst>
                <a:glow rad="101600">
                  <a:schemeClr val="tx1">
                    <a:alpha val="75000"/>
                  </a:schemeClr>
                </a:glow>
              </a:effectLst>
            </a:endParaRPr>
          </a:p>
        </p:txBody>
      </p:sp>
      <p:sp>
        <p:nvSpPr>
          <p:cNvPr id="12" name="Rectangle 11"/>
          <p:cNvSpPr/>
          <p:nvPr/>
        </p:nvSpPr>
        <p:spPr bwMode="auto">
          <a:xfrm>
            <a:off x="6713984" y="2377336"/>
            <a:ext cx="1944216" cy="432048"/>
          </a:xfrm>
          <a:prstGeom prst="rect">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3" name="Rectangle 12"/>
          <p:cNvSpPr/>
          <p:nvPr/>
        </p:nvSpPr>
        <p:spPr bwMode="auto">
          <a:xfrm>
            <a:off x="4265712" y="2737376"/>
            <a:ext cx="2376264" cy="432048"/>
          </a:xfrm>
          <a:prstGeom prst="rect">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4" name="Rectangle 13"/>
          <p:cNvSpPr/>
          <p:nvPr/>
        </p:nvSpPr>
        <p:spPr>
          <a:xfrm>
            <a:off x="4211960" y="2348880"/>
            <a:ext cx="4572000" cy="1785104"/>
          </a:xfrm>
          <a:prstGeom prst="rect">
            <a:avLst/>
          </a:prstGeom>
          <a:noFill/>
          <a:effectLst/>
        </p:spPr>
        <p:txBody>
          <a:bodyPr>
            <a:spAutoFit/>
          </a:bodyPr>
          <a:lstStyle/>
          <a:p>
            <a:r>
              <a:rPr lang="en-US" i="0" dirty="0" smtClean="0">
                <a:effectLst>
                  <a:glow rad="101600">
                    <a:schemeClr val="tx1">
                      <a:alpha val="75000"/>
                    </a:schemeClr>
                  </a:glow>
                </a:effectLst>
              </a:rPr>
              <a:t>‘The </a:t>
            </a:r>
            <a:r>
              <a:rPr lang="en-US" i="0" dirty="0">
                <a:effectLst>
                  <a:glow rad="101600">
                    <a:schemeClr val="tx1">
                      <a:alpha val="75000"/>
                    </a:schemeClr>
                  </a:glow>
                </a:effectLst>
              </a:rPr>
              <a:t>key question in the philosophy of collective action is simply ... under what conditions are two or more people doing something </a:t>
            </a:r>
            <a:r>
              <a:rPr lang="en-US" i="0" dirty="0" smtClean="0">
                <a:effectLst>
                  <a:glow rad="101600">
                    <a:schemeClr val="tx1">
                      <a:alpha val="75000"/>
                    </a:schemeClr>
                  </a:glow>
                </a:effectLst>
              </a:rPr>
              <a:t>together’ </a:t>
            </a:r>
          </a:p>
          <a:p>
            <a:pPr algn="r"/>
            <a:r>
              <a:rPr lang="en-US" i="0" dirty="0" smtClean="0">
                <a:effectLst>
                  <a:glow rad="101600">
                    <a:schemeClr val="tx1">
                      <a:alpha val="75000"/>
                    </a:schemeClr>
                  </a:glow>
                </a:effectLst>
              </a:rPr>
              <a:t>(Gilbert 2010: 67)</a:t>
            </a:r>
            <a:endParaRPr lang="en-US" i="0" dirty="0">
              <a:effectLst>
                <a:glow rad="101600">
                  <a:schemeClr val="tx1">
                    <a:alpha val="75000"/>
                  </a:schemeClr>
                </a:glow>
              </a:effectLst>
            </a:endParaRPr>
          </a:p>
        </p:txBody>
      </p:sp>
    </p:spTree>
    <p:extLst>
      <p:ext uri="{BB962C8B-B14F-4D97-AF65-F5344CB8AC3E}">
        <p14:creationId xmlns:p14="http://schemas.microsoft.com/office/powerpoint/2010/main" val="3071683103"/>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2"/>
          <p:cNvSpPr>
            <a:spLocks noChangeArrowheads="1"/>
          </p:cNvSpPr>
          <p:nvPr/>
        </p:nvSpPr>
        <p:spPr bwMode="auto">
          <a:xfrm>
            <a:off x="1" y="730416"/>
            <a:ext cx="9144000" cy="1260475"/>
          </a:xfrm>
          <a:prstGeom prst="rect">
            <a:avLst/>
          </a:prstGeom>
          <a:gradFill flip="none" rotWithShape="1">
            <a:gsLst>
              <a:gs pos="0">
                <a:schemeClr val="tx1">
                  <a:alpha val="0"/>
                </a:schemeClr>
              </a:gs>
              <a:gs pos="100000">
                <a:srgbClr val="FFFFFF">
                  <a:alpha val="0"/>
                </a:srgbClr>
              </a:gs>
              <a:gs pos="1000">
                <a:schemeClr val="tx1"/>
              </a:gs>
            </a:gsLst>
            <a:lin ang="5400000" scaled="0"/>
            <a:tileRect/>
          </a:gradFill>
          <a:ln w="9525">
            <a:noFill/>
            <a:round/>
            <a:headEnd/>
            <a:tailEnd/>
          </a:ln>
          <a:effectLst/>
        </p:spPr>
        <p:txBody>
          <a:bodyPr wrap="none" anchor="ctr">
            <a:prstTxWarp prst="textNoShape">
              <a:avLst/>
            </a:prstTxWarp>
          </a:bodyPr>
          <a:lstStyle/>
          <a:p>
            <a:endParaRPr lang="en-US" dirty="0"/>
          </a:p>
        </p:txBody>
      </p:sp>
      <p:sp>
        <p:nvSpPr>
          <p:cNvPr id="15" name="Rectangle 14"/>
          <p:cNvSpPr/>
          <p:nvPr/>
        </p:nvSpPr>
        <p:spPr>
          <a:xfrm>
            <a:off x="467544" y="369238"/>
            <a:ext cx="3600400" cy="1107996"/>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Joint action:</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an action with two or more agents </a:t>
            </a:r>
            <a:r>
              <a:rPr lang="en-US" sz="1100" i="0" dirty="0" smtClean="0">
                <a:effectLst>
                  <a:glow rad="101600">
                    <a:schemeClr val="tx1">
                      <a:alpha val="75000"/>
                    </a:schemeClr>
                  </a:glow>
                </a:effectLst>
              </a:rPr>
              <a:t>(Ludwig 2007)</a:t>
            </a:r>
          </a:p>
        </p:txBody>
      </p:sp>
    </p:spTree>
    <p:extLst>
      <p:ext uri="{BB962C8B-B14F-4D97-AF65-F5344CB8AC3E}">
        <p14:creationId xmlns:p14="http://schemas.microsoft.com/office/powerpoint/2010/main" val="167134204"/>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2"/>
          <p:cNvSpPr>
            <a:spLocks noChangeArrowheads="1"/>
          </p:cNvSpPr>
          <p:nvPr/>
        </p:nvSpPr>
        <p:spPr bwMode="auto">
          <a:xfrm>
            <a:off x="1" y="730416"/>
            <a:ext cx="9144000" cy="1260475"/>
          </a:xfrm>
          <a:prstGeom prst="rect">
            <a:avLst/>
          </a:prstGeom>
          <a:gradFill flip="none" rotWithShape="1">
            <a:gsLst>
              <a:gs pos="0">
                <a:schemeClr val="tx1">
                  <a:alpha val="0"/>
                </a:schemeClr>
              </a:gs>
              <a:gs pos="100000">
                <a:srgbClr val="FFFFFF">
                  <a:alpha val="0"/>
                </a:srgbClr>
              </a:gs>
              <a:gs pos="1000">
                <a:schemeClr val="tx1"/>
              </a:gs>
            </a:gsLst>
            <a:lin ang="5400000" scaled="0"/>
            <a:tileRect/>
          </a:gradFill>
          <a:ln w="9525">
            <a:noFill/>
            <a:round/>
            <a:headEnd/>
            <a:tailEnd/>
          </a:ln>
          <a:effectLst/>
        </p:spPr>
        <p:txBody>
          <a:bodyPr wrap="none" anchor="ctr">
            <a:prstTxWarp prst="textNoShape">
              <a:avLst/>
            </a:prstTxWarp>
          </a:bodyPr>
          <a:lstStyle/>
          <a:p>
            <a:endParaRPr lang="en-US" dirty="0"/>
          </a:p>
        </p:txBody>
      </p:sp>
      <p:sp>
        <p:nvSpPr>
          <p:cNvPr id="15" name="Rectangle 14"/>
          <p:cNvSpPr/>
          <p:nvPr/>
        </p:nvSpPr>
        <p:spPr>
          <a:xfrm>
            <a:off x="467544" y="369238"/>
            <a:ext cx="3600400" cy="1107996"/>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Joint action:</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an action with two or more agents </a:t>
            </a:r>
            <a:r>
              <a:rPr lang="en-US" sz="1100" i="0" dirty="0" smtClean="0">
                <a:effectLst>
                  <a:glow rad="101600">
                    <a:schemeClr val="tx1">
                      <a:alpha val="75000"/>
                    </a:schemeClr>
                  </a:glow>
                </a:effectLst>
              </a:rPr>
              <a:t>(Ludwig 2007)</a:t>
            </a:r>
          </a:p>
        </p:txBody>
      </p:sp>
      <p:sp>
        <p:nvSpPr>
          <p:cNvPr id="4" name="Rectangle 3"/>
          <p:cNvSpPr/>
          <p:nvPr/>
        </p:nvSpPr>
        <p:spPr>
          <a:xfrm>
            <a:off x="467544" y="1700808"/>
            <a:ext cx="3600400" cy="1107996"/>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Feline action:</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an action whose agents include cats</a:t>
            </a:r>
            <a:endParaRPr lang="en-US" sz="1100" i="0" dirty="0" smtClean="0">
              <a:effectLst>
                <a:glow rad="101600">
                  <a:schemeClr val="tx1">
                    <a:alpha val="75000"/>
                  </a:schemeClr>
                </a:glow>
              </a:effectLst>
            </a:endParaRPr>
          </a:p>
        </p:txBody>
      </p:sp>
    </p:spTree>
    <p:extLst>
      <p:ext uri="{BB962C8B-B14F-4D97-AF65-F5344CB8AC3E}">
        <p14:creationId xmlns:p14="http://schemas.microsoft.com/office/powerpoint/2010/main" val="4026623000"/>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bwMode="auto">
          <a:xfrm>
            <a:off x="852244" y="764704"/>
            <a:ext cx="864096" cy="360040"/>
          </a:xfrm>
          <a:prstGeom prst="roundRect">
            <a:avLst/>
          </a:prstGeom>
          <a:solidFill>
            <a:srgbClr val="FF008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5" name="Rectangle 14"/>
          <p:cNvSpPr/>
          <p:nvPr/>
        </p:nvSpPr>
        <p:spPr>
          <a:xfrm>
            <a:off x="467544" y="369238"/>
            <a:ext cx="3600400" cy="1107996"/>
          </a:xfrm>
          <a:prstGeom prst="rect">
            <a:avLst/>
          </a:prstGeom>
          <a:noFill/>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Joint action:</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an action with two or more agents </a:t>
            </a:r>
            <a:r>
              <a:rPr lang="en-US" sz="1100" i="0" dirty="0" smtClean="0">
                <a:effectLst>
                  <a:glow rad="101600">
                    <a:schemeClr val="tx1">
                      <a:alpha val="75000"/>
                    </a:schemeClr>
                  </a:glow>
                </a:effectLst>
              </a:rPr>
              <a:t>(Ludwig 2007)</a:t>
            </a:r>
          </a:p>
        </p:txBody>
      </p:sp>
      <p:sp>
        <p:nvSpPr>
          <p:cNvPr id="4" name="Rectangle 3"/>
          <p:cNvSpPr/>
          <p:nvPr/>
        </p:nvSpPr>
        <p:spPr>
          <a:xfrm>
            <a:off x="467544" y="1700808"/>
            <a:ext cx="3600400" cy="1107996"/>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Feline action:</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an action whose agents include cats</a:t>
            </a:r>
            <a:endParaRPr lang="en-US" sz="1100" i="0" dirty="0" smtClean="0">
              <a:effectLst>
                <a:glow rad="101600">
                  <a:schemeClr val="tx1">
                    <a:alpha val="75000"/>
                  </a:schemeClr>
                </a:glow>
              </a:effectLst>
            </a:endParaRPr>
          </a:p>
        </p:txBody>
      </p:sp>
    </p:spTree>
    <p:extLst>
      <p:ext uri="{BB962C8B-B14F-4D97-AF65-F5344CB8AC3E}">
        <p14:creationId xmlns:p14="http://schemas.microsoft.com/office/powerpoint/2010/main" val="3422711413"/>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DSC_AA_0666cutout.JPG"/>
          <p:cNvPicPr>
            <a:picLocks noChangeAspect="1"/>
          </p:cNvPicPr>
          <p:nvPr/>
        </p:nvPicPr>
        <p:blipFill rotWithShape="1">
          <a:blip r:embed="rId2" cstate="screen">
            <a:grayscl/>
            <a:extLst>
              <a:ext uri="{BEBA8EAE-BF5A-486C-A8C5-ECC9F3942E4B}">
                <a14:imgProps xmlns:a14="http://schemas.microsoft.com/office/drawing/2010/main">
                  <a14:imgLayer r:embed="rId3">
                    <a14:imgEffect>
                      <a14:brightnessContrast bright="40000" contrast="35000"/>
                    </a14:imgEffect>
                  </a14:imgLayer>
                </a14:imgProps>
              </a:ext>
              <a:ext uri="{28A0092B-C50C-407E-A947-70E740481C1C}">
                <a14:useLocalDpi xmlns:a14="http://schemas.microsoft.com/office/drawing/2010/main"/>
              </a:ext>
            </a:extLst>
          </a:blip>
          <a:srcRect r="9062"/>
          <a:stretch/>
        </p:blipFill>
        <p:spPr>
          <a:xfrm>
            <a:off x="-36512" y="0"/>
            <a:ext cx="4157697" cy="6858000"/>
          </a:xfrm>
          <a:prstGeom prst="rect">
            <a:avLst/>
          </a:prstGeom>
        </p:spPr>
      </p:pic>
      <p:sp>
        <p:nvSpPr>
          <p:cNvPr id="7" name="Text Box 2"/>
          <p:cNvSpPr txBox="1">
            <a:spLocks noChangeArrowheads="1"/>
          </p:cNvSpPr>
          <p:nvPr/>
        </p:nvSpPr>
        <p:spPr bwMode="auto">
          <a:xfrm>
            <a:off x="2843808" y="-27384"/>
            <a:ext cx="6192688" cy="1618008"/>
          </a:xfrm>
          <a:prstGeom prst="rect">
            <a:avLst/>
          </a:prstGeom>
          <a:noFill/>
          <a:ln w="9525">
            <a:noFill/>
            <a:round/>
            <a:headEnd/>
            <a:tailEnd/>
          </a:ln>
          <a:effectLst/>
        </p:spPr>
        <p:txBody>
          <a:bodyPr wrap="square" lIns="90000" tIns="46800" rIns="90000" bIns="46800">
            <a:prstTxWarp prst="textNoShape">
              <a:avLst/>
            </a:prstTxWarp>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9900" i="0" dirty="0" smtClean="0">
                <a:solidFill>
                  <a:schemeClr val="tx1"/>
                </a:solidFill>
                <a:effectLst>
                  <a:glow rad="127000">
                    <a:schemeClr val="accent3">
                      <a:alpha val="34000"/>
                    </a:schemeClr>
                  </a:glow>
                </a:effectLst>
              </a:rPr>
              <a:t>challenge</a:t>
            </a:r>
          </a:p>
        </p:txBody>
      </p:sp>
      <p:sp>
        <p:nvSpPr>
          <p:cNvPr id="26626" name="Text Box 2"/>
          <p:cNvSpPr txBox="1">
            <a:spLocks noChangeArrowheads="1"/>
          </p:cNvSpPr>
          <p:nvPr/>
        </p:nvSpPr>
        <p:spPr bwMode="auto">
          <a:xfrm>
            <a:off x="3635897" y="1268760"/>
            <a:ext cx="5040560"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smtClean="0">
                <a:solidFill>
                  <a:srgbClr val="7F7F7F"/>
                </a:solidFill>
                <a:effectLst>
                  <a:glow rad="101600">
                    <a:schemeClr val="tx1">
                      <a:alpha val="75000"/>
                    </a:schemeClr>
                  </a:glow>
                </a:effectLst>
              </a:rPr>
              <a:t>Explain the emergence, in evolution or development, of sophisticated forms of theory of mind cognition.</a:t>
            </a:r>
            <a:endParaRPr lang="en-GB" dirty="0">
              <a:solidFill>
                <a:srgbClr val="7F7F7F"/>
              </a:solidFill>
              <a:effectLst>
                <a:glow rad="101600">
                  <a:schemeClr val="tx1">
                    <a:alpha val="75000"/>
                  </a:schemeClr>
                </a:glow>
              </a:effectLst>
            </a:endParaRPr>
          </a:p>
        </p:txBody>
      </p:sp>
      <p:sp>
        <p:nvSpPr>
          <p:cNvPr id="5" name="Text Box 2"/>
          <p:cNvSpPr txBox="1">
            <a:spLocks noChangeArrowheads="1"/>
          </p:cNvSpPr>
          <p:nvPr/>
        </p:nvSpPr>
        <p:spPr bwMode="auto">
          <a:xfrm>
            <a:off x="2411760" y="2060848"/>
            <a:ext cx="6192688" cy="1618008"/>
          </a:xfrm>
          <a:prstGeom prst="rect">
            <a:avLst/>
          </a:prstGeom>
          <a:noFill/>
          <a:ln w="9525">
            <a:noFill/>
            <a:round/>
            <a:headEnd/>
            <a:tailEnd/>
          </a:ln>
          <a:effectLst/>
        </p:spPr>
        <p:txBody>
          <a:bodyPr wrap="square" lIns="90000" tIns="46800" rIns="90000" bIns="46800">
            <a:prstTxWarp prst="textNoShape">
              <a:avLst/>
            </a:prstTxWarp>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9900" i="0" dirty="0" smtClean="0">
                <a:solidFill>
                  <a:schemeClr val="tx1"/>
                </a:solidFill>
                <a:effectLst>
                  <a:glow rad="127000">
                    <a:schemeClr val="accent3"/>
                  </a:glow>
                </a:effectLst>
              </a:rPr>
              <a:t>conjecture</a:t>
            </a:r>
          </a:p>
        </p:txBody>
      </p:sp>
      <p:sp>
        <p:nvSpPr>
          <p:cNvPr id="8" name="Text Box 2"/>
          <p:cNvSpPr txBox="1">
            <a:spLocks noChangeArrowheads="1"/>
          </p:cNvSpPr>
          <p:nvPr/>
        </p:nvSpPr>
        <p:spPr bwMode="auto">
          <a:xfrm>
            <a:off x="3275856" y="3356992"/>
            <a:ext cx="5760640" cy="144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a:effectLst>
                  <a:glow rad="101600">
                    <a:schemeClr val="tx1">
                      <a:alpha val="75000"/>
                    </a:schemeClr>
                  </a:glow>
                </a:effectLst>
              </a:rPr>
              <a:t>The existence of abilities to engage in joint action partially </a:t>
            </a:r>
            <a:r>
              <a:rPr lang="en-GB" i="0" dirty="0" smtClean="0">
                <a:effectLst>
                  <a:glow rad="101600">
                    <a:schemeClr val="tx1">
                      <a:alpha val="75000"/>
                    </a:schemeClr>
                  </a:glow>
                </a:effectLst>
              </a:rPr>
              <a:t>explains </a:t>
            </a:r>
            <a:r>
              <a:rPr lang="en-GB" i="0" dirty="0">
                <a:effectLst>
                  <a:glow rad="101600">
                    <a:schemeClr val="tx1">
                      <a:alpha val="75000"/>
                    </a:schemeClr>
                  </a:glow>
                </a:effectLst>
              </a:rPr>
              <a:t>how sophisticated forms of </a:t>
            </a:r>
            <a:r>
              <a:rPr lang="en-GB" i="0" dirty="0" smtClean="0">
                <a:effectLst>
                  <a:glow rad="101600">
                    <a:schemeClr val="tx1">
                      <a:alpha val="75000"/>
                    </a:schemeClr>
                  </a:glow>
                </a:effectLst>
              </a:rPr>
              <a:t>theory of mind cognition </a:t>
            </a:r>
            <a:r>
              <a:rPr lang="en-GB" i="0" dirty="0">
                <a:effectLst>
                  <a:glow rad="101600">
                    <a:schemeClr val="tx1">
                      <a:alpha val="75000"/>
                    </a:schemeClr>
                  </a:glow>
                </a:effectLst>
              </a:rPr>
              <a:t>emerge in evolution or development (or both)</a:t>
            </a:r>
            <a:endParaRPr lang="en-GB" dirty="0">
              <a:effectLst>
                <a:glow rad="101600">
                  <a:schemeClr val="tx1">
                    <a:alpha val="75000"/>
                  </a:schemeClr>
                </a:glow>
              </a:effectLst>
            </a:endParaRPr>
          </a:p>
        </p:txBody>
      </p:sp>
    </p:spTree>
    <p:extLst>
      <p:ext uri="{BB962C8B-B14F-4D97-AF65-F5344CB8AC3E}">
        <p14:creationId xmlns:p14="http://schemas.microsoft.com/office/powerpoint/2010/main" val="47839054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bwMode="auto">
          <a:xfrm>
            <a:off x="852244" y="764704"/>
            <a:ext cx="864096" cy="360040"/>
          </a:xfrm>
          <a:prstGeom prst="roundRect">
            <a:avLst/>
          </a:prstGeom>
          <a:solidFill>
            <a:srgbClr val="FF008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5" name="Rectangle 14"/>
          <p:cNvSpPr/>
          <p:nvPr/>
        </p:nvSpPr>
        <p:spPr>
          <a:xfrm>
            <a:off x="467544" y="369238"/>
            <a:ext cx="3600400" cy="2970044"/>
          </a:xfrm>
          <a:prstGeom prst="rect">
            <a:avLst/>
          </a:prstGeom>
          <a:noFill/>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Joint action:</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an action with two or more agents </a:t>
            </a:r>
            <a:r>
              <a:rPr lang="en-US" sz="1100" i="0" dirty="0" smtClean="0">
                <a:effectLst>
                  <a:glow rad="101600">
                    <a:schemeClr val="tx2">
                      <a:alpha val="75000"/>
                    </a:schemeClr>
                  </a:glow>
                </a:effectLst>
              </a:rPr>
              <a:t>(Ludwig 2007)</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sz="1100" i="0" dirty="0">
              <a:effectLst>
                <a:glow rad="101600">
                  <a:schemeClr val="tx2">
                    <a:alpha val="75000"/>
                  </a:schemeClr>
                </a:glow>
              </a:effectLst>
            </a:endParaRP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a:effectLst>
                  <a:glow rad="101600">
                    <a:schemeClr val="tx2">
                      <a:alpha val="75000"/>
                    </a:schemeClr>
                  </a:glow>
                </a:effectLst>
              </a:rPr>
              <a:t>‘our primitive actions, the ones we do not by doing something else, ... these are all the actions there are.’ (Davidson 1971, p. 59).</a:t>
            </a:r>
            <a:endParaRPr lang="en-US" i="0" dirty="0" smtClean="0">
              <a:effectLst>
                <a:glow rad="101600">
                  <a:schemeClr val="tx2">
                    <a:alpha val="75000"/>
                  </a:schemeClr>
                </a:glow>
              </a:effectLst>
            </a:endParaRPr>
          </a:p>
        </p:txBody>
      </p:sp>
    </p:spTree>
    <p:extLst>
      <p:ext uri="{BB962C8B-B14F-4D97-AF65-F5344CB8AC3E}">
        <p14:creationId xmlns:p14="http://schemas.microsoft.com/office/powerpoint/2010/main" val="2366958113"/>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bwMode="auto">
          <a:xfrm>
            <a:off x="852244" y="764704"/>
            <a:ext cx="864096" cy="360040"/>
          </a:xfrm>
          <a:prstGeom prst="roundRect">
            <a:avLst/>
          </a:prstGeom>
          <a:solidFill>
            <a:srgbClr val="FF008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5" name="Rectangle 14"/>
          <p:cNvSpPr/>
          <p:nvPr/>
        </p:nvSpPr>
        <p:spPr>
          <a:xfrm>
            <a:off x="467544" y="369238"/>
            <a:ext cx="3600400" cy="2970044"/>
          </a:xfrm>
          <a:prstGeom prst="rect">
            <a:avLst/>
          </a:prstGeom>
          <a:noFill/>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Joint action:</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an action with two or more agents </a:t>
            </a:r>
            <a:r>
              <a:rPr lang="en-US" sz="1100" i="0" dirty="0" smtClean="0">
                <a:effectLst>
                  <a:glow rad="101600">
                    <a:schemeClr val="tx2">
                      <a:alpha val="75000"/>
                    </a:schemeClr>
                  </a:glow>
                </a:effectLst>
              </a:rPr>
              <a:t>(Ludwig 2007)</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sz="1100" i="0" dirty="0">
              <a:effectLst>
                <a:glow rad="101600">
                  <a:schemeClr val="tx2">
                    <a:alpha val="75000"/>
                  </a:schemeClr>
                </a:glow>
              </a:effectLst>
            </a:endParaRP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a:effectLst>
                  <a:glow rad="101600">
                    <a:schemeClr val="tx2">
                      <a:alpha val="75000"/>
                    </a:schemeClr>
                  </a:glow>
                </a:effectLst>
              </a:rPr>
              <a:t>‘our primitive actions, the ones we do not by doing something else, ... these are all the actions there are.’ (Davidson 1971, p. 59).</a:t>
            </a:r>
            <a:endParaRPr lang="en-US" i="0" dirty="0" smtClean="0">
              <a:effectLst>
                <a:glow rad="101600">
                  <a:schemeClr val="tx2">
                    <a:alpha val="75000"/>
                  </a:schemeClr>
                </a:glow>
              </a:effectLst>
            </a:endParaRPr>
          </a:p>
        </p:txBody>
      </p:sp>
      <p:sp>
        <p:nvSpPr>
          <p:cNvPr id="7" name="Oval 6"/>
          <p:cNvSpPr/>
          <p:nvPr/>
        </p:nvSpPr>
        <p:spPr bwMode="auto">
          <a:xfrm>
            <a:off x="4139952" y="3933056"/>
            <a:ext cx="1440160" cy="1440160"/>
          </a:xfrm>
          <a:prstGeom prst="ellipse">
            <a:avLst/>
          </a:prstGeom>
          <a:noFill/>
          <a:ln w="38100" cap="flat" cmpd="sng" algn="ctr">
            <a:solidFill>
              <a:schemeClr val="bg1"/>
            </a:solidFill>
            <a:prstDash val="solid"/>
            <a:round/>
            <a:headEnd type="none" w="med" len="med"/>
            <a:tailEnd type="none" w="med" len="med"/>
          </a:ln>
          <a:effectLst>
            <a:glow rad="1524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cxnSp>
        <p:nvCxnSpPr>
          <p:cNvPr id="8" name="Straight Arrow Connector 7"/>
          <p:cNvCxnSpPr/>
          <p:nvPr/>
        </p:nvCxnSpPr>
        <p:spPr bwMode="auto">
          <a:xfrm flipV="1">
            <a:off x="3779911" y="4941168"/>
            <a:ext cx="432048" cy="288032"/>
          </a:xfrm>
          <a:prstGeom prst="straightConnector1">
            <a:avLst/>
          </a:prstGeom>
          <a:solidFill>
            <a:srgbClr val="00B8FF"/>
          </a:solidFill>
          <a:ln w="38100" cap="flat" cmpd="sng" algn="ctr">
            <a:solidFill>
              <a:srgbClr val="FFFFFF"/>
            </a:solidFill>
            <a:prstDash val="solid"/>
            <a:round/>
            <a:headEnd type="none" w="med" len="med"/>
            <a:tailEnd type="arrow"/>
          </a:ln>
          <a:effectLst>
            <a:glow rad="152400">
              <a:schemeClr val="tx1">
                <a:alpha val="75000"/>
              </a:schemeClr>
            </a:glow>
          </a:effectLst>
        </p:spPr>
      </p:cxnSp>
      <p:sp>
        <p:nvSpPr>
          <p:cNvPr id="5" name="Oval 4"/>
          <p:cNvSpPr/>
          <p:nvPr/>
        </p:nvSpPr>
        <p:spPr bwMode="auto">
          <a:xfrm>
            <a:off x="2339752" y="4581128"/>
            <a:ext cx="1440160" cy="1440160"/>
          </a:xfrm>
          <a:prstGeom prst="ellipse">
            <a:avLst/>
          </a:prstGeom>
          <a:noFill/>
          <a:ln w="38100" cap="flat" cmpd="sng" algn="ctr">
            <a:solidFill>
              <a:schemeClr val="bg1"/>
            </a:solidFill>
            <a:prstDash val="solid"/>
            <a:round/>
            <a:headEnd type="none" w="med" len="med"/>
            <a:tailEnd type="none" w="med" len="med"/>
          </a:ln>
          <a:effectLst>
            <a:glow rad="1524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cxnSp>
        <p:nvCxnSpPr>
          <p:cNvPr id="6" name="Straight Arrow Connector 5"/>
          <p:cNvCxnSpPr/>
          <p:nvPr/>
        </p:nvCxnSpPr>
        <p:spPr bwMode="auto">
          <a:xfrm>
            <a:off x="1979711" y="4653136"/>
            <a:ext cx="432048" cy="288032"/>
          </a:xfrm>
          <a:prstGeom prst="straightConnector1">
            <a:avLst/>
          </a:prstGeom>
          <a:solidFill>
            <a:srgbClr val="00B8FF"/>
          </a:solidFill>
          <a:ln w="38100" cap="flat" cmpd="sng" algn="ctr">
            <a:solidFill>
              <a:srgbClr val="FFFFFF"/>
            </a:solidFill>
            <a:prstDash val="solid"/>
            <a:round/>
            <a:headEnd type="none" w="med" len="med"/>
            <a:tailEnd type="arrow"/>
          </a:ln>
          <a:effectLst>
            <a:glow rad="152400">
              <a:schemeClr val="tx1">
                <a:alpha val="75000"/>
              </a:schemeClr>
            </a:glow>
          </a:effectLst>
        </p:spPr>
      </p:cxnSp>
      <p:sp>
        <p:nvSpPr>
          <p:cNvPr id="4" name="Oval 3"/>
          <p:cNvSpPr/>
          <p:nvPr/>
        </p:nvSpPr>
        <p:spPr bwMode="auto">
          <a:xfrm>
            <a:off x="539552" y="3717032"/>
            <a:ext cx="1440160" cy="1440160"/>
          </a:xfrm>
          <a:prstGeom prst="ellipse">
            <a:avLst/>
          </a:prstGeom>
          <a:noFill/>
          <a:ln w="38100" cap="flat" cmpd="sng" algn="ctr">
            <a:solidFill>
              <a:schemeClr val="bg1"/>
            </a:solidFill>
            <a:prstDash val="solid"/>
            <a:round/>
            <a:headEnd type="none" w="med" len="med"/>
            <a:tailEnd type="none" w="med" len="med"/>
          </a:ln>
          <a:effectLst>
            <a:glow rad="1524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9" name="Rectangle 8"/>
          <p:cNvSpPr/>
          <p:nvPr/>
        </p:nvSpPr>
        <p:spPr>
          <a:xfrm>
            <a:off x="2555776" y="4869160"/>
            <a:ext cx="1008112" cy="769441"/>
          </a:xfrm>
          <a:prstGeom prst="rect">
            <a:avLst/>
          </a:prstGeom>
          <a:noFill/>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turn key</a:t>
            </a:r>
          </a:p>
        </p:txBody>
      </p:sp>
      <p:sp>
        <p:nvSpPr>
          <p:cNvPr id="10" name="Rectangle 9"/>
          <p:cNvSpPr/>
          <p:nvPr/>
        </p:nvSpPr>
        <p:spPr>
          <a:xfrm>
            <a:off x="4355976" y="4221088"/>
            <a:ext cx="1008112" cy="769441"/>
          </a:xfrm>
          <a:prstGeom prst="rect">
            <a:avLst/>
          </a:prstGeom>
          <a:noFill/>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unlock door</a:t>
            </a:r>
          </a:p>
        </p:txBody>
      </p:sp>
      <p:sp>
        <p:nvSpPr>
          <p:cNvPr id="11" name="Rectangle 10"/>
          <p:cNvSpPr/>
          <p:nvPr/>
        </p:nvSpPr>
        <p:spPr>
          <a:xfrm>
            <a:off x="755576" y="4005064"/>
            <a:ext cx="1008112" cy="769441"/>
          </a:xfrm>
          <a:prstGeom prst="rect">
            <a:avLst/>
          </a:prstGeom>
          <a:noFill/>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move fingers</a:t>
            </a:r>
          </a:p>
        </p:txBody>
      </p:sp>
    </p:spTree>
    <p:extLst>
      <p:ext uri="{BB962C8B-B14F-4D97-AF65-F5344CB8AC3E}">
        <p14:creationId xmlns:p14="http://schemas.microsoft.com/office/powerpoint/2010/main" val="3724015268"/>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bwMode="auto">
          <a:xfrm>
            <a:off x="852244" y="764704"/>
            <a:ext cx="864096" cy="360040"/>
          </a:xfrm>
          <a:prstGeom prst="roundRect">
            <a:avLst/>
          </a:prstGeom>
          <a:solidFill>
            <a:srgbClr val="FF008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5" name="Rectangle 14"/>
          <p:cNvSpPr/>
          <p:nvPr/>
        </p:nvSpPr>
        <p:spPr>
          <a:xfrm>
            <a:off x="467544" y="369238"/>
            <a:ext cx="3600400" cy="2970044"/>
          </a:xfrm>
          <a:prstGeom prst="rect">
            <a:avLst/>
          </a:prstGeom>
          <a:noFill/>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Joint action:</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an action with two or more agents </a:t>
            </a:r>
            <a:r>
              <a:rPr lang="en-US" sz="1100" i="0" dirty="0" smtClean="0">
                <a:effectLst>
                  <a:glow rad="101600">
                    <a:schemeClr val="tx2">
                      <a:alpha val="75000"/>
                    </a:schemeClr>
                  </a:glow>
                </a:effectLst>
              </a:rPr>
              <a:t>(Ludwig 2007)</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sz="1100" i="0" dirty="0">
              <a:effectLst>
                <a:glow rad="101600">
                  <a:schemeClr val="tx2">
                    <a:alpha val="75000"/>
                  </a:schemeClr>
                </a:glow>
              </a:effectLst>
            </a:endParaRP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a:effectLst>
                  <a:glow rad="101600">
                    <a:schemeClr val="tx2">
                      <a:alpha val="75000"/>
                    </a:schemeClr>
                  </a:glow>
                </a:effectLst>
              </a:rPr>
              <a:t>‘our primitive actions, the ones we do not by doing something else, ... these are all the actions there are.’ (Davidson 1971, p. 59).</a:t>
            </a:r>
            <a:endParaRPr lang="en-US" i="0" dirty="0" smtClean="0">
              <a:effectLst>
                <a:glow rad="101600">
                  <a:schemeClr val="tx2">
                    <a:alpha val="75000"/>
                  </a:schemeClr>
                </a:glow>
              </a:effectLst>
            </a:endParaRPr>
          </a:p>
        </p:txBody>
      </p:sp>
      <p:sp>
        <p:nvSpPr>
          <p:cNvPr id="7" name="Oval 6"/>
          <p:cNvSpPr/>
          <p:nvPr/>
        </p:nvSpPr>
        <p:spPr bwMode="auto">
          <a:xfrm>
            <a:off x="4139952" y="3933056"/>
            <a:ext cx="1440160" cy="1440160"/>
          </a:xfrm>
          <a:prstGeom prst="ellipse">
            <a:avLst/>
          </a:prstGeom>
          <a:noFill/>
          <a:ln w="38100" cap="flat" cmpd="sng" algn="ctr">
            <a:solidFill>
              <a:schemeClr val="bg1"/>
            </a:solidFill>
            <a:prstDash val="solid"/>
            <a:round/>
            <a:headEnd type="none" w="med" len="med"/>
            <a:tailEnd type="none" w="med" len="med"/>
          </a:ln>
          <a:effectLst>
            <a:glow rad="1524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cxnSp>
        <p:nvCxnSpPr>
          <p:cNvPr id="8" name="Straight Arrow Connector 7"/>
          <p:cNvCxnSpPr/>
          <p:nvPr/>
        </p:nvCxnSpPr>
        <p:spPr bwMode="auto">
          <a:xfrm flipV="1">
            <a:off x="3779911" y="4941168"/>
            <a:ext cx="432048" cy="288032"/>
          </a:xfrm>
          <a:prstGeom prst="straightConnector1">
            <a:avLst/>
          </a:prstGeom>
          <a:solidFill>
            <a:srgbClr val="00B8FF"/>
          </a:solidFill>
          <a:ln w="38100" cap="flat" cmpd="sng" algn="ctr">
            <a:solidFill>
              <a:srgbClr val="FFFFFF"/>
            </a:solidFill>
            <a:prstDash val="solid"/>
            <a:round/>
            <a:headEnd type="none" w="med" len="med"/>
            <a:tailEnd type="arrow"/>
          </a:ln>
          <a:effectLst>
            <a:glow rad="152400">
              <a:schemeClr val="tx1">
                <a:alpha val="75000"/>
              </a:schemeClr>
            </a:glow>
          </a:effectLst>
        </p:spPr>
      </p:cxnSp>
      <p:sp>
        <p:nvSpPr>
          <p:cNvPr id="5" name="Oval 4"/>
          <p:cNvSpPr/>
          <p:nvPr/>
        </p:nvSpPr>
        <p:spPr bwMode="auto">
          <a:xfrm>
            <a:off x="2339752" y="4581128"/>
            <a:ext cx="1440160" cy="1440160"/>
          </a:xfrm>
          <a:prstGeom prst="ellipse">
            <a:avLst/>
          </a:prstGeom>
          <a:noFill/>
          <a:ln w="38100" cap="flat" cmpd="sng" algn="ctr">
            <a:solidFill>
              <a:schemeClr val="bg1"/>
            </a:solidFill>
            <a:prstDash val="solid"/>
            <a:round/>
            <a:headEnd type="none" w="med" len="med"/>
            <a:tailEnd type="none" w="med" len="med"/>
          </a:ln>
          <a:effectLst>
            <a:glow rad="1524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cxnSp>
        <p:nvCxnSpPr>
          <p:cNvPr id="6" name="Straight Arrow Connector 5"/>
          <p:cNvCxnSpPr/>
          <p:nvPr/>
        </p:nvCxnSpPr>
        <p:spPr bwMode="auto">
          <a:xfrm>
            <a:off x="1979711" y="4653136"/>
            <a:ext cx="432048" cy="288032"/>
          </a:xfrm>
          <a:prstGeom prst="straightConnector1">
            <a:avLst/>
          </a:prstGeom>
          <a:solidFill>
            <a:srgbClr val="00B8FF"/>
          </a:solidFill>
          <a:ln w="38100" cap="flat" cmpd="sng" algn="ctr">
            <a:solidFill>
              <a:srgbClr val="FFFFFF"/>
            </a:solidFill>
            <a:prstDash val="solid"/>
            <a:round/>
            <a:headEnd type="none" w="med" len="med"/>
            <a:tailEnd type="arrow"/>
          </a:ln>
          <a:effectLst>
            <a:glow rad="152400">
              <a:schemeClr val="tx1">
                <a:alpha val="75000"/>
              </a:schemeClr>
            </a:glow>
          </a:effectLst>
        </p:spPr>
      </p:cxnSp>
      <p:sp>
        <p:nvSpPr>
          <p:cNvPr id="4" name="Oval 3"/>
          <p:cNvSpPr/>
          <p:nvPr/>
        </p:nvSpPr>
        <p:spPr bwMode="auto">
          <a:xfrm>
            <a:off x="539552" y="3717032"/>
            <a:ext cx="1440160" cy="1440160"/>
          </a:xfrm>
          <a:prstGeom prst="ellipse">
            <a:avLst/>
          </a:prstGeom>
          <a:solidFill>
            <a:schemeClr val="tx1"/>
          </a:solidFill>
          <a:ln w="38100" cap="flat" cmpd="sng" algn="ctr">
            <a:noFill/>
            <a:prstDash val="solid"/>
            <a:round/>
            <a:headEnd type="none" w="med" len="med"/>
            <a:tailEnd type="none" w="med" len="med"/>
          </a:ln>
          <a:effectLst>
            <a:glow rad="228600">
              <a:schemeClr val="bg1"/>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9" name="Rectangle 8"/>
          <p:cNvSpPr/>
          <p:nvPr/>
        </p:nvSpPr>
        <p:spPr>
          <a:xfrm>
            <a:off x="2555776" y="4869160"/>
            <a:ext cx="1008112" cy="769441"/>
          </a:xfrm>
          <a:prstGeom prst="rect">
            <a:avLst/>
          </a:prstGeom>
          <a:noFill/>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turn key</a:t>
            </a:r>
          </a:p>
        </p:txBody>
      </p:sp>
      <p:sp>
        <p:nvSpPr>
          <p:cNvPr id="10" name="Rectangle 9"/>
          <p:cNvSpPr/>
          <p:nvPr/>
        </p:nvSpPr>
        <p:spPr>
          <a:xfrm>
            <a:off x="4355976" y="4221088"/>
            <a:ext cx="1008112" cy="769441"/>
          </a:xfrm>
          <a:prstGeom prst="rect">
            <a:avLst/>
          </a:prstGeom>
          <a:noFill/>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unlock door</a:t>
            </a:r>
          </a:p>
        </p:txBody>
      </p:sp>
      <p:sp>
        <p:nvSpPr>
          <p:cNvPr id="11" name="Rectangle 10"/>
          <p:cNvSpPr/>
          <p:nvPr/>
        </p:nvSpPr>
        <p:spPr>
          <a:xfrm>
            <a:off x="755576" y="4005064"/>
            <a:ext cx="1008112" cy="769441"/>
          </a:xfrm>
          <a:prstGeom prst="rect">
            <a:avLst/>
          </a:prstGeom>
          <a:noFill/>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move fingers</a:t>
            </a:r>
          </a:p>
        </p:txBody>
      </p:sp>
    </p:spTree>
    <p:extLst>
      <p:ext uri="{BB962C8B-B14F-4D97-AF65-F5344CB8AC3E}">
        <p14:creationId xmlns:p14="http://schemas.microsoft.com/office/powerpoint/2010/main" val="1017492877"/>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bwMode="auto">
          <a:xfrm>
            <a:off x="852244" y="764704"/>
            <a:ext cx="864096" cy="360040"/>
          </a:xfrm>
          <a:prstGeom prst="roundRect">
            <a:avLst/>
          </a:prstGeom>
          <a:solidFill>
            <a:srgbClr val="FF008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5" name="Rectangle 14"/>
          <p:cNvSpPr/>
          <p:nvPr/>
        </p:nvSpPr>
        <p:spPr>
          <a:xfrm>
            <a:off x="467544" y="369238"/>
            <a:ext cx="3600400" cy="2970044"/>
          </a:xfrm>
          <a:prstGeom prst="rect">
            <a:avLst/>
          </a:prstGeom>
          <a:noFill/>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Joint action:</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an action with two or more agents </a:t>
            </a:r>
            <a:r>
              <a:rPr lang="en-US" sz="1100" i="0" dirty="0" smtClean="0">
                <a:effectLst>
                  <a:glow rad="101600">
                    <a:schemeClr val="tx2">
                      <a:alpha val="75000"/>
                    </a:schemeClr>
                  </a:glow>
                </a:effectLst>
              </a:rPr>
              <a:t>(Ludwig 2007)</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sz="1100" i="0" dirty="0">
              <a:effectLst>
                <a:glow rad="101600">
                  <a:schemeClr val="tx2">
                    <a:alpha val="75000"/>
                  </a:schemeClr>
                </a:glow>
              </a:effectLst>
            </a:endParaRP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a:effectLst>
                  <a:glow rad="101600">
                    <a:schemeClr val="tx2">
                      <a:alpha val="75000"/>
                    </a:schemeClr>
                  </a:glow>
                </a:effectLst>
              </a:rPr>
              <a:t>‘our primitive actions, the ones we do not by doing something else, ... these are all the actions there are.’ (Davidson 1971, p. 59).</a:t>
            </a:r>
            <a:endParaRPr lang="en-US" i="0" dirty="0" smtClean="0">
              <a:effectLst>
                <a:glow rad="101600">
                  <a:schemeClr val="tx2">
                    <a:alpha val="75000"/>
                  </a:schemeClr>
                </a:glow>
              </a:effectLst>
            </a:endParaRPr>
          </a:p>
        </p:txBody>
      </p:sp>
      <p:sp>
        <p:nvSpPr>
          <p:cNvPr id="7" name="Oval 6"/>
          <p:cNvSpPr/>
          <p:nvPr/>
        </p:nvSpPr>
        <p:spPr bwMode="auto">
          <a:xfrm>
            <a:off x="4139952" y="3933056"/>
            <a:ext cx="1440160" cy="1440160"/>
          </a:xfrm>
          <a:prstGeom prst="ellipse">
            <a:avLst/>
          </a:prstGeom>
          <a:noFill/>
          <a:ln w="38100" cap="flat" cmpd="sng" algn="ctr">
            <a:solidFill>
              <a:schemeClr val="bg1"/>
            </a:solidFill>
            <a:prstDash val="solid"/>
            <a:round/>
            <a:headEnd type="none" w="med" len="med"/>
            <a:tailEnd type="none" w="med" len="med"/>
          </a:ln>
          <a:effectLst>
            <a:glow rad="1524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cxnSp>
        <p:nvCxnSpPr>
          <p:cNvPr id="8" name="Straight Arrow Connector 7"/>
          <p:cNvCxnSpPr/>
          <p:nvPr/>
        </p:nvCxnSpPr>
        <p:spPr bwMode="auto">
          <a:xfrm flipV="1">
            <a:off x="3779911" y="4941168"/>
            <a:ext cx="432048" cy="288032"/>
          </a:xfrm>
          <a:prstGeom prst="straightConnector1">
            <a:avLst/>
          </a:prstGeom>
          <a:solidFill>
            <a:srgbClr val="00B8FF"/>
          </a:solidFill>
          <a:ln w="38100" cap="flat" cmpd="sng" algn="ctr">
            <a:solidFill>
              <a:srgbClr val="FFFFFF"/>
            </a:solidFill>
            <a:prstDash val="solid"/>
            <a:round/>
            <a:headEnd type="none" w="med" len="med"/>
            <a:tailEnd type="arrow"/>
          </a:ln>
          <a:effectLst>
            <a:glow rad="152400">
              <a:schemeClr val="tx1">
                <a:alpha val="75000"/>
              </a:schemeClr>
            </a:glow>
          </a:effectLst>
        </p:spPr>
      </p:cxnSp>
      <p:sp>
        <p:nvSpPr>
          <p:cNvPr id="5" name="Oval 4"/>
          <p:cNvSpPr/>
          <p:nvPr/>
        </p:nvSpPr>
        <p:spPr bwMode="auto">
          <a:xfrm>
            <a:off x="2339752" y="4581128"/>
            <a:ext cx="1440160" cy="1440160"/>
          </a:xfrm>
          <a:prstGeom prst="ellipse">
            <a:avLst/>
          </a:prstGeom>
          <a:noFill/>
          <a:ln w="38100" cap="flat" cmpd="sng" algn="ctr">
            <a:solidFill>
              <a:schemeClr val="bg1"/>
            </a:solidFill>
            <a:prstDash val="solid"/>
            <a:round/>
            <a:headEnd type="none" w="med" len="med"/>
            <a:tailEnd type="none" w="med" len="med"/>
          </a:ln>
          <a:effectLst>
            <a:glow rad="1524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cxnSp>
        <p:nvCxnSpPr>
          <p:cNvPr id="6" name="Straight Arrow Connector 5"/>
          <p:cNvCxnSpPr/>
          <p:nvPr/>
        </p:nvCxnSpPr>
        <p:spPr bwMode="auto">
          <a:xfrm>
            <a:off x="1979711" y="4653136"/>
            <a:ext cx="432048" cy="288032"/>
          </a:xfrm>
          <a:prstGeom prst="straightConnector1">
            <a:avLst/>
          </a:prstGeom>
          <a:solidFill>
            <a:srgbClr val="00B8FF"/>
          </a:solidFill>
          <a:ln w="38100" cap="flat" cmpd="sng" algn="ctr">
            <a:solidFill>
              <a:srgbClr val="FFFFFF"/>
            </a:solidFill>
            <a:prstDash val="solid"/>
            <a:round/>
            <a:headEnd type="none" w="med" len="med"/>
            <a:tailEnd type="arrow"/>
          </a:ln>
          <a:effectLst>
            <a:glow rad="152400">
              <a:schemeClr val="tx1">
                <a:alpha val="75000"/>
              </a:schemeClr>
            </a:glow>
          </a:effectLst>
        </p:spPr>
      </p:cxnSp>
      <p:sp>
        <p:nvSpPr>
          <p:cNvPr id="4" name="Oval 3"/>
          <p:cNvSpPr/>
          <p:nvPr/>
        </p:nvSpPr>
        <p:spPr bwMode="auto">
          <a:xfrm>
            <a:off x="539552" y="3717032"/>
            <a:ext cx="1440160" cy="1440160"/>
          </a:xfrm>
          <a:prstGeom prst="ellipse">
            <a:avLst/>
          </a:prstGeom>
          <a:noFill/>
          <a:ln w="38100" cap="flat" cmpd="sng" algn="ctr">
            <a:solidFill>
              <a:schemeClr val="bg1"/>
            </a:solidFill>
            <a:prstDash val="solid"/>
            <a:round/>
            <a:headEnd type="none" w="med" len="med"/>
            <a:tailEnd type="none" w="med" len="med"/>
          </a:ln>
          <a:effectLst>
            <a:glow rad="1524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9" name="Rectangle 8"/>
          <p:cNvSpPr/>
          <p:nvPr/>
        </p:nvSpPr>
        <p:spPr>
          <a:xfrm>
            <a:off x="2555776" y="4869160"/>
            <a:ext cx="1008112" cy="769441"/>
          </a:xfrm>
          <a:prstGeom prst="rect">
            <a:avLst/>
          </a:prstGeom>
          <a:noFill/>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turn key</a:t>
            </a:r>
          </a:p>
        </p:txBody>
      </p:sp>
      <p:sp>
        <p:nvSpPr>
          <p:cNvPr id="10" name="Rectangle 9"/>
          <p:cNvSpPr/>
          <p:nvPr/>
        </p:nvSpPr>
        <p:spPr>
          <a:xfrm>
            <a:off x="4355976" y="4221088"/>
            <a:ext cx="1008112" cy="769441"/>
          </a:xfrm>
          <a:prstGeom prst="rect">
            <a:avLst/>
          </a:prstGeom>
          <a:noFill/>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unlock door</a:t>
            </a:r>
          </a:p>
        </p:txBody>
      </p:sp>
      <p:sp>
        <p:nvSpPr>
          <p:cNvPr id="11" name="Rectangle 10"/>
          <p:cNvSpPr/>
          <p:nvPr/>
        </p:nvSpPr>
        <p:spPr>
          <a:xfrm>
            <a:off x="755576" y="4005064"/>
            <a:ext cx="1008112" cy="769441"/>
          </a:xfrm>
          <a:prstGeom prst="rect">
            <a:avLst/>
          </a:prstGeom>
          <a:noFill/>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move fingers</a:t>
            </a:r>
          </a:p>
        </p:txBody>
      </p:sp>
      <p:cxnSp>
        <p:nvCxnSpPr>
          <p:cNvPr id="12" name="Straight Arrow Connector 11"/>
          <p:cNvCxnSpPr/>
          <p:nvPr/>
        </p:nvCxnSpPr>
        <p:spPr bwMode="auto">
          <a:xfrm>
            <a:off x="251520" y="3717032"/>
            <a:ext cx="432048" cy="288032"/>
          </a:xfrm>
          <a:prstGeom prst="straightConnector1">
            <a:avLst/>
          </a:prstGeom>
          <a:solidFill>
            <a:srgbClr val="00B8FF"/>
          </a:solidFill>
          <a:ln w="38100" cap="flat" cmpd="sng" algn="ctr">
            <a:solidFill>
              <a:srgbClr val="FFFFFF"/>
            </a:solidFill>
            <a:prstDash val="solid"/>
            <a:round/>
            <a:headEnd type="none" w="med" len="med"/>
            <a:tailEnd type="arrow"/>
          </a:ln>
          <a:effectLst>
            <a:glow rad="152400">
              <a:schemeClr val="tx1">
                <a:alpha val="75000"/>
              </a:schemeClr>
            </a:glow>
          </a:effectLst>
        </p:spPr>
      </p:cxnSp>
      <p:sp>
        <p:nvSpPr>
          <p:cNvPr id="14" name="Oval 13"/>
          <p:cNvSpPr/>
          <p:nvPr/>
        </p:nvSpPr>
        <p:spPr bwMode="auto">
          <a:xfrm>
            <a:off x="-1044624" y="2564904"/>
            <a:ext cx="1440160" cy="1440160"/>
          </a:xfrm>
          <a:prstGeom prst="ellipse">
            <a:avLst/>
          </a:prstGeom>
          <a:solidFill>
            <a:schemeClr val="tx1"/>
          </a:solidFill>
          <a:ln w="38100" cap="flat" cmpd="sng" algn="ctr">
            <a:noFill/>
            <a:prstDash val="solid"/>
            <a:round/>
            <a:headEnd type="none" w="med" len="med"/>
            <a:tailEnd type="none" w="med" len="med"/>
          </a:ln>
          <a:effectLst>
            <a:glow rad="228600">
              <a:schemeClr val="bg1"/>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Tree>
    <p:extLst>
      <p:ext uri="{BB962C8B-B14F-4D97-AF65-F5344CB8AC3E}">
        <p14:creationId xmlns:p14="http://schemas.microsoft.com/office/powerpoint/2010/main" val="386046844"/>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bwMode="auto">
          <a:xfrm>
            <a:off x="852244" y="764704"/>
            <a:ext cx="864096" cy="360040"/>
          </a:xfrm>
          <a:prstGeom prst="roundRect">
            <a:avLst/>
          </a:prstGeom>
          <a:solidFill>
            <a:srgbClr val="FF008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5" name="Rectangle 14"/>
          <p:cNvSpPr/>
          <p:nvPr/>
        </p:nvSpPr>
        <p:spPr>
          <a:xfrm>
            <a:off x="467544" y="369238"/>
            <a:ext cx="3600400" cy="2970044"/>
          </a:xfrm>
          <a:prstGeom prst="rect">
            <a:avLst/>
          </a:prstGeom>
          <a:noFill/>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Joint action:</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an action with two or more agents </a:t>
            </a:r>
            <a:r>
              <a:rPr lang="en-US" sz="1100" i="0" dirty="0" smtClean="0">
                <a:effectLst>
                  <a:glow rad="101600">
                    <a:schemeClr val="tx2">
                      <a:alpha val="75000"/>
                    </a:schemeClr>
                  </a:glow>
                </a:effectLst>
              </a:rPr>
              <a:t>(Ludwig 2007)</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sz="1100" i="0" dirty="0">
              <a:effectLst>
                <a:glow rad="101600">
                  <a:schemeClr val="tx2">
                    <a:alpha val="75000"/>
                  </a:schemeClr>
                </a:glow>
              </a:effectLst>
            </a:endParaRP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a:effectLst>
                  <a:glow rad="101600">
                    <a:schemeClr val="tx2">
                      <a:alpha val="75000"/>
                    </a:schemeClr>
                  </a:glow>
                </a:effectLst>
              </a:rPr>
              <a:t>‘our primitive actions, the ones we do not by doing something else, ... these are all the actions there are.’ (Davidson 1971, p. 59).</a:t>
            </a:r>
            <a:endParaRPr lang="en-US" i="0" dirty="0" smtClean="0">
              <a:effectLst>
                <a:glow rad="101600">
                  <a:schemeClr val="tx2">
                    <a:alpha val="75000"/>
                  </a:schemeClr>
                </a:glow>
              </a:effectLst>
            </a:endParaRPr>
          </a:p>
        </p:txBody>
      </p:sp>
      <p:sp>
        <p:nvSpPr>
          <p:cNvPr id="7" name="Oval 6"/>
          <p:cNvSpPr/>
          <p:nvPr/>
        </p:nvSpPr>
        <p:spPr bwMode="auto">
          <a:xfrm>
            <a:off x="4139952" y="3933056"/>
            <a:ext cx="1440160" cy="1440160"/>
          </a:xfrm>
          <a:prstGeom prst="ellipse">
            <a:avLst/>
          </a:prstGeom>
          <a:noFill/>
          <a:ln w="38100" cap="flat" cmpd="sng" algn="ctr">
            <a:solidFill>
              <a:schemeClr val="bg1"/>
            </a:solidFill>
            <a:prstDash val="solid"/>
            <a:round/>
            <a:headEnd type="none" w="med" len="med"/>
            <a:tailEnd type="none" w="med" len="med"/>
          </a:ln>
          <a:effectLst>
            <a:glow rad="1524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cxnSp>
        <p:nvCxnSpPr>
          <p:cNvPr id="8" name="Straight Arrow Connector 7"/>
          <p:cNvCxnSpPr/>
          <p:nvPr/>
        </p:nvCxnSpPr>
        <p:spPr bwMode="auto">
          <a:xfrm flipV="1">
            <a:off x="3779911" y="4941168"/>
            <a:ext cx="432048" cy="288032"/>
          </a:xfrm>
          <a:prstGeom prst="straightConnector1">
            <a:avLst/>
          </a:prstGeom>
          <a:solidFill>
            <a:srgbClr val="00B8FF"/>
          </a:solidFill>
          <a:ln w="38100" cap="flat" cmpd="sng" algn="ctr">
            <a:solidFill>
              <a:srgbClr val="FFFFFF"/>
            </a:solidFill>
            <a:prstDash val="solid"/>
            <a:round/>
            <a:headEnd type="none" w="med" len="med"/>
            <a:tailEnd type="arrow"/>
          </a:ln>
          <a:effectLst>
            <a:glow rad="152400">
              <a:schemeClr val="tx1">
                <a:alpha val="75000"/>
              </a:schemeClr>
            </a:glow>
          </a:effectLst>
        </p:spPr>
      </p:cxnSp>
      <p:sp>
        <p:nvSpPr>
          <p:cNvPr id="5" name="Oval 4"/>
          <p:cNvSpPr/>
          <p:nvPr/>
        </p:nvSpPr>
        <p:spPr bwMode="auto">
          <a:xfrm>
            <a:off x="2339752" y="4581128"/>
            <a:ext cx="1440160" cy="1440160"/>
          </a:xfrm>
          <a:prstGeom prst="ellipse">
            <a:avLst/>
          </a:prstGeom>
          <a:noFill/>
          <a:ln w="38100" cap="flat" cmpd="sng" algn="ctr">
            <a:solidFill>
              <a:schemeClr val="bg1"/>
            </a:solidFill>
            <a:prstDash val="solid"/>
            <a:round/>
            <a:headEnd type="none" w="med" len="med"/>
            <a:tailEnd type="none" w="med" len="med"/>
          </a:ln>
          <a:effectLst>
            <a:glow rad="1524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cxnSp>
        <p:nvCxnSpPr>
          <p:cNvPr id="6" name="Straight Arrow Connector 5"/>
          <p:cNvCxnSpPr/>
          <p:nvPr/>
        </p:nvCxnSpPr>
        <p:spPr bwMode="auto">
          <a:xfrm>
            <a:off x="1979711" y="4653136"/>
            <a:ext cx="432048" cy="288032"/>
          </a:xfrm>
          <a:prstGeom prst="straightConnector1">
            <a:avLst/>
          </a:prstGeom>
          <a:solidFill>
            <a:srgbClr val="00B8FF"/>
          </a:solidFill>
          <a:ln w="38100" cap="flat" cmpd="sng" algn="ctr">
            <a:solidFill>
              <a:srgbClr val="FFFFFF"/>
            </a:solidFill>
            <a:prstDash val="solid"/>
            <a:round/>
            <a:headEnd type="none" w="med" len="med"/>
            <a:tailEnd type="arrow"/>
          </a:ln>
          <a:effectLst>
            <a:glow rad="152400">
              <a:schemeClr val="tx1">
                <a:alpha val="75000"/>
              </a:schemeClr>
            </a:glow>
          </a:effectLst>
        </p:spPr>
      </p:cxnSp>
      <p:sp>
        <p:nvSpPr>
          <p:cNvPr id="4" name="Oval 3"/>
          <p:cNvSpPr/>
          <p:nvPr/>
        </p:nvSpPr>
        <p:spPr bwMode="auto">
          <a:xfrm>
            <a:off x="539552" y="3717032"/>
            <a:ext cx="1440160" cy="1440160"/>
          </a:xfrm>
          <a:prstGeom prst="ellipse">
            <a:avLst/>
          </a:prstGeom>
          <a:noFill/>
          <a:ln w="38100" cap="flat" cmpd="sng" algn="ctr">
            <a:solidFill>
              <a:schemeClr val="bg1"/>
            </a:solidFill>
            <a:prstDash val="solid"/>
            <a:round/>
            <a:headEnd type="none" w="med" len="med"/>
            <a:tailEnd type="none" w="med" len="med"/>
          </a:ln>
          <a:effectLst>
            <a:glow rad="1524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9" name="Rectangle 8"/>
          <p:cNvSpPr/>
          <p:nvPr/>
        </p:nvSpPr>
        <p:spPr>
          <a:xfrm>
            <a:off x="2555776" y="4869160"/>
            <a:ext cx="1008112" cy="769441"/>
          </a:xfrm>
          <a:prstGeom prst="rect">
            <a:avLst/>
          </a:prstGeom>
          <a:noFill/>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turn key</a:t>
            </a:r>
          </a:p>
        </p:txBody>
      </p:sp>
      <p:sp>
        <p:nvSpPr>
          <p:cNvPr id="10" name="Rectangle 9"/>
          <p:cNvSpPr/>
          <p:nvPr/>
        </p:nvSpPr>
        <p:spPr>
          <a:xfrm>
            <a:off x="4355976" y="4221088"/>
            <a:ext cx="1008112" cy="769441"/>
          </a:xfrm>
          <a:prstGeom prst="rect">
            <a:avLst/>
          </a:prstGeom>
          <a:noFill/>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unlock door</a:t>
            </a:r>
          </a:p>
        </p:txBody>
      </p:sp>
      <p:sp>
        <p:nvSpPr>
          <p:cNvPr id="11" name="Rectangle 10"/>
          <p:cNvSpPr/>
          <p:nvPr/>
        </p:nvSpPr>
        <p:spPr>
          <a:xfrm>
            <a:off x="755576" y="4005064"/>
            <a:ext cx="1008112" cy="769441"/>
          </a:xfrm>
          <a:prstGeom prst="rect">
            <a:avLst/>
          </a:prstGeom>
          <a:noFill/>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move fingers</a:t>
            </a:r>
          </a:p>
        </p:txBody>
      </p:sp>
      <p:cxnSp>
        <p:nvCxnSpPr>
          <p:cNvPr id="12" name="Straight Arrow Connector 11"/>
          <p:cNvCxnSpPr/>
          <p:nvPr/>
        </p:nvCxnSpPr>
        <p:spPr bwMode="auto">
          <a:xfrm>
            <a:off x="251520" y="3717032"/>
            <a:ext cx="432048" cy="288032"/>
          </a:xfrm>
          <a:prstGeom prst="straightConnector1">
            <a:avLst/>
          </a:prstGeom>
          <a:solidFill>
            <a:srgbClr val="00B8FF"/>
          </a:solidFill>
          <a:ln w="38100" cap="flat" cmpd="sng" algn="ctr">
            <a:solidFill>
              <a:srgbClr val="FFFFFF"/>
            </a:solidFill>
            <a:prstDash val="solid"/>
            <a:round/>
            <a:headEnd type="none" w="med" len="med"/>
            <a:tailEnd type="arrow"/>
          </a:ln>
          <a:effectLst>
            <a:glow rad="152400">
              <a:schemeClr val="tx1">
                <a:alpha val="75000"/>
              </a:schemeClr>
            </a:glow>
          </a:effectLst>
        </p:spPr>
      </p:cxnSp>
      <p:sp>
        <p:nvSpPr>
          <p:cNvPr id="14" name="Oval 13"/>
          <p:cNvSpPr/>
          <p:nvPr/>
        </p:nvSpPr>
        <p:spPr bwMode="auto">
          <a:xfrm>
            <a:off x="-1044624" y="2564904"/>
            <a:ext cx="1440160" cy="1440160"/>
          </a:xfrm>
          <a:prstGeom prst="ellipse">
            <a:avLst/>
          </a:prstGeom>
          <a:solidFill>
            <a:schemeClr val="tx1"/>
          </a:solidFill>
          <a:ln w="38100" cap="flat" cmpd="sng" algn="ctr">
            <a:noFill/>
            <a:prstDash val="solid"/>
            <a:round/>
            <a:headEnd type="none" w="med" len="med"/>
            <a:tailEnd type="none" w="med" len="med"/>
          </a:ln>
          <a:effectLst>
            <a:glow rad="228600">
              <a:schemeClr val="bg1"/>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3" name="Rectangle 2"/>
          <p:cNvSpPr/>
          <p:nvPr/>
        </p:nvSpPr>
        <p:spPr bwMode="auto">
          <a:xfrm>
            <a:off x="0" y="1484784"/>
            <a:ext cx="6012160" cy="5373216"/>
          </a:xfrm>
          <a:prstGeom prst="rect">
            <a:avLst/>
          </a:prstGeom>
          <a:solidFill>
            <a:schemeClr val="tx1">
              <a:alpha val="67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7" name="Text Box 4"/>
          <p:cNvSpPr txBox="1">
            <a:spLocks noChangeArrowheads="1"/>
          </p:cNvSpPr>
          <p:nvPr/>
        </p:nvSpPr>
        <p:spPr bwMode="auto">
          <a:xfrm>
            <a:off x="4898984" y="476672"/>
            <a:ext cx="3590925" cy="3978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spcBef>
                <a:spcPct val="25000"/>
              </a:spcBef>
            </a:pPr>
            <a:r>
              <a:rPr lang="en-GB" i="0" dirty="0" smtClean="0">
                <a:effectLst>
                  <a:glow rad="101600">
                    <a:schemeClr val="tx1">
                      <a:alpha val="75000"/>
                    </a:schemeClr>
                  </a:glow>
                </a:effectLst>
              </a:rPr>
              <a:t>tidying </a:t>
            </a:r>
            <a:r>
              <a:rPr lang="en-GB" i="0" dirty="0">
                <a:effectLst>
                  <a:glow rad="101600">
                    <a:schemeClr val="tx1">
                      <a:alpha val="75000"/>
                    </a:schemeClr>
                  </a:glow>
                </a:effectLst>
              </a:rPr>
              <a:t>up the toys together </a:t>
            </a:r>
          </a:p>
          <a:p>
            <a:pPr algn="r">
              <a:spcBef>
                <a:spcPct val="25000"/>
              </a:spcBef>
            </a:pPr>
            <a:r>
              <a:rPr lang="en-GB" sz="1600" i="0" dirty="0">
                <a:effectLst>
                  <a:glow rad="101600">
                    <a:schemeClr val="tx1">
                      <a:alpha val="75000"/>
                    </a:schemeClr>
                  </a:glow>
                </a:effectLst>
              </a:rPr>
              <a:t>(</a:t>
            </a:r>
            <a:r>
              <a:rPr lang="en-GB" sz="1600" i="0" dirty="0" err="1">
                <a:effectLst>
                  <a:glow rad="101600">
                    <a:schemeClr val="tx1">
                      <a:alpha val="75000"/>
                    </a:schemeClr>
                  </a:glow>
                </a:effectLst>
              </a:rPr>
              <a:t>Behne</a:t>
            </a:r>
            <a:r>
              <a:rPr lang="en-GB" sz="1600" i="0" dirty="0">
                <a:effectLst>
                  <a:glow rad="101600">
                    <a:schemeClr val="tx1">
                      <a:alpha val="75000"/>
                    </a:schemeClr>
                  </a:glow>
                </a:effectLst>
              </a:rPr>
              <a:t> et al 2005)</a:t>
            </a:r>
          </a:p>
          <a:p>
            <a:pPr algn="l">
              <a:spcBef>
                <a:spcPct val="25000"/>
              </a:spcBef>
            </a:pPr>
            <a:r>
              <a:rPr lang="en-GB" i="0" dirty="0">
                <a:effectLst>
                  <a:glow rad="101600">
                    <a:schemeClr val="tx1">
                      <a:alpha val="75000"/>
                    </a:schemeClr>
                  </a:glow>
                </a:effectLst>
              </a:rPr>
              <a:t>cooperatively pulling handles in sequence to make a dog-puppet sing </a:t>
            </a:r>
          </a:p>
          <a:p>
            <a:pPr algn="r">
              <a:spcBef>
                <a:spcPct val="25000"/>
              </a:spcBef>
            </a:pPr>
            <a:r>
              <a:rPr lang="en-GB" sz="1600" i="0" dirty="0">
                <a:effectLst>
                  <a:glow rad="101600">
                    <a:schemeClr val="tx1">
                      <a:alpha val="75000"/>
                    </a:schemeClr>
                  </a:glow>
                </a:effectLst>
              </a:rPr>
              <a:t>(Brownell et al 2006)</a:t>
            </a:r>
          </a:p>
          <a:p>
            <a:pPr algn="l">
              <a:spcBef>
                <a:spcPct val="25000"/>
              </a:spcBef>
            </a:pPr>
            <a:r>
              <a:rPr lang="en-GB" i="0" dirty="0">
                <a:effectLst>
                  <a:glow rad="101600">
                    <a:schemeClr val="tx1">
                      <a:alpha val="75000"/>
                    </a:schemeClr>
                  </a:glow>
                </a:effectLst>
              </a:rPr>
              <a:t>bouncing a ball on a large trampoline together </a:t>
            </a:r>
          </a:p>
          <a:p>
            <a:pPr algn="r">
              <a:spcBef>
                <a:spcPct val="25000"/>
              </a:spcBef>
            </a:pPr>
            <a:r>
              <a:rPr lang="en-GB" sz="1600" i="0" dirty="0">
                <a:effectLst>
                  <a:glow rad="101600">
                    <a:schemeClr val="tx1">
                      <a:alpha val="75000"/>
                    </a:schemeClr>
                  </a:glow>
                </a:effectLst>
              </a:rPr>
              <a:t>(</a:t>
            </a:r>
            <a:r>
              <a:rPr lang="en-GB" sz="1600" i="0" dirty="0" err="1">
                <a:effectLst>
                  <a:glow rad="101600">
                    <a:schemeClr val="tx1">
                      <a:alpha val="75000"/>
                    </a:schemeClr>
                  </a:glow>
                </a:effectLst>
              </a:rPr>
              <a:t>Tomasello</a:t>
            </a:r>
            <a:r>
              <a:rPr lang="en-GB" sz="1600" i="0" dirty="0">
                <a:effectLst>
                  <a:glow rad="101600">
                    <a:schemeClr val="tx1">
                      <a:alpha val="75000"/>
                    </a:schemeClr>
                  </a:glow>
                </a:effectLst>
              </a:rPr>
              <a:t> &amp; Carpenter 2007)</a:t>
            </a:r>
          </a:p>
          <a:p>
            <a:pPr algn="l">
              <a:spcBef>
                <a:spcPct val="25000"/>
              </a:spcBef>
            </a:pPr>
            <a:r>
              <a:rPr lang="en-GB" i="0" dirty="0" smtClean="0">
                <a:effectLst>
                  <a:glow rad="101600">
                    <a:schemeClr val="tx1">
                      <a:alpha val="75000"/>
                    </a:schemeClr>
                  </a:glow>
                </a:effectLst>
              </a:rPr>
              <a:t>pretending to row a boat together</a:t>
            </a:r>
            <a:endParaRPr lang="en-GB" i="0" dirty="0">
              <a:effectLst>
                <a:glow rad="101600">
                  <a:schemeClr val="tx1">
                    <a:alpha val="75000"/>
                  </a:schemeClr>
                </a:glow>
              </a:effectLst>
            </a:endParaRPr>
          </a:p>
        </p:txBody>
      </p:sp>
    </p:spTree>
    <p:extLst>
      <p:ext uri="{BB962C8B-B14F-4D97-AF65-F5344CB8AC3E}">
        <p14:creationId xmlns:p14="http://schemas.microsoft.com/office/powerpoint/2010/main" val="1165985177"/>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bwMode="auto">
          <a:xfrm>
            <a:off x="852244" y="764704"/>
            <a:ext cx="864096" cy="360040"/>
          </a:xfrm>
          <a:prstGeom prst="roundRect">
            <a:avLst/>
          </a:prstGeom>
          <a:solidFill>
            <a:srgbClr val="FF008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5" name="Rectangle 14"/>
          <p:cNvSpPr/>
          <p:nvPr/>
        </p:nvSpPr>
        <p:spPr>
          <a:xfrm>
            <a:off x="467544" y="369238"/>
            <a:ext cx="3600400" cy="2970044"/>
          </a:xfrm>
          <a:prstGeom prst="rect">
            <a:avLst/>
          </a:prstGeom>
          <a:noFill/>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Joint action:</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an action with two or more agents </a:t>
            </a:r>
            <a:r>
              <a:rPr lang="en-US" sz="1100" i="0" dirty="0" smtClean="0">
                <a:effectLst>
                  <a:glow rad="101600">
                    <a:schemeClr val="tx2">
                      <a:alpha val="75000"/>
                    </a:schemeClr>
                  </a:glow>
                </a:effectLst>
              </a:rPr>
              <a:t>(Ludwig 2007)</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sz="1100" i="0" dirty="0">
              <a:effectLst>
                <a:glow rad="101600">
                  <a:schemeClr val="tx2">
                    <a:alpha val="75000"/>
                  </a:schemeClr>
                </a:glow>
              </a:effectLst>
            </a:endParaRP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a:effectLst>
                  <a:glow rad="101600">
                    <a:schemeClr val="tx2">
                      <a:alpha val="75000"/>
                    </a:schemeClr>
                  </a:glow>
                </a:effectLst>
              </a:rPr>
              <a:t>‘our primitive actions, the ones we do not by doing something else, ... these are all the actions there are.’ (Davidson 1971, p. 59).</a:t>
            </a:r>
            <a:endParaRPr lang="en-US" i="0" dirty="0" smtClean="0">
              <a:effectLst>
                <a:glow rad="101600">
                  <a:schemeClr val="tx2">
                    <a:alpha val="75000"/>
                  </a:schemeClr>
                </a:glow>
              </a:effectLst>
            </a:endParaRPr>
          </a:p>
        </p:txBody>
      </p:sp>
      <p:sp>
        <p:nvSpPr>
          <p:cNvPr id="7" name="Oval 6"/>
          <p:cNvSpPr/>
          <p:nvPr/>
        </p:nvSpPr>
        <p:spPr bwMode="auto">
          <a:xfrm>
            <a:off x="4139952" y="3933056"/>
            <a:ext cx="1440160" cy="1440160"/>
          </a:xfrm>
          <a:prstGeom prst="ellipse">
            <a:avLst/>
          </a:prstGeom>
          <a:noFill/>
          <a:ln w="38100" cap="flat" cmpd="sng" algn="ctr">
            <a:solidFill>
              <a:schemeClr val="bg1"/>
            </a:solidFill>
            <a:prstDash val="solid"/>
            <a:round/>
            <a:headEnd type="none" w="med" len="med"/>
            <a:tailEnd type="none" w="med" len="med"/>
          </a:ln>
          <a:effectLst>
            <a:glow rad="1524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cxnSp>
        <p:nvCxnSpPr>
          <p:cNvPr id="8" name="Straight Arrow Connector 7"/>
          <p:cNvCxnSpPr/>
          <p:nvPr/>
        </p:nvCxnSpPr>
        <p:spPr bwMode="auto">
          <a:xfrm flipV="1">
            <a:off x="3779911" y="4941168"/>
            <a:ext cx="432048" cy="288032"/>
          </a:xfrm>
          <a:prstGeom prst="straightConnector1">
            <a:avLst/>
          </a:prstGeom>
          <a:solidFill>
            <a:srgbClr val="00B8FF"/>
          </a:solidFill>
          <a:ln w="38100" cap="flat" cmpd="sng" algn="ctr">
            <a:solidFill>
              <a:srgbClr val="FFFFFF"/>
            </a:solidFill>
            <a:prstDash val="solid"/>
            <a:round/>
            <a:headEnd type="none" w="med" len="med"/>
            <a:tailEnd type="arrow"/>
          </a:ln>
          <a:effectLst>
            <a:glow rad="152400">
              <a:schemeClr val="tx1">
                <a:alpha val="75000"/>
              </a:schemeClr>
            </a:glow>
          </a:effectLst>
        </p:spPr>
      </p:cxnSp>
      <p:sp>
        <p:nvSpPr>
          <p:cNvPr id="5" name="Oval 4"/>
          <p:cNvSpPr/>
          <p:nvPr/>
        </p:nvSpPr>
        <p:spPr bwMode="auto">
          <a:xfrm>
            <a:off x="2339752" y="4581128"/>
            <a:ext cx="1440160" cy="1440160"/>
          </a:xfrm>
          <a:prstGeom prst="ellipse">
            <a:avLst/>
          </a:prstGeom>
          <a:noFill/>
          <a:ln w="38100" cap="flat" cmpd="sng" algn="ctr">
            <a:solidFill>
              <a:schemeClr val="bg1"/>
            </a:solidFill>
            <a:prstDash val="solid"/>
            <a:round/>
            <a:headEnd type="none" w="med" len="med"/>
            <a:tailEnd type="none" w="med" len="med"/>
          </a:ln>
          <a:effectLst>
            <a:glow rad="1524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cxnSp>
        <p:nvCxnSpPr>
          <p:cNvPr id="6" name="Straight Arrow Connector 5"/>
          <p:cNvCxnSpPr/>
          <p:nvPr/>
        </p:nvCxnSpPr>
        <p:spPr bwMode="auto">
          <a:xfrm>
            <a:off x="1979711" y="4653136"/>
            <a:ext cx="432048" cy="288032"/>
          </a:xfrm>
          <a:prstGeom prst="straightConnector1">
            <a:avLst/>
          </a:prstGeom>
          <a:solidFill>
            <a:srgbClr val="00B8FF"/>
          </a:solidFill>
          <a:ln w="38100" cap="flat" cmpd="sng" algn="ctr">
            <a:solidFill>
              <a:srgbClr val="FFFFFF"/>
            </a:solidFill>
            <a:prstDash val="solid"/>
            <a:round/>
            <a:headEnd type="none" w="med" len="med"/>
            <a:tailEnd type="arrow"/>
          </a:ln>
          <a:effectLst>
            <a:glow rad="152400">
              <a:schemeClr val="tx1">
                <a:alpha val="75000"/>
              </a:schemeClr>
            </a:glow>
          </a:effectLst>
        </p:spPr>
      </p:cxnSp>
      <p:sp>
        <p:nvSpPr>
          <p:cNvPr id="4" name="Oval 3"/>
          <p:cNvSpPr/>
          <p:nvPr/>
        </p:nvSpPr>
        <p:spPr bwMode="auto">
          <a:xfrm>
            <a:off x="539552" y="3717032"/>
            <a:ext cx="1440160" cy="1440160"/>
          </a:xfrm>
          <a:prstGeom prst="ellipse">
            <a:avLst/>
          </a:prstGeom>
          <a:noFill/>
          <a:ln w="38100" cap="flat" cmpd="sng" algn="ctr">
            <a:solidFill>
              <a:schemeClr val="bg1"/>
            </a:solidFill>
            <a:prstDash val="solid"/>
            <a:round/>
            <a:headEnd type="none" w="med" len="med"/>
            <a:tailEnd type="none" w="med" len="med"/>
          </a:ln>
          <a:effectLst>
            <a:glow rad="1524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9" name="Rectangle 8"/>
          <p:cNvSpPr/>
          <p:nvPr/>
        </p:nvSpPr>
        <p:spPr>
          <a:xfrm>
            <a:off x="2555776" y="4869160"/>
            <a:ext cx="1008112" cy="769441"/>
          </a:xfrm>
          <a:prstGeom prst="rect">
            <a:avLst/>
          </a:prstGeom>
          <a:noFill/>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turn key</a:t>
            </a:r>
          </a:p>
        </p:txBody>
      </p:sp>
      <p:sp>
        <p:nvSpPr>
          <p:cNvPr id="10" name="Rectangle 9"/>
          <p:cNvSpPr/>
          <p:nvPr/>
        </p:nvSpPr>
        <p:spPr>
          <a:xfrm>
            <a:off x="4355976" y="4221088"/>
            <a:ext cx="1008112" cy="769441"/>
          </a:xfrm>
          <a:prstGeom prst="rect">
            <a:avLst/>
          </a:prstGeom>
          <a:noFill/>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unlock door</a:t>
            </a:r>
          </a:p>
        </p:txBody>
      </p:sp>
      <p:sp>
        <p:nvSpPr>
          <p:cNvPr id="11" name="Rectangle 10"/>
          <p:cNvSpPr/>
          <p:nvPr/>
        </p:nvSpPr>
        <p:spPr>
          <a:xfrm>
            <a:off x="755576" y="4005064"/>
            <a:ext cx="1008112" cy="769441"/>
          </a:xfrm>
          <a:prstGeom prst="rect">
            <a:avLst/>
          </a:prstGeom>
          <a:noFill/>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move fingers</a:t>
            </a:r>
          </a:p>
        </p:txBody>
      </p:sp>
      <p:cxnSp>
        <p:nvCxnSpPr>
          <p:cNvPr id="12" name="Straight Arrow Connector 11"/>
          <p:cNvCxnSpPr/>
          <p:nvPr/>
        </p:nvCxnSpPr>
        <p:spPr bwMode="auto">
          <a:xfrm>
            <a:off x="251520" y="3717032"/>
            <a:ext cx="432048" cy="288032"/>
          </a:xfrm>
          <a:prstGeom prst="straightConnector1">
            <a:avLst/>
          </a:prstGeom>
          <a:solidFill>
            <a:srgbClr val="00B8FF"/>
          </a:solidFill>
          <a:ln w="38100" cap="flat" cmpd="sng" algn="ctr">
            <a:solidFill>
              <a:srgbClr val="FFFFFF"/>
            </a:solidFill>
            <a:prstDash val="solid"/>
            <a:round/>
            <a:headEnd type="none" w="med" len="med"/>
            <a:tailEnd type="arrow"/>
          </a:ln>
          <a:effectLst>
            <a:glow rad="152400">
              <a:schemeClr val="tx1">
                <a:alpha val="75000"/>
              </a:schemeClr>
            </a:glow>
          </a:effectLst>
        </p:spPr>
      </p:cxnSp>
      <p:sp>
        <p:nvSpPr>
          <p:cNvPr id="14" name="Oval 13"/>
          <p:cNvSpPr/>
          <p:nvPr/>
        </p:nvSpPr>
        <p:spPr bwMode="auto">
          <a:xfrm>
            <a:off x="-1044624" y="2564904"/>
            <a:ext cx="1440160" cy="1440160"/>
          </a:xfrm>
          <a:prstGeom prst="ellipse">
            <a:avLst/>
          </a:prstGeom>
          <a:solidFill>
            <a:schemeClr val="tx1"/>
          </a:solidFill>
          <a:ln w="38100" cap="flat" cmpd="sng" algn="ctr">
            <a:noFill/>
            <a:prstDash val="solid"/>
            <a:round/>
            <a:headEnd type="none" w="med" len="med"/>
            <a:tailEnd type="none" w="med" len="med"/>
          </a:ln>
          <a:effectLst>
            <a:glow rad="228600">
              <a:schemeClr val="bg1"/>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3" name="Rectangle 2"/>
          <p:cNvSpPr/>
          <p:nvPr/>
        </p:nvSpPr>
        <p:spPr bwMode="auto">
          <a:xfrm>
            <a:off x="0" y="1484784"/>
            <a:ext cx="6012160" cy="5373216"/>
          </a:xfrm>
          <a:prstGeom prst="rect">
            <a:avLst/>
          </a:prstGeom>
          <a:solidFill>
            <a:schemeClr val="tx1">
              <a:alpha val="67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6" name="Rectangle 15"/>
          <p:cNvSpPr/>
          <p:nvPr/>
        </p:nvSpPr>
        <p:spPr bwMode="auto">
          <a:xfrm>
            <a:off x="0" y="1196752"/>
            <a:ext cx="9144000" cy="1440160"/>
          </a:xfrm>
          <a:prstGeom prst="rect">
            <a:avLst/>
          </a:prstGeom>
          <a:gradFill flip="none" rotWithShape="1">
            <a:gsLst>
              <a:gs pos="100000">
                <a:schemeClr val="bg1"/>
              </a:gs>
              <a:gs pos="100000">
                <a:schemeClr val="accent3"/>
              </a:gs>
              <a:gs pos="99000">
                <a:schemeClr val="bg1"/>
              </a:gs>
              <a:gs pos="57000">
                <a:schemeClr val="bg1"/>
              </a:gs>
              <a:gs pos="31000">
                <a:schemeClr val="bg1">
                  <a:alpha val="0"/>
                </a:schemeClr>
              </a:gs>
            </a:gsLst>
            <a:lin ang="0" scaled="1"/>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7" name="Text Box 4"/>
          <p:cNvSpPr txBox="1">
            <a:spLocks noChangeArrowheads="1"/>
          </p:cNvSpPr>
          <p:nvPr/>
        </p:nvSpPr>
        <p:spPr bwMode="auto">
          <a:xfrm>
            <a:off x="4898984" y="476672"/>
            <a:ext cx="3590925" cy="3978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spcBef>
                <a:spcPct val="25000"/>
              </a:spcBef>
            </a:pPr>
            <a:r>
              <a:rPr lang="en-GB" i="0" dirty="0" smtClean="0">
                <a:effectLst>
                  <a:glow rad="101600">
                    <a:schemeClr val="tx1">
                      <a:alpha val="75000"/>
                    </a:schemeClr>
                  </a:glow>
                </a:effectLst>
              </a:rPr>
              <a:t>tidying </a:t>
            </a:r>
            <a:r>
              <a:rPr lang="en-GB" i="0" dirty="0">
                <a:effectLst>
                  <a:glow rad="101600">
                    <a:schemeClr val="tx1">
                      <a:alpha val="75000"/>
                    </a:schemeClr>
                  </a:glow>
                </a:effectLst>
              </a:rPr>
              <a:t>up the toys together </a:t>
            </a:r>
          </a:p>
          <a:p>
            <a:pPr algn="r">
              <a:spcBef>
                <a:spcPct val="25000"/>
              </a:spcBef>
            </a:pPr>
            <a:r>
              <a:rPr lang="en-GB" sz="1600" i="0" dirty="0">
                <a:effectLst>
                  <a:glow rad="101600">
                    <a:schemeClr val="tx1">
                      <a:alpha val="75000"/>
                    </a:schemeClr>
                  </a:glow>
                </a:effectLst>
              </a:rPr>
              <a:t>(</a:t>
            </a:r>
            <a:r>
              <a:rPr lang="en-GB" sz="1600" i="0" dirty="0" err="1">
                <a:effectLst>
                  <a:glow rad="101600">
                    <a:schemeClr val="tx1">
                      <a:alpha val="75000"/>
                    </a:schemeClr>
                  </a:glow>
                </a:effectLst>
              </a:rPr>
              <a:t>Behne</a:t>
            </a:r>
            <a:r>
              <a:rPr lang="en-GB" sz="1600" i="0" dirty="0">
                <a:effectLst>
                  <a:glow rad="101600">
                    <a:schemeClr val="tx1">
                      <a:alpha val="75000"/>
                    </a:schemeClr>
                  </a:glow>
                </a:effectLst>
              </a:rPr>
              <a:t> et al 2005)</a:t>
            </a:r>
          </a:p>
          <a:p>
            <a:pPr algn="l">
              <a:spcBef>
                <a:spcPct val="25000"/>
              </a:spcBef>
            </a:pPr>
            <a:r>
              <a:rPr lang="en-GB" i="0" dirty="0">
                <a:effectLst>
                  <a:glow rad="101600">
                    <a:schemeClr val="tx1">
                      <a:alpha val="75000"/>
                    </a:schemeClr>
                  </a:glow>
                </a:effectLst>
              </a:rPr>
              <a:t>cooperatively pulling handles in sequence to make a dog-puppet sing </a:t>
            </a:r>
          </a:p>
          <a:p>
            <a:pPr algn="r">
              <a:spcBef>
                <a:spcPct val="25000"/>
              </a:spcBef>
            </a:pPr>
            <a:r>
              <a:rPr lang="en-GB" sz="1600" i="0" dirty="0">
                <a:effectLst>
                  <a:glow rad="101600">
                    <a:schemeClr val="tx1">
                      <a:alpha val="75000"/>
                    </a:schemeClr>
                  </a:glow>
                </a:effectLst>
              </a:rPr>
              <a:t>(Brownell et al 2006)</a:t>
            </a:r>
          </a:p>
          <a:p>
            <a:pPr algn="l">
              <a:spcBef>
                <a:spcPct val="25000"/>
              </a:spcBef>
            </a:pPr>
            <a:r>
              <a:rPr lang="en-GB" i="0" dirty="0">
                <a:effectLst>
                  <a:glow rad="101600">
                    <a:schemeClr val="tx1">
                      <a:alpha val="75000"/>
                    </a:schemeClr>
                  </a:glow>
                </a:effectLst>
              </a:rPr>
              <a:t>bouncing a ball on a large trampoline together </a:t>
            </a:r>
          </a:p>
          <a:p>
            <a:pPr algn="r">
              <a:spcBef>
                <a:spcPct val="25000"/>
              </a:spcBef>
            </a:pPr>
            <a:r>
              <a:rPr lang="en-GB" sz="1600" i="0" dirty="0">
                <a:effectLst>
                  <a:glow rad="101600">
                    <a:schemeClr val="tx1">
                      <a:alpha val="75000"/>
                    </a:schemeClr>
                  </a:glow>
                </a:effectLst>
              </a:rPr>
              <a:t>(</a:t>
            </a:r>
            <a:r>
              <a:rPr lang="en-GB" sz="1600" i="0" dirty="0" err="1">
                <a:effectLst>
                  <a:glow rad="101600">
                    <a:schemeClr val="tx1">
                      <a:alpha val="75000"/>
                    </a:schemeClr>
                  </a:glow>
                </a:effectLst>
              </a:rPr>
              <a:t>Tomasello</a:t>
            </a:r>
            <a:r>
              <a:rPr lang="en-GB" sz="1600" i="0" dirty="0">
                <a:effectLst>
                  <a:glow rad="101600">
                    <a:schemeClr val="tx1">
                      <a:alpha val="75000"/>
                    </a:schemeClr>
                  </a:glow>
                </a:effectLst>
              </a:rPr>
              <a:t> &amp; Carpenter 2007)</a:t>
            </a:r>
          </a:p>
          <a:p>
            <a:pPr algn="l">
              <a:spcBef>
                <a:spcPct val="25000"/>
              </a:spcBef>
            </a:pPr>
            <a:r>
              <a:rPr lang="en-GB" i="0" dirty="0" smtClean="0">
                <a:effectLst>
                  <a:glow rad="101600">
                    <a:schemeClr val="tx1">
                      <a:alpha val="75000"/>
                    </a:schemeClr>
                  </a:glow>
                </a:effectLst>
              </a:rPr>
              <a:t>pretending to row a boat together</a:t>
            </a:r>
            <a:endParaRPr lang="en-GB" i="0" dirty="0">
              <a:effectLst>
                <a:glow rad="101600">
                  <a:schemeClr val="tx1">
                    <a:alpha val="75000"/>
                  </a:schemeClr>
                </a:glow>
              </a:effectLst>
            </a:endParaRPr>
          </a:p>
        </p:txBody>
      </p:sp>
    </p:spTree>
    <p:extLst>
      <p:ext uri="{BB962C8B-B14F-4D97-AF65-F5344CB8AC3E}">
        <p14:creationId xmlns:p14="http://schemas.microsoft.com/office/powerpoint/2010/main" val="1841308349"/>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bwMode="auto">
          <a:xfrm>
            <a:off x="852244" y="764704"/>
            <a:ext cx="864096" cy="360040"/>
          </a:xfrm>
          <a:prstGeom prst="roundRect">
            <a:avLst/>
          </a:prstGeom>
          <a:solidFill>
            <a:srgbClr val="FF008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5" name="Rectangle 14"/>
          <p:cNvSpPr/>
          <p:nvPr/>
        </p:nvSpPr>
        <p:spPr>
          <a:xfrm>
            <a:off x="467544" y="369238"/>
            <a:ext cx="3600400" cy="1277273"/>
          </a:xfrm>
          <a:prstGeom prst="rect">
            <a:avLst/>
          </a:prstGeom>
          <a:noFill/>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Joint action:</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an action with two or more agents </a:t>
            </a:r>
            <a:r>
              <a:rPr lang="en-US" sz="1100" i="0" dirty="0" smtClean="0">
                <a:effectLst>
                  <a:glow rad="101600">
                    <a:schemeClr val="tx2">
                      <a:alpha val="75000"/>
                    </a:schemeClr>
                  </a:glow>
                </a:effectLst>
              </a:rPr>
              <a:t>(Ludwig 2007)</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sz="1100" i="0" dirty="0">
              <a:effectLst>
                <a:glow rad="101600">
                  <a:schemeClr val="tx2">
                    <a:alpha val="75000"/>
                  </a:schemeClr>
                </a:glow>
              </a:effectLst>
            </a:endParaRPr>
          </a:p>
        </p:txBody>
      </p:sp>
      <p:sp>
        <p:nvSpPr>
          <p:cNvPr id="16" name="Rectangle 15"/>
          <p:cNvSpPr/>
          <p:nvPr/>
        </p:nvSpPr>
        <p:spPr bwMode="auto">
          <a:xfrm>
            <a:off x="0" y="1196752"/>
            <a:ext cx="9144000" cy="1440160"/>
          </a:xfrm>
          <a:prstGeom prst="rect">
            <a:avLst/>
          </a:prstGeom>
          <a:gradFill flip="none" rotWithShape="1">
            <a:gsLst>
              <a:gs pos="100000">
                <a:schemeClr val="bg1"/>
              </a:gs>
              <a:gs pos="100000">
                <a:schemeClr val="accent3"/>
              </a:gs>
              <a:gs pos="99000">
                <a:schemeClr val="bg1"/>
              </a:gs>
              <a:gs pos="57000">
                <a:schemeClr val="bg1"/>
              </a:gs>
              <a:gs pos="31000">
                <a:schemeClr val="bg1">
                  <a:alpha val="0"/>
                </a:schemeClr>
              </a:gs>
            </a:gsLst>
            <a:lin ang="0" scaled="1"/>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7" name="Text Box 4"/>
          <p:cNvSpPr txBox="1">
            <a:spLocks noChangeArrowheads="1"/>
          </p:cNvSpPr>
          <p:nvPr/>
        </p:nvSpPr>
        <p:spPr bwMode="auto">
          <a:xfrm>
            <a:off x="4898984" y="476672"/>
            <a:ext cx="3590925" cy="3978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spcBef>
                <a:spcPct val="25000"/>
              </a:spcBef>
            </a:pPr>
            <a:r>
              <a:rPr lang="en-GB" i="0" dirty="0" smtClean="0">
                <a:effectLst>
                  <a:glow rad="101600">
                    <a:schemeClr val="tx1">
                      <a:alpha val="75000"/>
                    </a:schemeClr>
                  </a:glow>
                </a:effectLst>
              </a:rPr>
              <a:t>tidying </a:t>
            </a:r>
            <a:r>
              <a:rPr lang="en-GB" i="0" dirty="0">
                <a:effectLst>
                  <a:glow rad="101600">
                    <a:schemeClr val="tx1">
                      <a:alpha val="75000"/>
                    </a:schemeClr>
                  </a:glow>
                </a:effectLst>
              </a:rPr>
              <a:t>up the toys together </a:t>
            </a:r>
          </a:p>
          <a:p>
            <a:pPr algn="r">
              <a:spcBef>
                <a:spcPct val="25000"/>
              </a:spcBef>
            </a:pPr>
            <a:r>
              <a:rPr lang="en-GB" sz="1600" i="0" dirty="0">
                <a:effectLst>
                  <a:glow rad="101600">
                    <a:schemeClr val="tx1">
                      <a:alpha val="75000"/>
                    </a:schemeClr>
                  </a:glow>
                </a:effectLst>
              </a:rPr>
              <a:t>(</a:t>
            </a:r>
            <a:r>
              <a:rPr lang="en-GB" sz="1600" i="0" dirty="0" err="1">
                <a:effectLst>
                  <a:glow rad="101600">
                    <a:schemeClr val="tx1">
                      <a:alpha val="75000"/>
                    </a:schemeClr>
                  </a:glow>
                </a:effectLst>
              </a:rPr>
              <a:t>Behne</a:t>
            </a:r>
            <a:r>
              <a:rPr lang="en-GB" sz="1600" i="0" dirty="0">
                <a:effectLst>
                  <a:glow rad="101600">
                    <a:schemeClr val="tx1">
                      <a:alpha val="75000"/>
                    </a:schemeClr>
                  </a:glow>
                </a:effectLst>
              </a:rPr>
              <a:t> et al 2005)</a:t>
            </a:r>
          </a:p>
          <a:p>
            <a:pPr algn="l">
              <a:spcBef>
                <a:spcPct val="25000"/>
              </a:spcBef>
            </a:pPr>
            <a:r>
              <a:rPr lang="en-GB" i="0" dirty="0">
                <a:effectLst>
                  <a:glow rad="101600">
                    <a:schemeClr val="tx1">
                      <a:alpha val="75000"/>
                    </a:schemeClr>
                  </a:glow>
                </a:effectLst>
              </a:rPr>
              <a:t>cooperatively pulling handles in sequence to make a dog-puppet sing </a:t>
            </a:r>
          </a:p>
          <a:p>
            <a:pPr algn="r">
              <a:spcBef>
                <a:spcPct val="25000"/>
              </a:spcBef>
            </a:pPr>
            <a:r>
              <a:rPr lang="en-GB" sz="1600" i="0" dirty="0">
                <a:effectLst>
                  <a:glow rad="101600">
                    <a:schemeClr val="tx1">
                      <a:alpha val="75000"/>
                    </a:schemeClr>
                  </a:glow>
                </a:effectLst>
              </a:rPr>
              <a:t>(Brownell et al 2006)</a:t>
            </a:r>
          </a:p>
          <a:p>
            <a:pPr algn="l">
              <a:spcBef>
                <a:spcPct val="25000"/>
              </a:spcBef>
            </a:pPr>
            <a:r>
              <a:rPr lang="en-GB" i="0" dirty="0">
                <a:effectLst>
                  <a:glow rad="101600">
                    <a:schemeClr val="tx1">
                      <a:alpha val="75000"/>
                    </a:schemeClr>
                  </a:glow>
                </a:effectLst>
              </a:rPr>
              <a:t>bouncing a ball on a large trampoline together </a:t>
            </a:r>
          </a:p>
          <a:p>
            <a:pPr algn="r">
              <a:spcBef>
                <a:spcPct val="25000"/>
              </a:spcBef>
            </a:pPr>
            <a:r>
              <a:rPr lang="en-GB" sz="1600" i="0" dirty="0">
                <a:effectLst>
                  <a:glow rad="101600">
                    <a:schemeClr val="tx1">
                      <a:alpha val="75000"/>
                    </a:schemeClr>
                  </a:glow>
                </a:effectLst>
              </a:rPr>
              <a:t>(</a:t>
            </a:r>
            <a:r>
              <a:rPr lang="en-GB" sz="1600" i="0" dirty="0" err="1">
                <a:effectLst>
                  <a:glow rad="101600">
                    <a:schemeClr val="tx1">
                      <a:alpha val="75000"/>
                    </a:schemeClr>
                  </a:glow>
                </a:effectLst>
              </a:rPr>
              <a:t>Tomasello</a:t>
            </a:r>
            <a:r>
              <a:rPr lang="en-GB" sz="1600" i="0" dirty="0">
                <a:effectLst>
                  <a:glow rad="101600">
                    <a:schemeClr val="tx1">
                      <a:alpha val="75000"/>
                    </a:schemeClr>
                  </a:glow>
                </a:effectLst>
              </a:rPr>
              <a:t> &amp; Carpenter 2007)</a:t>
            </a:r>
          </a:p>
          <a:p>
            <a:pPr algn="l">
              <a:spcBef>
                <a:spcPct val="25000"/>
              </a:spcBef>
            </a:pPr>
            <a:r>
              <a:rPr lang="en-GB" i="0" dirty="0" smtClean="0">
                <a:effectLst>
                  <a:glow rad="101600">
                    <a:schemeClr val="tx1">
                      <a:alpha val="75000"/>
                    </a:schemeClr>
                  </a:glow>
                </a:effectLst>
              </a:rPr>
              <a:t>pretending to row a boat together</a:t>
            </a:r>
            <a:endParaRPr lang="en-GB" i="0" dirty="0">
              <a:effectLst>
                <a:glow rad="101600">
                  <a:schemeClr val="tx1">
                    <a:alpha val="75000"/>
                  </a:schemeClr>
                </a:glow>
              </a:effectLst>
            </a:endParaRPr>
          </a:p>
        </p:txBody>
      </p:sp>
      <p:sp>
        <p:nvSpPr>
          <p:cNvPr id="20" name="Rectangle 19"/>
          <p:cNvSpPr/>
          <p:nvPr/>
        </p:nvSpPr>
        <p:spPr>
          <a:xfrm>
            <a:off x="2771800" y="3091607"/>
            <a:ext cx="1440160" cy="769441"/>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dog’s singing</a:t>
            </a:r>
          </a:p>
        </p:txBody>
      </p:sp>
      <p:sp>
        <p:nvSpPr>
          <p:cNvPr id="23" name="Oval 22"/>
          <p:cNvSpPr/>
          <p:nvPr/>
        </p:nvSpPr>
        <p:spPr bwMode="auto">
          <a:xfrm>
            <a:off x="2771800" y="2780928"/>
            <a:ext cx="1440160" cy="1440160"/>
          </a:xfrm>
          <a:prstGeom prst="ellipse">
            <a:avLst/>
          </a:prstGeom>
          <a:noFill/>
          <a:ln w="38100" cap="flat" cmpd="sng" algn="ctr">
            <a:solidFill>
              <a:schemeClr val="bg1"/>
            </a:solidFill>
            <a:prstDash val="solid"/>
            <a:round/>
            <a:headEnd type="none" w="med" len="med"/>
            <a:tailEnd type="none" w="med" len="med"/>
          </a:ln>
          <a:effectLst>
            <a:glow rad="1524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cxnSp>
        <p:nvCxnSpPr>
          <p:cNvPr id="24" name="Straight Arrow Connector 23"/>
          <p:cNvCxnSpPr/>
          <p:nvPr/>
        </p:nvCxnSpPr>
        <p:spPr bwMode="auto">
          <a:xfrm>
            <a:off x="1907704" y="2852936"/>
            <a:ext cx="936104" cy="360040"/>
          </a:xfrm>
          <a:prstGeom prst="straightConnector1">
            <a:avLst/>
          </a:prstGeom>
          <a:solidFill>
            <a:srgbClr val="00B8FF"/>
          </a:solidFill>
          <a:ln w="38100" cap="flat" cmpd="sng" algn="ctr">
            <a:solidFill>
              <a:srgbClr val="FFFFFF"/>
            </a:solidFill>
            <a:prstDash val="solid"/>
            <a:round/>
            <a:headEnd type="none" w="med" len="med"/>
            <a:tailEnd type="arrow"/>
          </a:ln>
          <a:effectLst>
            <a:glow rad="152400">
              <a:schemeClr val="tx1">
                <a:alpha val="75000"/>
              </a:schemeClr>
            </a:glow>
          </a:effectLst>
        </p:spPr>
      </p:cxnSp>
      <p:cxnSp>
        <p:nvCxnSpPr>
          <p:cNvPr id="25" name="Straight Arrow Connector 24"/>
          <p:cNvCxnSpPr/>
          <p:nvPr/>
        </p:nvCxnSpPr>
        <p:spPr bwMode="auto">
          <a:xfrm flipV="1">
            <a:off x="2339752" y="3861048"/>
            <a:ext cx="504056" cy="216024"/>
          </a:xfrm>
          <a:prstGeom prst="straightConnector1">
            <a:avLst/>
          </a:prstGeom>
          <a:solidFill>
            <a:srgbClr val="00B8FF"/>
          </a:solidFill>
          <a:ln w="38100" cap="flat" cmpd="sng" algn="ctr">
            <a:solidFill>
              <a:srgbClr val="FFFFFF"/>
            </a:solidFill>
            <a:prstDash val="solid"/>
            <a:round/>
            <a:headEnd type="none" w="med" len="med"/>
            <a:tailEnd type="arrow"/>
          </a:ln>
          <a:effectLst>
            <a:glow rad="152400">
              <a:schemeClr val="tx1">
                <a:alpha val="75000"/>
              </a:schemeClr>
            </a:glow>
          </a:effectLst>
        </p:spPr>
      </p:cxnSp>
      <p:sp>
        <p:nvSpPr>
          <p:cNvPr id="26" name="Left Brace 25"/>
          <p:cNvSpPr/>
          <p:nvPr/>
        </p:nvSpPr>
        <p:spPr bwMode="auto">
          <a:xfrm rot="16200000">
            <a:off x="2231740" y="3537013"/>
            <a:ext cx="288031" cy="3816424"/>
          </a:xfrm>
          <a:prstGeom prst="leftBrace">
            <a:avLst>
              <a:gd name="adj1" fmla="val 42544"/>
              <a:gd name="adj2" fmla="val 50000"/>
            </a:avLst>
          </a:prstGeom>
          <a:noFill/>
          <a:ln w="38100" cap="flat" cmpd="sng" algn="ctr">
            <a:solidFill>
              <a:srgbClr val="FFFFFF"/>
            </a:solidFill>
            <a:prstDash val="solid"/>
            <a:round/>
            <a:headEnd type="none" w="med" len="med"/>
            <a:tailEnd type="none" w="med" len="med"/>
          </a:ln>
          <a:effectLst>
            <a:glow rad="1016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7" name="Rectangle 26"/>
          <p:cNvSpPr/>
          <p:nvPr/>
        </p:nvSpPr>
        <p:spPr>
          <a:xfrm>
            <a:off x="827584" y="5661248"/>
            <a:ext cx="3168352"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We make the dog sing</a:t>
            </a:r>
          </a:p>
        </p:txBody>
      </p:sp>
      <p:sp>
        <p:nvSpPr>
          <p:cNvPr id="18" name="Rectangle 17"/>
          <p:cNvSpPr/>
          <p:nvPr/>
        </p:nvSpPr>
        <p:spPr>
          <a:xfrm>
            <a:off x="395536" y="2227511"/>
            <a:ext cx="1440160" cy="769441"/>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my pulling</a:t>
            </a:r>
          </a:p>
        </p:txBody>
      </p:sp>
      <p:sp>
        <p:nvSpPr>
          <p:cNvPr id="19" name="Rectangle 18"/>
          <p:cNvSpPr/>
          <p:nvPr/>
        </p:nvSpPr>
        <p:spPr>
          <a:xfrm>
            <a:off x="899592" y="3933058"/>
            <a:ext cx="1440160" cy="769441"/>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your pulling</a:t>
            </a:r>
          </a:p>
        </p:txBody>
      </p:sp>
      <p:sp>
        <p:nvSpPr>
          <p:cNvPr id="21" name="Oval 20"/>
          <p:cNvSpPr/>
          <p:nvPr/>
        </p:nvSpPr>
        <p:spPr bwMode="auto">
          <a:xfrm>
            <a:off x="395537" y="1988840"/>
            <a:ext cx="1440160" cy="1440160"/>
          </a:xfrm>
          <a:prstGeom prst="ellipse">
            <a:avLst/>
          </a:prstGeom>
          <a:noFill/>
          <a:ln w="38100" cap="flat" cmpd="sng" algn="ctr">
            <a:solidFill>
              <a:schemeClr val="bg1"/>
            </a:solidFill>
            <a:prstDash val="solid"/>
            <a:round/>
            <a:headEnd type="none" w="med" len="med"/>
            <a:tailEnd type="none" w="med" len="med"/>
          </a:ln>
          <a:effectLst>
            <a:glow rad="1524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2" name="Oval 21"/>
          <p:cNvSpPr/>
          <p:nvPr/>
        </p:nvSpPr>
        <p:spPr bwMode="auto">
          <a:xfrm>
            <a:off x="899593" y="3645024"/>
            <a:ext cx="1440160" cy="1440160"/>
          </a:xfrm>
          <a:prstGeom prst="ellipse">
            <a:avLst/>
          </a:prstGeom>
          <a:noFill/>
          <a:ln w="38100" cap="flat" cmpd="sng" algn="ctr">
            <a:solidFill>
              <a:schemeClr val="bg1"/>
            </a:solidFill>
            <a:prstDash val="solid"/>
            <a:round/>
            <a:headEnd type="none" w="med" len="med"/>
            <a:tailEnd type="none" w="med" len="med"/>
          </a:ln>
          <a:effectLst>
            <a:glow rad="1524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Tree>
    <p:extLst>
      <p:ext uri="{BB962C8B-B14F-4D97-AF65-F5344CB8AC3E}">
        <p14:creationId xmlns:p14="http://schemas.microsoft.com/office/powerpoint/2010/main" val="4265968150"/>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Oval 28"/>
          <p:cNvSpPr/>
          <p:nvPr/>
        </p:nvSpPr>
        <p:spPr bwMode="auto">
          <a:xfrm>
            <a:off x="395536" y="1988840"/>
            <a:ext cx="1440160" cy="1440160"/>
          </a:xfrm>
          <a:prstGeom prst="ellipse">
            <a:avLst/>
          </a:prstGeom>
          <a:solidFill>
            <a:schemeClr val="tx1"/>
          </a:solidFill>
          <a:ln w="38100" cap="flat" cmpd="sng" algn="ctr">
            <a:noFill/>
            <a:prstDash val="solid"/>
            <a:round/>
            <a:headEnd type="none" w="med" len="med"/>
            <a:tailEnd type="none" w="med" len="med"/>
          </a:ln>
          <a:effectLst>
            <a:glow rad="228600">
              <a:schemeClr val="bg1"/>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8" name="Oval 27"/>
          <p:cNvSpPr/>
          <p:nvPr/>
        </p:nvSpPr>
        <p:spPr bwMode="auto">
          <a:xfrm>
            <a:off x="899592" y="3645024"/>
            <a:ext cx="1440160" cy="1440160"/>
          </a:xfrm>
          <a:prstGeom prst="ellipse">
            <a:avLst/>
          </a:prstGeom>
          <a:solidFill>
            <a:schemeClr val="tx1"/>
          </a:solidFill>
          <a:ln w="38100" cap="flat" cmpd="sng" algn="ctr">
            <a:noFill/>
            <a:prstDash val="solid"/>
            <a:round/>
            <a:headEnd type="none" w="med" len="med"/>
            <a:tailEnd type="none" w="med" len="med"/>
          </a:ln>
          <a:effectLst>
            <a:glow rad="228600">
              <a:schemeClr val="bg1"/>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 name="Rounded Rectangle 1"/>
          <p:cNvSpPr/>
          <p:nvPr/>
        </p:nvSpPr>
        <p:spPr bwMode="auto">
          <a:xfrm>
            <a:off x="852244" y="764704"/>
            <a:ext cx="864096" cy="360040"/>
          </a:xfrm>
          <a:prstGeom prst="roundRect">
            <a:avLst/>
          </a:prstGeom>
          <a:solidFill>
            <a:srgbClr val="FF008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5" name="Rectangle 14"/>
          <p:cNvSpPr/>
          <p:nvPr/>
        </p:nvSpPr>
        <p:spPr>
          <a:xfrm>
            <a:off x="467544" y="369238"/>
            <a:ext cx="3600400" cy="1277273"/>
          </a:xfrm>
          <a:prstGeom prst="rect">
            <a:avLst/>
          </a:prstGeom>
          <a:noFill/>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Joint action:</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an action with two or more agents </a:t>
            </a:r>
            <a:r>
              <a:rPr lang="en-US" sz="1100" i="0" dirty="0" smtClean="0">
                <a:effectLst>
                  <a:glow rad="101600">
                    <a:schemeClr val="tx2">
                      <a:alpha val="75000"/>
                    </a:schemeClr>
                  </a:glow>
                </a:effectLst>
              </a:rPr>
              <a:t>(Ludwig 2007)</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sz="1100" i="0" dirty="0">
              <a:effectLst>
                <a:glow rad="101600">
                  <a:schemeClr val="tx2">
                    <a:alpha val="75000"/>
                  </a:schemeClr>
                </a:glow>
              </a:effectLst>
            </a:endParaRPr>
          </a:p>
        </p:txBody>
      </p:sp>
      <p:sp>
        <p:nvSpPr>
          <p:cNvPr id="16" name="Rectangle 15"/>
          <p:cNvSpPr/>
          <p:nvPr/>
        </p:nvSpPr>
        <p:spPr bwMode="auto">
          <a:xfrm>
            <a:off x="0" y="1196752"/>
            <a:ext cx="9144000" cy="1440160"/>
          </a:xfrm>
          <a:prstGeom prst="rect">
            <a:avLst/>
          </a:prstGeom>
          <a:gradFill flip="none" rotWithShape="1">
            <a:gsLst>
              <a:gs pos="100000">
                <a:schemeClr val="bg1"/>
              </a:gs>
              <a:gs pos="100000">
                <a:schemeClr val="accent3"/>
              </a:gs>
              <a:gs pos="99000">
                <a:schemeClr val="bg1"/>
              </a:gs>
              <a:gs pos="57000">
                <a:schemeClr val="bg1"/>
              </a:gs>
              <a:gs pos="31000">
                <a:schemeClr val="bg1">
                  <a:alpha val="0"/>
                </a:schemeClr>
              </a:gs>
            </a:gsLst>
            <a:lin ang="0" scaled="1"/>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7" name="Text Box 4"/>
          <p:cNvSpPr txBox="1">
            <a:spLocks noChangeArrowheads="1"/>
          </p:cNvSpPr>
          <p:nvPr/>
        </p:nvSpPr>
        <p:spPr bwMode="auto">
          <a:xfrm>
            <a:off x="4898984" y="476672"/>
            <a:ext cx="3590925" cy="3978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spcBef>
                <a:spcPct val="25000"/>
              </a:spcBef>
            </a:pPr>
            <a:r>
              <a:rPr lang="en-GB" i="0" dirty="0" smtClean="0">
                <a:effectLst>
                  <a:glow rad="101600">
                    <a:schemeClr val="tx1">
                      <a:alpha val="75000"/>
                    </a:schemeClr>
                  </a:glow>
                </a:effectLst>
              </a:rPr>
              <a:t>tidying </a:t>
            </a:r>
            <a:r>
              <a:rPr lang="en-GB" i="0" dirty="0">
                <a:effectLst>
                  <a:glow rad="101600">
                    <a:schemeClr val="tx1">
                      <a:alpha val="75000"/>
                    </a:schemeClr>
                  </a:glow>
                </a:effectLst>
              </a:rPr>
              <a:t>up the toys together </a:t>
            </a:r>
          </a:p>
          <a:p>
            <a:pPr algn="r">
              <a:spcBef>
                <a:spcPct val="25000"/>
              </a:spcBef>
            </a:pPr>
            <a:r>
              <a:rPr lang="en-GB" sz="1600" i="0" dirty="0">
                <a:effectLst>
                  <a:glow rad="101600">
                    <a:schemeClr val="tx1">
                      <a:alpha val="75000"/>
                    </a:schemeClr>
                  </a:glow>
                </a:effectLst>
              </a:rPr>
              <a:t>(</a:t>
            </a:r>
            <a:r>
              <a:rPr lang="en-GB" sz="1600" i="0" dirty="0" err="1">
                <a:effectLst>
                  <a:glow rad="101600">
                    <a:schemeClr val="tx1">
                      <a:alpha val="75000"/>
                    </a:schemeClr>
                  </a:glow>
                </a:effectLst>
              </a:rPr>
              <a:t>Behne</a:t>
            </a:r>
            <a:r>
              <a:rPr lang="en-GB" sz="1600" i="0" dirty="0">
                <a:effectLst>
                  <a:glow rad="101600">
                    <a:schemeClr val="tx1">
                      <a:alpha val="75000"/>
                    </a:schemeClr>
                  </a:glow>
                </a:effectLst>
              </a:rPr>
              <a:t> et al 2005)</a:t>
            </a:r>
          </a:p>
          <a:p>
            <a:pPr algn="l">
              <a:spcBef>
                <a:spcPct val="25000"/>
              </a:spcBef>
            </a:pPr>
            <a:r>
              <a:rPr lang="en-GB" i="0" dirty="0">
                <a:effectLst>
                  <a:glow rad="101600">
                    <a:schemeClr val="tx1">
                      <a:alpha val="75000"/>
                    </a:schemeClr>
                  </a:glow>
                </a:effectLst>
              </a:rPr>
              <a:t>cooperatively pulling handles in sequence to make a dog-puppet sing </a:t>
            </a:r>
          </a:p>
          <a:p>
            <a:pPr algn="r">
              <a:spcBef>
                <a:spcPct val="25000"/>
              </a:spcBef>
            </a:pPr>
            <a:r>
              <a:rPr lang="en-GB" sz="1600" i="0" dirty="0">
                <a:effectLst>
                  <a:glow rad="101600">
                    <a:schemeClr val="tx1">
                      <a:alpha val="75000"/>
                    </a:schemeClr>
                  </a:glow>
                </a:effectLst>
              </a:rPr>
              <a:t>(Brownell et al 2006)</a:t>
            </a:r>
          </a:p>
          <a:p>
            <a:pPr algn="l">
              <a:spcBef>
                <a:spcPct val="25000"/>
              </a:spcBef>
            </a:pPr>
            <a:r>
              <a:rPr lang="en-GB" i="0" dirty="0">
                <a:effectLst>
                  <a:glow rad="101600">
                    <a:schemeClr val="tx1">
                      <a:alpha val="75000"/>
                    </a:schemeClr>
                  </a:glow>
                </a:effectLst>
              </a:rPr>
              <a:t>bouncing a ball on a large trampoline together </a:t>
            </a:r>
          </a:p>
          <a:p>
            <a:pPr algn="r">
              <a:spcBef>
                <a:spcPct val="25000"/>
              </a:spcBef>
            </a:pPr>
            <a:r>
              <a:rPr lang="en-GB" sz="1600" i="0" dirty="0">
                <a:effectLst>
                  <a:glow rad="101600">
                    <a:schemeClr val="tx1">
                      <a:alpha val="75000"/>
                    </a:schemeClr>
                  </a:glow>
                </a:effectLst>
              </a:rPr>
              <a:t>(</a:t>
            </a:r>
            <a:r>
              <a:rPr lang="en-GB" sz="1600" i="0" dirty="0" err="1">
                <a:effectLst>
                  <a:glow rad="101600">
                    <a:schemeClr val="tx1">
                      <a:alpha val="75000"/>
                    </a:schemeClr>
                  </a:glow>
                </a:effectLst>
              </a:rPr>
              <a:t>Tomasello</a:t>
            </a:r>
            <a:r>
              <a:rPr lang="en-GB" sz="1600" i="0" dirty="0">
                <a:effectLst>
                  <a:glow rad="101600">
                    <a:schemeClr val="tx1">
                      <a:alpha val="75000"/>
                    </a:schemeClr>
                  </a:glow>
                </a:effectLst>
              </a:rPr>
              <a:t> &amp; Carpenter 2007)</a:t>
            </a:r>
          </a:p>
          <a:p>
            <a:pPr algn="l">
              <a:spcBef>
                <a:spcPct val="25000"/>
              </a:spcBef>
            </a:pPr>
            <a:r>
              <a:rPr lang="en-GB" i="0" dirty="0" smtClean="0">
                <a:effectLst>
                  <a:glow rad="101600">
                    <a:schemeClr val="tx1">
                      <a:alpha val="75000"/>
                    </a:schemeClr>
                  </a:glow>
                </a:effectLst>
              </a:rPr>
              <a:t>pretending to row a boat together</a:t>
            </a:r>
            <a:endParaRPr lang="en-GB" i="0" dirty="0">
              <a:effectLst>
                <a:glow rad="101600">
                  <a:schemeClr val="tx1">
                    <a:alpha val="75000"/>
                  </a:schemeClr>
                </a:glow>
              </a:effectLst>
            </a:endParaRPr>
          </a:p>
        </p:txBody>
      </p:sp>
      <p:sp>
        <p:nvSpPr>
          <p:cNvPr id="20" name="Rectangle 19"/>
          <p:cNvSpPr/>
          <p:nvPr/>
        </p:nvSpPr>
        <p:spPr>
          <a:xfrm>
            <a:off x="2771800" y="3091607"/>
            <a:ext cx="1440160" cy="769441"/>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dog’s singing</a:t>
            </a:r>
          </a:p>
        </p:txBody>
      </p:sp>
      <p:sp>
        <p:nvSpPr>
          <p:cNvPr id="23" name="Oval 22"/>
          <p:cNvSpPr/>
          <p:nvPr/>
        </p:nvSpPr>
        <p:spPr bwMode="auto">
          <a:xfrm>
            <a:off x="2771800" y="2780928"/>
            <a:ext cx="1440160" cy="1440160"/>
          </a:xfrm>
          <a:prstGeom prst="ellipse">
            <a:avLst/>
          </a:prstGeom>
          <a:noFill/>
          <a:ln w="38100" cap="flat" cmpd="sng" algn="ctr">
            <a:solidFill>
              <a:schemeClr val="bg1"/>
            </a:solidFill>
            <a:prstDash val="solid"/>
            <a:round/>
            <a:headEnd type="none" w="med" len="med"/>
            <a:tailEnd type="none" w="med" len="med"/>
          </a:ln>
          <a:effectLst>
            <a:glow rad="1524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cxnSp>
        <p:nvCxnSpPr>
          <p:cNvPr id="24" name="Straight Arrow Connector 23"/>
          <p:cNvCxnSpPr/>
          <p:nvPr/>
        </p:nvCxnSpPr>
        <p:spPr bwMode="auto">
          <a:xfrm>
            <a:off x="1907704" y="2852936"/>
            <a:ext cx="936104" cy="360040"/>
          </a:xfrm>
          <a:prstGeom prst="straightConnector1">
            <a:avLst/>
          </a:prstGeom>
          <a:solidFill>
            <a:srgbClr val="00B8FF"/>
          </a:solidFill>
          <a:ln w="38100" cap="flat" cmpd="sng" algn="ctr">
            <a:solidFill>
              <a:srgbClr val="FFFFFF"/>
            </a:solidFill>
            <a:prstDash val="solid"/>
            <a:round/>
            <a:headEnd type="none" w="med" len="med"/>
            <a:tailEnd type="arrow"/>
          </a:ln>
          <a:effectLst>
            <a:glow rad="152400">
              <a:schemeClr val="tx1">
                <a:alpha val="75000"/>
              </a:schemeClr>
            </a:glow>
          </a:effectLst>
        </p:spPr>
      </p:cxnSp>
      <p:cxnSp>
        <p:nvCxnSpPr>
          <p:cNvPr id="25" name="Straight Arrow Connector 24"/>
          <p:cNvCxnSpPr/>
          <p:nvPr/>
        </p:nvCxnSpPr>
        <p:spPr bwMode="auto">
          <a:xfrm flipV="1">
            <a:off x="2339752" y="3861048"/>
            <a:ext cx="504056" cy="216024"/>
          </a:xfrm>
          <a:prstGeom prst="straightConnector1">
            <a:avLst/>
          </a:prstGeom>
          <a:solidFill>
            <a:srgbClr val="00B8FF"/>
          </a:solidFill>
          <a:ln w="38100" cap="flat" cmpd="sng" algn="ctr">
            <a:solidFill>
              <a:srgbClr val="FFFFFF"/>
            </a:solidFill>
            <a:prstDash val="solid"/>
            <a:round/>
            <a:headEnd type="none" w="med" len="med"/>
            <a:tailEnd type="arrow"/>
          </a:ln>
          <a:effectLst>
            <a:glow rad="152400">
              <a:schemeClr val="tx1">
                <a:alpha val="75000"/>
              </a:schemeClr>
            </a:glow>
          </a:effectLst>
        </p:spPr>
      </p:cxnSp>
      <p:sp>
        <p:nvSpPr>
          <p:cNvPr id="26" name="Left Brace 25"/>
          <p:cNvSpPr/>
          <p:nvPr/>
        </p:nvSpPr>
        <p:spPr bwMode="auto">
          <a:xfrm rot="16200000">
            <a:off x="2231740" y="3537013"/>
            <a:ext cx="288031" cy="3816424"/>
          </a:xfrm>
          <a:prstGeom prst="leftBrace">
            <a:avLst>
              <a:gd name="adj1" fmla="val 42544"/>
              <a:gd name="adj2" fmla="val 50000"/>
            </a:avLst>
          </a:prstGeom>
          <a:noFill/>
          <a:ln w="38100" cap="flat" cmpd="sng" algn="ctr">
            <a:solidFill>
              <a:srgbClr val="FFFFFF"/>
            </a:solidFill>
            <a:prstDash val="solid"/>
            <a:round/>
            <a:headEnd type="none" w="med" len="med"/>
            <a:tailEnd type="none" w="med" len="med"/>
          </a:ln>
          <a:effectLst>
            <a:glow rad="1016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7" name="Rectangle 26"/>
          <p:cNvSpPr/>
          <p:nvPr/>
        </p:nvSpPr>
        <p:spPr>
          <a:xfrm>
            <a:off x="827584" y="5661248"/>
            <a:ext cx="3168352"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We make the dog sing</a:t>
            </a:r>
          </a:p>
        </p:txBody>
      </p:sp>
      <p:sp>
        <p:nvSpPr>
          <p:cNvPr id="18" name="Rectangle 17"/>
          <p:cNvSpPr/>
          <p:nvPr/>
        </p:nvSpPr>
        <p:spPr>
          <a:xfrm>
            <a:off x="395536" y="2227511"/>
            <a:ext cx="1440160" cy="769441"/>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my pulling</a:t>
            </a:r>
          </a:p>
        </p:txBody>
      </p:sp>
      <p:sp>
        <p:nvSpPr>
          <p:cNvPr id="19" name="Rectangle 18"/>
          <p:cNvSpPr/>
          <p:nvPr/>
        </p:nvSpPr>
        <p:spPr>
          <a:xfrm>
            <a:off x="899592" y="3933058"/>
            <a:ext cx="1440160" cy="769441"/>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your pulling</a:t>
            </a:r>
          </a:p>
        </p:txBody>
      </p:sp>
    </p:spTree>
    <p:extLst>
      <p:ext uri="{BB962C8B-B14F-4D97-AF65-F5344CB8AC3E}">
        <p14:creationId xmlns:p14="http://schemas.microsoft.com/office/powerpoint/2010/main" val="1765566730"/>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bwMode="auto">
          <a:xfrm>
            <a:off x="852244" y="764704"/>
            <a:ext cx="864096" cy="360040"/>
          </a:xfrm>
          <a:prstGeom prst="roundRect">
            <a:avLst/>
          </a:prstGeom>
          <a:solidFill>
            <a:srgbClr val="FF008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5" name="Rectangle 14"/>
          <p:cNvSpPr/>
          <p:nvPr/>
        </p:nvSpPr>
        <p:spPr>
          <a:xfrm>
            <a:off x="467544" y="369238"/>
            <a:ext cx="3600400" cy="1277273"/>
          </a:xfrm>
          <a:prstGeom prst="rect">
            <a:avLst/>
          </a:prstGeom>
          <a:noFill/>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Joint action:</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an action with two or more agents </a:t>
            </a:r>
            <a:r>
              <a:rPr lang="en-US" sz="1100" i="0" dirty="0" smtClean="0">
                <a:effectLst>
                  <a:glow rad="101600">
                    <a:schemeClr val="tx2">
                      <a:alpha val="75000"/>
                    </a:schemeClr>
                  </a:glow>
                </a:effectLst>
              </a:rPr>
              <a:t>(Ludwig 2007)</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sz="1100" i="0" dirty="0">
              <a:effectLst>
                <a:glow rad="101600">
                  <a:schemeClr val="tx2">
                    <a:alpha val="75000"/>
                  </a:schemeClr>
                </a:glow>
              </a:effectLst>
            </a:endParaRPr>
          </a:p>
        </p:txBody>
      </p:sp>
      <p:sp>
        <p:nvSpPr>
          <p:cNvPr id="20" name="Rectangle 19"/>
          <p:cNvSpPr/>
          <p:nvPr/>
        </p:nvSpPr>
        <p:spPr>
          <a:xfrm>
            <a:off x="2771800" y="3091607"/>
            <a:ext cx="1440160" cy="769441"/>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dog’s singing</a:t>
            </a:r>
          </a:p>
        </p:txBody>
      </p:sp>
      <p:sp>
        <p:nvSpPr>
          <p:cNvPr id="23" name="Oval 22"/>
          <p:cNvSpPr/>
          <p:nvPr/>
        </p:nvSpPr>
        <p:spPr bwMode="auto">
          <a:xfrm>
            <a:off x="2771800" y="2780928"/>
            <a:ext cx="1440160" cy="1440160"/>
          </a:xfrm>
          <a:prstGeom prst="ellipse">
            <a:avLst/>
          </a:prstGeom>
          <a:noFill/>
          <a:ln w="38100" cap="flat" cmpd="sng" algn="ctr">
            <a:solidFill>
              <a:schemeClr val="bg1"/>
            </a:solidFill>
            <a:prstDash val="solid"/>
            <a:round/>
            <a:headEnd type="none" w="med" len="med"/>
            <a:tailEnd type="none" w="med" len="med"/>
          </a:ln>
          <a:effectLst>
            <a:glow rad="1524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cxnSp>
        <p:nvCxnSpPr>
          <p:cNvPr id="24" name="Straight Arrow Connector 23"/>
          <p:cNvCxnSpPr/>
          <p:nvPr/>
        </p:nvCxnSpPr>
        <p:spPr bwMode="auto">
          <a:xfrm>
            <a:off x="1907704" y="2852936"/>
            <a:ext cx="936104" cy="360040"/>
          </a:xfrm>
          <a:prstGeom prst="straightConnector1">
            <a:avLst/>
          </a:prstGeom>
          <a:solidFill>
            <a:srgbClr val="00B8FF"/>
          </a:solidFill>
          <a:ln w="38100" cap="flat" cmpd="sng" algn="ctr">
            <a:solidFill>
              <a:srgbClr val="FFFFFF"/>
            </a:solidFill>
            <a:prstDash val="solid"/>
            <a:round/>
            <a:headEnd type="none" w="med" len="med"/>
            <a:tailEnd type="arrow"/>
          </a:ln>
          <a:effectLst>
            <a:glow rad="152400">
              <a:schemeClr val="tx1">
                <a:alpha val="75000"/>
              </a:schemeClr>
            </a:glow>
          </a:effectLst>
        </p:spPr>
      </p:cxnSp>
      <p:cxnSp>
        <p:nvCxnSpPr>
          <p:cNvPr id="25" name="Straight Arrow Connector 24"/>
          <p:cNvCxnSpPr/>
          <p:nvPr/>
        </p:nvCxnSpPr>
        <p:spPr bwMode="auto">
          <a:xfrm flipV="1">
            <a:off x="2339752" y="3861048"/>
            <a:ext cx="504056" cy="216024"/>
          </a:xfrm>
          <a:prstGeom prst="straightConnector1">
            <a:avLst/>
          </a:prstGeom>
          <a:solidFill>
            <a:srgbClr val="00B8FF"/>
          </a:solidFill>
          <a:ln w="38100" cap="flat" cmpd="sng" algn="ctr">
            <a:solidFill>
              <a:srgbClr val="FFFFFF"/>
            </a:solidFill>
            <a:prstDash val="solid"/>
            <a:round/>
            <a:headEnd type="none" w="med" len="med"/>
            <a:tailEnd type="arrow"/>
          </a:ln>
          <a:effectLst>
            <a:glow rad="152400">
              <a:schemeClr val="tx1">
                <a:alpha val="75000"/>
              </a:schemeClr>
            </a:glow>
          </a:effectLst>
        </p:spPr>
      </p:cxnSp>
      <p:sp>
        <p:nvSpPr>
          <p:cNvPr id="26" name="Left Brace 25"/>
          <p:cNvSpPr/>
          <p:nvPr/>
        </p:nvSpPr>
        <p:spPr bwMode="auto">
          <a:xfrm rot="16200000">
            <a:off x="2231740" y="3537013"/>
            <a:ext cx="288031" cy="3816424"/>
          </a:xfrm>
          <a:prstGeom prst="leftBrace">
            <a:avLst>
              <a:gd name="adj1" fmla="val 42544"/>
              <a:gd name="adj2" fmla="val 50000"/>
            </a:avLst>
          </a:prstGeom>
          <a:noFill/>
          <a:ln w="38100" cap="flat" cmpd="sng" algn="ctr">
            <a:solidFill>
              <a:srgbClr val="FFFFFF"/>
            </a:solidFill>
            <a:prstDash val="solid"/>
            <a:round/>
            <a:headEnd type="none" w="med" len="med"/>
            <a:tailEnd type="none" w="med" len="med"/>
          </a:ln>
          <a:effectLst>
            <a:glow rad="1016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7" name="Rectangle 26"/>
          <p:cNvSpPr/>
          <p:nvPr/>
        </p:nvSpPr>
        <p:spPr>
          <a:xfrm>
            <a:off x="827584" y="5661248"/>
            <a:ext cx="3168352"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We make the dog sing</a:t>
            </a:r>
          </a:p>
        </p:txBody>
      </p:sp>
      <p:sp>
        <p:nvSpPr>
          <p:cNvPr id="18" name="Rectangle 17"/>
          <p:cNvSpPr/>
          <p:nvPr/>
        </p:nvSpPr>
        <p:spPr>
          <a:xfrm>
            <a:off x="395536" y="2227511"/>
            <a:ext cx="1440160" cy="769441"/>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my pulling</a:t>
            </a:r>
          </a:p>
        </p:txBody>
      </p:sp>
      <p:sp>
        <p:nvSpPr>
          <p:cNvPr id="19" name="Rectangle 18"/>
          <p:cNvSpPr/>
          <p:nvPr/>
        </p:nvSpPr>
        <p:spPr>
          <a:xfrm>
            <a:off x="899592" y="3933058"/>
            <a:ext cx="1440160" cy="769441"/>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your pulling</a:t>
            </a:r>
          </a:p>
        </p:txBody>
      </p:sp>
      <p:sp>
        <p:nvSpPr>
          <p:cNvPr id="21" name="Oval 20"/>
          <p:cNvSpPr/>
          <p:nvPr/>
        </p:nvSpPr>
        <p:spPr bwMode="auto">
          <a:xfrm>
            <a:off x="395537" y="1988840"/>
            <a:ext cx="1440160" cy="1440160"/>
          </a:xfrm>
          <a:prstGeom prst="ellipse">
            <a:avLst/>
          </a:prstGeom>
          <a:noFill/>
          <a:ln w="38100" cap="flat" cmpd="sng" algn="ctr">
            <a:solidFill>
              <a:schemeClr val="bg1"/>
            </a:solidFill>
            <a:prstDash val="solid"/>
            <a:round/>
            <a:headEnd type="none" w="med" len="med"/>
            <a:tailEnd type="none" w="med" len="med"/>
          </a:ln>
          <a:effectLst>
            <a:glow rad="1524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2" name="Oval 21"/>
          <p:cNvSpPr/>
          <p:nvPr/>
        </p:nvSpPr>
        <p:spPr bwMode="auto">
          <a:xfrm>
            <a:off x="899593" y="3645024"/>
            <a:ext cx="1440160" cy="1440160"/>
          </a:xfrm>
          <a:prstGeom prst="ellipse">
            <a:avLst/>
          </a:prstGeom>
          <a:noFill/>
          <a:ln w="38100" cap="flat" cmpd="sng" algn="ctr">
            <a:solidFill>
              <a:schemeClr val="bg1"/>
            </a:solidFill>
            <a:prstDash val="solid"/>
            <a:round/>
            <a:headEnd type="none" w="med" len="med"/>
            <a:tailEnd type="none" w="med" len="med"/>
          </a:ln>
          <a:effectLst>
            <a:glow rad="1524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8" name="Rectangle 27"/>
          <p:cNvSpPr/>
          <p:nvPr/>
        </p:nvSpPr>
        <p:spPr bwMode="auto">
          <a:xfrm>
            <a:off x="0" y="1700808"/>
            <a:ext cx="4572000" cy="4752528"/>
          </a:xfrm>
          <a:prstGeom prst="rect">
            <a:avLst/>
          </a:prstGeom>
          <a:solidFill>
            <a:schemeClr val="tx2">
              <a:alpha val="5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3" name="Rectangle 2"/>
          <p:cNvSpPr/>
          <p:nvPr/>
        </p:nvSpPr>
        <p:spPr bwMode="auto">
          <a:xfrm>
            <a:off x="4067944" y="0"/>
            <a:ext cx="1080120" cy="6858000"/>
          </a:xfrm>
          <a:prstGeom prst="rect">
            <a:avLst/>
          </a:prstGeom>
          <a:gradFill flip="none" rotWithShape="1">
            <a:gsLst>
              <a:gs pos="37000">
                <a:schemeClr val="bg1">
                  <a:alpha val="0"/>
                </a:schemeClr>
              </a:gs>
              <a:gs pos="85000">
                <a:schemeClr val="bg1"/>
              </a:gs>
              <a:gs pos="100000">
                <a:schemeClr val="bg1">
                  <a:alpha val="0"/>
                </a:schemeClr>
              </a:gs>
            </a:gsLst>
            <a:lin ang="0" scaled="1"/>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7" name="Text Box 4"/>
          <p:cNvSpPr txBox="1">
            <a:spLocks noChangeArrowheads="1"/>
          </p:cNvSpPr>
          <p:nvPr/>
        </p:nvSpPr>
        <p:spPr bwMode="auto">
          <a:xfrm>
            <a:off x="4898984" y="476672"/>
            <a:ext cx="3590925" cy="3978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spcBef>
                <a:spcPct val="25000"/>
              </a:spcBef>
            </a:pPr>
            <a:r>
              <a:rPr lang="en-GB" i="0" dirty="0" smtClean="0">
                <a:effectLst>
                  <a:glow rad="101600">
                    <a:schemeClr val="tx1">
                      <a:alpha val="75000"/>
                    </a:schemeClr>
                  </a:glow>
                </a:effectLst>
              </a:rPr>
              <a:t>tidying </a:t>
            </a:r>
            <a:r>
              <a:rPr lang="en-GB" i="0" dirty="0">
                <a:effectLst>
                  <a:glow rad="101600">
                    <a:schemeClr val="tx1">
                      <a:alpha val="75000"/>
                    </a:schemeClr>
                  </a:glow>
                </a:effectLst>
              </a:rPr>
              <a:t>up the toys together </a:t>
            </a:r>
          </a:p>
          <a:p>
            <a:pPr algn="r">
              <a:spcBef>
                <a:spcPct val="25000"/>
              </a:spcBef>
            </a:pPr>
            <a:r>
              <a:rPr lang="en-GB" sz="1600" i="0" dirty="0">
                <a:effectLst>
                  <a:glow rad="101600">
                    <a:schemeClr val="tx1">
                      <a:alpha val="75000"/>
                    </a:schemeClr>
                  </a:glow>
                </a:effectLst>
              </a:rPr>
              <a:t>(</a:t>
            </a:r>
            <a:r>
              <a:rPr lang="en-GB" sz="1600" i="0" dirty="0" err="1">
                <a:effectLst>
                  <a:glow rad="101600">
                    <a:schemeClr val="tx1">
                      <a:alpha val="75000"/>
                    </a:schemeClr>
                  </a:glow>
                </a:effectLst>
              </a:rPr>
              <a:t>Behne</a:t>
            </a:r>
            <a:r>
              <a:rPr lang="en-GB" sz="1600" i="0" dirty="0">
                <a:effectLst>
                  <a:glow rad="101600">
                    <a:schemeClr val="tx1">
                      <a:alpha val="75000"/>
                    </a:schemeClr>
                  </a:glow>
                </a:effectLst>
              </a:rPr>
              <a:t> et al 2005)</a:t>
            </a:r>
          </a:p>
          <a:p>
            <a:pPr algn="l">
              <a:spcBef>
                <a:spcPct val="25000"/>
              </a:spcBef>
            </a:pPr>
            <a:r>
              <a:rPr lang="en-GB" i="0" dirty="0">
                <a:effectLst>
                  <a:glow rad="101600">
                    <a:schemeClr val="tx1">
                      <a:alpha val="75000"/>
                    </a:schemeClr>
                  </a:glow>
                </a:effectLst>
              </a:rPr>
              <a:t>cooperatively pulling handles in sequence to make a dog-puppet sing </a:t>
            </a:r>
          </a:p>
          <a:p>
            <a:pPr algn="r">
              <a:spcBef>
                <a:spcPct val="25000"/>
              </a:spcBef>
            </a:pPr>
            <a:r>
              <a:rPr lang="en-GB" sz="1600" i="0" dirty="0">
                <a:effectLst>
                  <a:glow rad="101600">
                    <a:schemeClr val="tx1">
                      <a:alpha val="75000"/>
                    </a:schemeClr>
                  </a:glow>
                </a:effectLst>
              </a:rPr>
              <a:t>(Brownell et al 2006)</a:t>
            </a:r>
          </a:p>
          <a:p>
            <a:pPr algn="l">
              <a:spcBef>
                <a:spcPct val="25000"/>
              </a:spcBef>
            </a:pPr>
            <a:r>
              <a:rPr lang="en-GB" i="0" dirty="0">
                <a:effectLst>
                  <a:glow rad="101600">
                    <a:schemeClr val="tx1">
                      <a:alpha val="75000"/>
                    </a:schemeClr>
                  </a:glow>
                </a:effectLst>
              </a:rPr>
              <a:t>bouncing a ball on a large trampoline together </a:t>
            </a:r>
          </a:p>
          <a:p>
            <a:pPr algn="r">
              <a:spcBef>
                <a:spcPct val="25000"/>
              </a:spcBef>
            </a:pPr>
            <a:r>
              <a:rPr lang="en-GB" sz="1600" i="0" dirty="0">
                <a:effectLst>
                  <a:glow rad="101600">
                    <a:schemeClr val="tx1">
                      <a:alpha val="75000"/>
                    </a:schemeClr>
                  </a:glow>
                </a:effectLst>
              </a:rPr>
              <a:t>(</a:t>
            </a:r>
            <a:r>
              <a:rPr lang="en-GB" sz="1600" i="0" dirty="0" err="1">
                <a:effectLst>
                  <a:glow rad="101600">
                    <a:schemeClr val="tx1">
                      <a:alpha val="75000"/>
                    </a:schemeClr>
                  </a:glow>
                </a:effectLst>
              </a:rPr>
              <a:t>Tomasello</a:t>
            </a:r>
            <a:r>
              <a:rPr lang="en-GB" sz="1600" i="0" dirty="0">
                <a:effectLst>
                  <a:glow rad="101600">
                    <a:schemeClr val="tx1">
                      <a:alpha val="75000"/>
                    </a:schemeClr>
                  </a:glow>
                </a:effectLst>
              </a:rPr>
              <a:t> &amp; Carpenter 2007)</a:t>
            </a:r>
          </a:p>
          <a:p>
            <a:pPr algn="l">
              <a:spcBef>
                <a:spcPct val="25000"/>
              </a:spcBef>
            </a:pPr>
            <a:r>
              <a:rPr lang="en-GB" i="0" dirty="0" smtClean="0">
                <a:effectLst>
                  <a:glow rad="101600">
                    <a:schemeClr val="tx1">
                      <a:alpha val="75000"/>
                    </a:schemeClr>
                  </a:glow>
                </a:effectLst>
              </a:rPr>
              <a:t>pretending to row a boat together</a:t>
            </a:r>
            <a:endParaRPr lang="en-GB" i="0" dirty="0">
              <a:effectLst>
                <a:glow rad="101600">
                  <a:schemeClr val="tx1">
                    <a:alpha val="75000"/>
                  </a:schemeClr>
                </a:glow>
              </a:effectLst>
            </a:endParaRPr>
          </a:p>
        </p:txBody>
      </p:sp>
    </p:spTree>
    <p:extLst>
      <p:ext uri="{BB962C8B-B14F-4D97-AF65-F5344CB8AC3E}">
        <p14:creationId xmlns:p14="http://schemas.microsoft.com/office/powerpoint/2010/main" val="135250828"/>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bwMode="auto">
          <a:xfrm rot="175467">
            <a:off x="251520" y="1484784"/>
            <a:ext cx="360040" cy="432048"/>
          </a:xfrm>
          <a:prstGeom prst="roundRect">
            <a:avLst/>
          </a:prstGeom>
          <a:solidFill>
            <a:schemeClr val="bg1">
              <a:lumMod val="85000"/>
            </a:schemeClr>
          </a:solidFill>
          <a:ln w="9525" cap="flat" cmpd="sng" algn="ctr">
            <a:solidFill>
              <a:schemeClr val="tx1"/>
            </a:solidFill>
            <a:prstDash val="solid"/>
            <a:round/>
            <a:headEnd type="none" w="med" len="med"/>
            <a:tailEnd type="none" w="med" len="med"/>
          </a:ln>
          <a:effectLst>
            <a:glow rad="101600">
              <a:schemeClr val="tx1">
                <a:lumMod val="75000"/>
                <a:lumOff val="25000"/>
                <a:alpha val="75000"/>
              </a:schemeClr>
            </a:glow>
          </a:effectLst>
        </p:spPr>
        <p:txBody>
          <a:bodyPr vert="horz" wrap="square" lIns="91440" tIns="45720" rIns="91440" bIns="45720" numCol="1" rtlCol="0" anchor="ctr"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tx1">
                    <a:lumMod val="95000"/>
                    <a:lumOff val="5000"/>
                  </a:schemeClr>
                </a:solidFill>
                <a:effectLst>
                  <a:glow rad="101600">
                    <a:schemeClr val="bg1">
                      <a:alpha val="75000"/>
                    </a:schemeClr>
                  </a:glow>
                </a:effectLst>
                <a:latin typeface="Myriad Web" charset="0"/>
              </a:rPr>
              <a:t>2</a:t>
            </a:r>
            <a:endParaRPr kumimoji="0" lang="en-US" sz="2200" b="0" i="0" u="none" strike="noStrike" cap="none" normalizeH="0" baseline="0" dirty="0">
              <a:ln>
                <a:noFill/>
              </a:ln>
              <a:solidFill>
                <a:schemeClr val="tx1">
                  <a:lumMod val="95000"/>
                  <a:lumOff val="5000"/>
                </a:schemeClr>
              </a:solidFill>
              <a:effectLst>
                <a:glow rad="101600">
                  <a:schemeClr val="bg1">
                    <a:alpha val="75000"/>
                  </a:schemeClr>
                </a:glow>
              </a:effectLst>
              <a:latin typeface="Myriad Web" charset="0"/>
            </a:endParaRPr>
          </a:p>
        </p:txBody>
      </p:sp>
      <p:sp>
        <p:nvSpPr>
          <p:cNvPr id="8" name="Rounded Rectangle 7"/>
          <p:cNvSpPr/>
          <p:nvPr/>
        </p:nvSpPr>
        <p:spPr bwMode="auto">
          <a:xfrm rot="356599">
            <a:off x="323528" y="2564904"/>
            <a:ext cx="360040" cy="432048"/>
          </a:xfrm>
          <a:prstGeom prst="roundRect">
            <a:avLst/>
          </a:prstGeom>
          <a:solidFill>
            <a:schemeClr val="bg1">
              <a:lumMod val="85000"/>
            </a:schemeClr>
          </a:solidFill>
          <a:ln w="9525" cap="flat" cmpd="sng" algn="ctr">
            <a:solidFill>
              <a:schemeClr val="tx1"/>
            </a:solidFill>
            <a:prstDash val="solid"/>
            <a:round/>
            <a:headEnd type="none" w="med" len="med"/>
            <a:tailEnd type="none" w="med" len="med"/>
          </a:ln>
          <a:effectLst>
            <a:glow rad="101600">
              <a:schemeClr val="tx1">
                <a:lumMod val="75000"/>
                <a:lumOff val="25000"/>
                <a:alpha val="75000"/>
              </a:schemeClr>
            </a:glow>
          </a:effectLst>
        </p:spPr>
        <p:txBody>
          <a:bodyPr vert="horz" wrap="square" lIns="91440" tIns="45720" rIns="91440" bIns="45720" numCol="1" rtlCol="0" anchor="ctr"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lang="en-US" i="0" dirty="0">
                <a:solidFill>
                  <a:schemeClr val="tx1">
                    <a:lumMod val="95000"/>
                    <a:lumOff val="5000"/>
                  </a:schemeClr>
                </a:solidFill>
                <a:effectLst>
                  <a:glow rad="101600">
                    <a:schemeClr val="bg1">
                      <a:alpha val="75000"/>
                    </a:schemeClr>
                  </a:glow>
                </a:effectLst>
              </a:rPr>
              <a:t>3</a:t>
            </a:r>
            <a:endParaRPr kumimoji="0" lang="en-US" sz="2200" b="0" i="0" u="none" strike="noStrike" cap="none" normalizeH="0" baseline="0" dirty="0">
              <a:ln>
                <a:noFill/>
              </a:ln>
              <a:solidFill>
                <a:schemeClr val="tx1">
                  <a:lumMod val="95000"/>
                  <a:lumOff val="5000"/>
                </a:schemeClr>
              </a:solidFill>
              <a:effectLst>
                <a:glow rad="101600">
                  <a:schemeClr val="bg1">
                    <a:alpha val="75000"/>
                  </a:schemeClr>
                </a:glow>
              </a:effectLst>
              <a:latin typeface="Myriad Web" charset="0"/>
            </a:endParaRPr>
          </a:p>
        </p:txBody>
      </p:sp>
      <p:sp>
        <p:nvSpPr>
          <p:cNvPr id="9" name="Rounded Rectangle 8"/>
          <p:cNvSpPr/>
          <p:nvPr/>
        </p:nvSpPr>
        <p:spPr bwMode="auto">
          <a:xfrm rot="21331318">
            <a:off x="344929" y="4563649"/>
            <a:ext cx="360040" cy="432048"/>
          </a:xfrm>
          <a:prstGeom prst="roundRect">
            <a:avLst/>
          </a:prstGeom>
          <a:solidFill>
            <a:schemeClr val="bg1">
              <a:lumMod val="85000"/>
            </a:schemeClr>
          </a:solidFill>
          <a:ln w="9525" cap="flat" cmpd="sng" algn="ctr">
            <a:solidFill>
              <a:schemeClr val="tx1"/>
            </a:solidFill>
            <a:prstDash val="solid"/>
            <a:round/>
            <a:headEnd type="none" w="med" len="med"/>
            <a:tailEnd type="none" w="med" len="med"/>
          </a:ln>
          <a:effectLst>
            <a:glow rad="101600">
              <a:schemeClr val="tx1">
                <a:lumMod val="75000"/>
                <a:lumOff val="25000"/>
                <a:alpha val="75000"/>
              </a:schemeClr>
            </a:glow>
          </a:effectLst>
        </p:spPr>
        <p:txBody>
          <a:bodyPr vert="horz" wrap="square" lIns="91440" tIns="45720" rIns="91440" bIns="45720" numCol="1" rtlCol="0" anchor="ctr"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lang="en-US" i="0" dirty="0">
                <a:solidFill>
                  <a:schemeClr val="tx1">
                    <a:lumMod val="95000"/>
                    <a:lumOff val="5000"/>
                  </a:schemeClr>
                </a:solidFill>
                <a:effectLst>
                  <a:glow rad="101600">
                    <a:schemeClr val="bg1">
                      <a:alpha val="75000"/>
                    </a:schemeClr>
                  </a:glow>
                </a:effectLst>
              </a:rPr>
              <a:t>4</a:t>
            </a:r>
            <a:endParaRPr kumimoji="0" lang="en-US" sz="2200" b="0" i="0" u="none" strike="noStrike" cap="none" normalizeH="0" baseline="0" dirty="0">
              <a:ln>
                <a:noFill/>
              </a:ln>
              <a:solidFill>
                <a:schemeClr val="tx1">
                  <a:lumMod val="95000"/>
                  <a:lumOff val="5000"/>
                </a:schemeClr>
              </a:solidFill>
              <a:effectLst>
                <a:glow rad="101600">
                  <a:schemeClr val="bg1">
                    <a:alpha val="75000"/>
                  </a:schemeClr>
                </a:glow>
              </a:effectLst>
              <a:latin typeface="Myriad Web" charset="0"/>
            </a:endParaRPr>
          </a:p>
        </p:txBody>
      </p:sp>
      <p:sp>
        <p:nvSpPr>
          <p:cNvPr id="10" name="Rounded Rectangle 9"/>
          <p:cNvSpPr/>
          <p:nvPr/>
        </p:nvSpPr>
        <p:spPr bwMode="auto">
          <a:xfrm rot="356599">
            <a:off x="251520" y="332656"/>
            <a:ext cx="360040" cy="432048"/>
          </a:xfrm>
          <a:prstGeom prst="roundRect">
            <a:avLst/>
          </a:prstGeom>
          <a:solidFill>
            <a:schemeClr val="bg1">
              <a:lumMod val="85000"/>
            </a:schemeClr>
          </a:solidFill>
          <a:ln w="9525" cap="flat" cmpd="sng" algn="ctr">
            <a:solidFill>
              <a:schemeClr val="tx1"/>
            </a:solidFill>
            <a:prstDash val="solid"/>
            <a:round/>
            <a:headEnd type="none" w="med" len="med"/>
            <a:tailEnd type="none" w="med" len="med"/>
          </a:ln>
          <a:effectLst>
            <a:glow rad="101600">
              <a:schemeClr val="tx1">
                <a:lumMod val="75000"/>
                <a:lumOff val="25000"/>
                <a:alpha val="75000"/>
              </a:schemeClr>
            </a:glow>
          </a:effectLst>
        </p:spPr>
        <p:txBody>
          <a:bodyPr vert="horz" wrap="square" lIns="91440" tIns="45720" rIns="91440" bIns="45720" numCol="1" rtlCol="0" anchor="ctr"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tx1">
                    <a:lumMod val="95000"/>
                    <a:lumOff val="5000"/>
                  </a:schemeClr>
                </a:solidFill>
                <a:effectLst>
                  <a:glow rad="101600">
                    <a:schemeClr val="bg1">
                      <a:alpha val="75000"/>
                    </a:schemeClr>
                  </a:glow>
                </a:effectLst>
                <a:latin typeface="Myriad Web" charset="0"/>
              </a:rPr>
              <a:t>1</a:t>
            </a:r>
            <a:endParaRPr kumimoji="0" lang="en-US" sz="2200" b="0" i="0" u="none" strike="noStrike" cap="none" normalizeH="0" baseline="0" dirty="0">
              <a:ln>
                <a:noFill/>
              </a:ln>
              <a:solidFill>
                <a:schemeClr val="tx1">
                  <a:lumMod val="95000"/>
                  <a:lumOff val="5000"/>
                </a:schemeClr>
              </a:solidFill>
              <a:effectLst>
                <a:glow rad="101600">
                  <a:schemeClr val="bg1">
                    <a:alpha val="75000"/>
                  </a:schemeClr>
                </a:glow>
              </a:effectLst>
              <a:latin typeface="Myriad Web" charset="0"/>
            </a:endParaRPr>
          </a:p>
        </p:txBody>
      </p:sp>
      <p:sp>
        <p:nvSpPr>
          <p:cNvPr id="4" name="Text Box 4"/>
          <p:cNvSpPr txBox="1">
            <a:spLocks noChangeArrowheads="1"/>
          </p:cNvSpPr>
          <p:nvPr/>
        </p:nvSpPr>
        <p:spPr bwMode="auto">
          <a:xfrm>
            <a:off x="4898984" y="476672"/>
            <a:ext cx="3590925" cy="3978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spcBef>
                <a:spcPct val="25000"/>
              </a:spcBef>
            </a:pPr>
            <a:r>
              <a:rPr lang="en-GB" i="0" dirty="0" smtClean="0">
                <a:solidFill>
                  <a:schemeClr val="bg1">
                    <a:lumMod val="65000"/>
                  </a:schemeClr>
                </a:solidFill>
                <a:effectLst>
                  <a:glow rad="101600">
                    <a:schemeClr val="tx1">
                      <a:alpha val="75000"/>
                    </a:schemeClr>
                  </a:glow>
                </a:effectLst>
              </a:rPr>
              <a:t>tidying </a:t>
            </a:r>
            <a:r>
              <a:rPr lang="en-GB" i="0" dirty="0">
                <a:solidFill>
                  <a:schemeClr val="bg1">
                    <a:lumMod val="65000"/>
                  </a:schemeClr>
                </a:solidFill>
                <a:effectLst>
                  <a:glow rad="101600">
                    <a:schemeClr val="tx1">
                      <a:alpha val="75000"/>
                    </a:schemeClr>
                  </a:glow>
                </a:effectLst>
              </a:rPr>
              <a:t>up the toys together </a:t>
            </a:r>
          </a:p>
          <a:p>
            <a:pPr algn="r">
              <a:spcBef>
                <a:spcPct val="25000"/>
              </a:spcBef>
            </a:pPr>
            <a:r>
              <a:rPr lang="en-GB" sz="1600" i="0" dirty="0">
                <a:solidFill>
                  <a:schemeClr val="bg1">
                    <a:lumMod val="65000"/>
                  </a:schemeClr>
                </a:solidFill>
                <a:effectLst>
                  <a:glow rad="101600">
                    <a:schemeClr val="tx1">
                      <a:alpha val="75000"/>
                    </a:schemeClr>
                  </a:glow>
                </a:effectLst>
              </a:rPr>
              <a:t>(</a:t>
            </a:r>
            <a:r>
              <a:rPr lang="en-GB" sz="1600" i="0" dirty="0" err="1">
                <a:solidFill>
                  <a:schemeClr val="bg1">
                    <a:lumMod val="65000"/>
                  </a:schemeClr>
                </a:solidFill>
                <a:effectLst>
                  <a:glow rad="101600">
                    <a:schemeClr val="tx1">
                      <a:alpha val="75000"/>
                    </a:schemeClr>
                  </a:glow>
                </a:effectLst>
              </a:rPr>
              <a:t>Behne</a:t>
            </a:r>
            <a:r>
              <a:rPr lang="en-GB" sz="1600" i="0" dirty="0">
                <a:solidFill>
                  <a:schemeClr val="bg1">
                    <a:lumMod val="65000"/>
                  </a:schemeClr>
                </a:solidFill>
                <a:effectLst>
                  <a:glow rad="101600">
                    <a:schemeClr val="tx1">
                      <a:alpha val="75000"/>
                    </a:schemeClr>
                  </a:glow>
                </a:effectLst>
              </a:rPr>
              <a:t> et al 2005)</a:t>
            </a:r>
          </a:p>
          <a:p>
            <a:pPr algn="l">
              <a:spcBef>
                <a:spcPct val="25000"/>
              </a:spcBef>
            </a:pPr>
            <a:r>
              <a:rPr lang="en-GB" i="0" dirty="0">
                <a:solidFill>
                  <a:schemeClr val="bg1">
                    <a:lumMod val="65000"/>
                  </a:schemeClr>
                </a:solidFill>
                <a:effectLst>
                  <a:glow rad="101600">
                    <a:schemeClr val="tx1">
                      <a:alpha val="75000"/>
                    </a:schemeClr>
                  </a:glow>
                </a:effectLst>
              </a:rPr>
              <a:t>cooperatively pulling handles in sequence to make a dog-puppet sing </a:t>
            </a:r>
          </a:p>
          <a:p>
            <a:pPr algn="r">
              <a:spcBef>
                <a:spcPct val="25000"/>
              </a:spcBef>
            </a:pPr>
            <a:r>
              <a:rPr lang="en-GB" sz="1600" i="0" dirty="0">
                <a:solidFill>
                  <a:schemeClr val="bg1">
                    <a:lumMod val="65000"/>
                  </a:schemeClr>
                </a:solidFill>
                <a:effectLst>
                  <a:glow rad="101600">
                    <a:schemeClr val="tx1">
                      <a:alpha val="75000"/>
                    </a:schemeClr>
                  </a:glow>
                </a:effectLst>
              </a:rPr>
              <a:t>(Brownell et al 2006)</a:t>
            </a:r>
          </a:p>
          <a:p>
            <a:pPr algn="l">
              <a:spcBef>
                <a:spcPct val="25000"/>
              </a:spcBef>
            </a:pPr>
            <a:r>
              <a:rPr lang="en-GB" i="0" dirty="0">
                <a:solidFill>
                  <a:schemeClr val="bg1">
                    <a:lumMod val="65000"/>
                  </a:schemeClr>
                </a:solidFill>
                <a:effectLst>
                  <a:glow rad="101600">
                    <a:schemeClr val="tx1">
                      <a:alpha val="75000"/>
                    </a:schemeClr>
                  </a:glow>
                </a:effectLst>
              </a:rPr>
              <a:t>bouncing a ball on a large trampoline together </a:t>
            </a:r>
          </a:p>
          <a:p>
            <a:pPr algn="r">
              <a:spcBef>
                <a:spcPct val="25000"/>
              </a:spcBef>
            </a:pPr>
            <a:r>
              <a:rPr lang="en-GB" sz="1600" i="0" dirty="0">
                <a:solidFill>
                  <a:schemeClr val="bg1">
                    <a:lumMod val="65000"/>
                  </a:schemeClr>
                </a:solidFill>
                <a:effectLst>
                  <a:glow rad="101600">
                    <a:schemeClr val="tx1">
                      <a:alpha val="75000"/>
                    </a:schemeClr>
                  </a:glow>
                </a:effectLst>
              </a:rPr>
              <a:t>(</a:t>
            </a:r>
            <a:r>
              <a:rPr lang="en-GB" sz="1600" i="0" dirty="0" err="1">
                <a:solidFill>
                  <a:schemeClr val="bg1">
                    <a:lumMod val="65000"/>
                  </a:schemeClr>
                </a:solidFill>
                <a:effectLst>
                  <a:glow rad="101600">
                    <a:schemeClr val="tx1">
                      <a:alpha val="75000"/>
                    </a:schemeClr>
                  </a:glow>
                </a:effectLst>
              </a:rPr>
              <a:t>Tomasello</a:t>
            </a:r>
            <a:r>
              <a:rPr lang="en-GB" sz="1600" i="0" dirty="0">
                <a:solidFill>
                  <a:schemeClr val="bg1">
                    <a:lumMod val="65000"/>
                  </a:schemeClr>
                </a:solidFill>
                <a:effectLst>
                  <a:glow rad="101600">
                    <a:schemeClr val="tx1">
                      <a:alpha val="75000"/>
                    </a:schemeClr>
                  </a:glow>
                </a:effectLst>
              </a:rPr>
              <a:t> &amp; Carpenter 2007)</a:t>
            </a:r>
          </a:p>
          <a:p>
            <a:pPr algn="l">
              <a:spcBef>
                <a:spcPct val="25000"/>
              </a:spcBef>
            </a:pPr>
            <a:r>
              <a:rPr lang="en-GB" i="0" dirty="0" smtClean="0">
                <a:solidFill>
                  <a:schemeClr val="bg1">
                    <a:lumMod val="65000"/>
                  </a:schemeClr>
                </a:solidFill>
                <a:effectLst>
                  <a:glow rad="101600">
                    <a:schemeClr val="tx1">
                      <a:alpha val="75000"/>
                    </a:schemeClr>
                  </a:glow>
                </a:effectLst>
              </a:rPr>
              <a:t>pretending to row a boat together</a:t>
            </a:r>
            <a:endParaRPr lang="en-GB" i="0" dirty="0">
              <a:solidFill>
                <a:schemeClr val="bg1">
                  <a:lumMod val="65000"/>
                </a:schemeClr>
              </a:solidFill>
              <a:effectLst>
                <a:glow rad="101600">
                  <a:schemeClr val="tx1">
                    <a:alpha val="75000"/>
                  </a:schemeClr>
                </a:glow>
              </a:effectLst>
            </a:endParaRPr>
          </a:p>
        </p:txBody>
      </p:sp>
      <p:sp>
        <p:nvSpPr>
          <p:cNvPr id="6" name="Rectangle 5"/>
          <p:cNvSpPr/>
          <p:nvPr/>
        </p:nvSpPr>
        <p:spPr>
          <a:xfrm>
            <a:off x="467544" y="369238"/>
            <a:ext cx="3600400" cy="5262979"/>
          </a:xfrm>
          <a:prstGeom prst="rect">
            <a:avLst/>
          </a:prstGeom>
          <a:noFill/>
        </p:spPr>
        <p:txBody>
          <a:bodyPr wrap="square">
            <a:spAutoFit/>
          </a:bodyPr>
          <a:lstStyle/>
          <a:p>
            <a:pPr>
              <a:spcAft>
                <a:spcPts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Joint action:</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an action with two or more agents </a:t>
            </a:r>
            <a:r>
              <a:rPr lang="en-US" sz="1100" i="0" dirty="0" smtClean="0">
                <a:effectLst>
                  <a:glow rad="101600">
                    <a:schemeClr val="tx2">
                      <a:alpha val="75000"/>
                    </a:schemeClr>
                  </a:glow>
                </a:effectLst>
              </a:rPr>
              <a:t>(Ludwig 2007)</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Bodily movements ‘are </a:t>
            </a:r>
            <a:r>
              <a:rPr lang="en-US" i="0" dirty="0">
                <a:effectLst>
                  <a:glow rad="101600">
                    <a:schemeClr val="tx2">
                      <a:alpha val="75000"/>
                    </a:schemeClr>
                  </a:glow>
                </a:effectLst>
              </a:rPr>
              <a:t>all the actions there </a:t>
            </a:r>
            <a:r>
              <a:rPr lang="en-US" i="0" dirty="0" smtClean="0">
                <a:effectLst>
                  <a:glow rad="101600">
                    <a:schemeClr val="tx2">
                      <a:alpha val="75000"/>
                    </a:schemeClr>
                  </a:glow>
                </a:effectLst>
              </a:rPr>
              <a:t>are’ </a:t>
            </a:r>
            <a:r>
              <a:rPr lang="en-US" i="0" dirty="0">
                <a:effectLst>
                  <a:glow rad="101600">
                    <a:schemeClr val="tx2">
                      <a:alpha val="75000"/>
                    </a:schemeClr>
                  </a:glow>
                </a:effectLst>
              </a:rPr>
              <a:t>(Davidson 1971, p. 59</a:t>
            </a:r>
            <a:r>
              <a:rPr lang="en-US" i="0" dirty="0" smtClean="0">
                <a:effectLst>
                  <a:glow rad="101600">
                    <a:schemeClr val="tx2">
                      <a:alpha val="75000"/>
                    </a:schemeClr>
                  </a:glow>
                </a:effectLst>
              </a:rPr>
              <a:t>)</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In supposedly paradigm cases of joint action, there are no bodily movements with more than one agent.</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Therefore:</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Supposedly paradigm cases are not joint actions.</a:t>
            </a:r>
          </a:p>
        </p:txBody>
      </p:sp>
    </p:spTree>
    <p:extLst>
      <p:ext uri="{BB962C8B-B14F-4D97-AF65-F5344CB8AC3E}">
        <p14:creationId xmlns:p14="http://schemas.microsoft.com/office/powerpoint/2010/main" val="589914376"/>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DSC_AA_0666cutout.JPG"/>
          <p:cNvPicPr>
            <a:picLocks noChangeAspect="1"/>
          </p:cNvPicPr>
          <p:nvPr/>
        </p:nvPicPr>
        <p:blipFill rotWithShape="1">
          <a:blip r:embed="rId2" cstate="screen">
            <a:grayscl/>
            <a:extLst>
              <a:ext uri="{BEBA8EAE-BF5A-486C-A8C5-ECC9F3942E4B}">
                <a14:imgProps xmlns:a14="http://schemas.microsoft.com/office/drawing/2010/main">
                  <a14:imgLayer r:embed="rId3">
                    <a14:imgEffect>
                      <a14:brightnessContrast bright="40000" contrast="35000"/>
                    </a14:imgEffect>
                  </a14:imgLayer>
                </a14:imgProps>
              </a:ext>
              <a:ext uri="{28A0092B-C50C-407E-A947-70E740481C1C}">
                <a14:useLocalDpi xmlns:a14="http://schemas.microsoft.com/office/drawing/2010/main"/>
              </a:ext>
            </a:extLst>
          </a:blip>
          <a:srcRect r="9062"/>
          <a:stretch/>
        </p:blipFill>
        <p:spPr>
          <a:xfrm>
            <a:off x="-36512" y="0"/>
            <a:ext cx="4157697" cy="6858000"/>
          </a:xfrm>
          <a:prstGeom prst="rect">
            <a:avLst/>
          </a:prstGeom>
        </p:spPr>
      </p:pic>
      <p:sp>
        <p:nvSpPr>
          <p:cNvPr id="7" name="Text Box 2"/>
          <p:cNvSpPr txBox="1">
            <a:spLocks noChangeArrowheads="1"/>
          </p:cNvSpPr>
          <p:nvPr/>
        </p:nvSpPr>
        <p:spPr bwMode="auto">
          <a:xfrm>
            <a:off x="2843808" y="-27384"/>
            <a:ext cx="6192688" cy="1618008"/>
          </a:xfrm>
          <a:prstGeom prst="rect">
            <a:avLst/>
          </a:prstGeom>
          <a:noFill/>
          <a:ln w="9525">
            <a:noFill/>
            <a:round/>
            <a:headEnd/>
            <a:tailEnd/>
          </a:ln>
          <a:effectLst/>
        </p:spPr>
        <p:txBody>
          <a:bodyPr wrap="square" lIns="90000" tIns="46800" rIns="90000" bIns="46800">
            <a:prstTxWarp prst="textNoShape">
              <a:avLst/>
            </a:prstTxWarp>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9900" i="0" dirty="0" smtClean="0">
                <a:solidFill>
                  <a:schemeClr val="tx1"/>
                </a:solidFill>
                <a:effectLst>
                  <a:glow rad="127000">
                    <a:schemeClr val="accent3">
                      <a:alpha val="34000"/>
                    </a:schemeClr>
                  </a:glow>
                </a:effectLst>
              </a:rPr>
              <a:t>challenge</a:t>
            </a:r>
          </a:p>
        </p:txBody>
      </p:sp>
      <p:sp>
        <p:nvSpPr>
          <p:cNvPr id="26626" name="Text Box 2"/>
          <p:cNvSpPr txBox="1">
            <a:spLocks noChangeArrowheads="1"/>
          </p:cNvSpPr>
          <p:nvPr/>
        </p:nvSpPr>
        <p:spPr bwMode="auto">
          <a:xfrm>
            <a:off x="3635897" y="1268760"/>
            <a:ext cx="5040560"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smtClean="0">
                <a:solidFill>
                  <a:srgbClr val="7F7F7F"/>
                </a:solidFill>
                <a:effectLst>
                  <a:glow rad="101600">
                    <a:schemeClr val="tx1">
                      <a:alpha val="75000"/>
                    </a:schemeClr>
                  </a:glow>
                </a:effectLst>
              </a:rPr>
              <a:t>Explain the emergence, in evolution or development, of sophisticated forms of theory of mind cognition.</a:t>
            </a:r>
            <a:endParaRPr lang="en-GB" dirty="0">
              <a:solidFill>
                <a:srgbClr val="7F7F7F"/>
              </a:solidFill>
              <a:effectLst>
                <a:glow rad="101600">
                  <a:schemeClr val="tx1">
                    <a:alpha val="75000"/>
                  </a:schemeClr>
                </a:glow>
              </a:effectLst>
            </a:endParaRPr>
          </a:p>
        </p:txBody>
      </p:sp>
      <p:sp>
        <p:nvSpPr>
          <p:cNvPr id="5" name="Text Box 2"/>
          <p:cNvSpPr txBox="1">
            <a:spLocks noChangeArrowheads="1"/>
          </p:cNvSpPr>
          <p:nvPr/>
        </p:nvSpPr>
        <p:spPr bwMode="auto">
          <a:xfrm>
            <a:off x="2411760" y="2060848"/>
            <a:ext cx="6192688" cy="1618008"/>
          </a:xfrm>
          <a:prstGeom prst="rect">
            <a:avLst/>
          </a:prstGeom>
          <a:noFill/>
          <a:ln w="9525">
            <a:noFill/>
            <a:round/>
            <a:headEnd/>
            <a:tailEnd/>
          </a:ln>
          <a:effectLst/>
        </p:spPr>
        <p:txBody>
          <a:bodyPr wrap="square" lIns="90000" tIns="46800" rIns="90000" bIns="46800">
            <a:prstTxWarp prst="textNoShape">
              <a:avLst/>
            </a:prstTxWarp>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9900" i="0" dirty="0" smtClean="0">
                <a:solidFill>
                  <a:schemeClr val="tx1"/>
                </a:solidFill>
                <a:effectLst>
                  <a:glow rad="127000">
                    <a:schemeClr val="accent3"/>
                  </a:glow>
                </a:effectLst>
              </a:rPr>
              <a:t>conjecture</a:t>
            </a:r>
          </a:p>
        </p:txBody>
      </p:sp>
      <p:sp>
        <p:nvSpPr>
          <p:cNvPr id="9" name="Rectangle 8"/>
          <p:cNvSpPr/>
          <p:nvPr/>
        </p:nvSpPr>
        <p:spPr bwMode="auto">
          <a:xfrm>
            <a:off x="3275856" y="3717032"/>
            <a:ext cx="864096" cy="432048"/>
          </a:xfrm>
          <a:prstGeom prst="rect">
            <a:avLst/>
          </a:prstGeom>
          <a:solidFill>
            <a:srgbClr val="FFFF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0" name="Rectangle 9"/>
          <p:cNvSpPr/>
          <p:nvPr/>
        </p:nvSpPr>
        <p:spPr bwMode="auto">
          <a:xfrm>
            <a:off x="7884368" y="3356992"/>
            <a:ext cx="720080" cy="432048"/>
          </a:xfrm>
          <a:prstGeom prst="rect">
            <a:avLst/>
          </a:prstGeom>
          <a:solidFill>
            <a:srgbClr val="FFFF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8" name="Text Box 2"/>
          <p:cNvSpPr txBox="1">
            <a:spLocks noChangeArrowheads="1"/>
          </p:cNvSpPr>
          <p:nvPr/>
        </p:nvSpPr>
        <p:spPr bwMode="auto">
          <a:xfrm>
            <a:off x="3275856" y="3356992"/>
            <a:ext cx="5760640" cy="144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i="1">
                <a:solidFill>
                  <a:schemeClr val="bg1"/>
                </a:solidFill>
                <a:latin typeface="Myriad Web" charset="0"/>
                <a:ea typeface="ＭＳ Ｐゴシック" charset="0"/>
                <a:cs typeface="Arial" charset="0"/>
              </a:defRPr>
            </a:lvl1pPr>
            <a:lvl2pPr marL="37931725" indent="-37474525" eaLnBrk="0" hangingPunct="0">
              <a:defRPr sz="2200" i="1">
                <a:solidFill>
                  <a:schemeClr val="bg1"/>
                </a:solidFill>
                <a:latin typeface="Myriad Web" charset="0"/>
                <a:ea typeface="Arial" charset="0"/>
                <a:cs typeface="Arial" charset="0"/>
              </a:defRPr>
            </a:lvl2pPr>
            <a:lvl3pPr eaLnBrk="0" hangingPunct="0">
              <a:defRPr sz="2200" i="1">
                <a:solidFill>
                  <a:schemeClr val="bg1"/>
                </a:solidFill>
                <a:latin typeface="Myriad Web" charset="0"/>
                <a:ea typeface="Arial" charset="0"/>
                <a:cs typeface="Arial" charset="0"/>
              </a:defRPr>
            </a:lvl3pPr>
            <a:lvl4pPr eaLnBrk="0" hangingPunct="0">
              <a:defRPr sz="2200" i="1">
                <a:solidFill>
                  <a:schemeClr val="bg1"/>
                </a:solidFill>
                <a:latin typeface="Myriad Web" charset="0"/>
                <a:ea typeface="Arial" charset="0"/>
                <a:cs typeface="Arial" charset="0"/>
              </a:defRPr>
            </a:lvl4pPr>
            <a:lvl5pPr eaLnBrk="0" hangingPunct="0">
              <a:defRPr sz="2200" i="1">
                <a:solidFill>
                  <a:schemeClr val="bg1"/>
                </a:solidFill>
                <a:latin typeface="Myriad Web" charset="0"/>
                <a:ea typeface="Arial" charset="0"/>
                <a:cs typeface="Arial" charset="0"/>
              </a:defRPr>
            </a:lvl5pPr>
            <a:lvl6pPr marL="457200" eaLnBrk="0" fontAlgn="base" hangingPunct="0">
              <a:spcBef>
                <a:spcPct val="0"/>
              </a:spcBef>
              <a:spcAft>
                <a:spcPct val="0"/>
              </a:spcAft>
              <a:defRPr sz="2200" i="1">
                <a:solidFill>
                  <a:schemeClr val="bg1"/>
                </a:solidFill>
                <a:latin typeface="Myriad Web" charset="0"/>
                <a:ea typeface="Arial" charset="0"/>
                <a:cs typeface="Arial" charset="0"/>
              </a:defRPr>
            </a:lvl6pPr>
            <a:lvl7pPr marL="914400" eaLnBrk="0" fontAlgn="base" hangingPunct="0">
              <a:spcBef>
                <a:spcPct val="0"/>
              </a:spcBef>
              <a:spcAft>
                <a:spcPct val="0"/>
              </a:spcAft>
              <a:defRPr sz="2200" i="1">
                <a:solidFill>
                  <a:schemeClr val="bg1"/>
                </a:solidFill>
                <a:latin typeface="Myriad Web" charset="0"/>
                <a:ea typeface="Arial" charset="0"/>
                <a:cs typeface="Arial" charset="0"/>
              </a:defRPr>
            </a:lvl7pPr>
            <a:lvl8pPr marL="1371600" eaLnBrk="0" fontAlgn="base" hangingPunct="0">
              <a:spcBef>
                <a:spcPct val="0"/>
              </a:spcBef>
              <a:spcAft>
                <a:spcPct val="0"/>
              </a:spcAft>
              <a:defRPr sz="2200" i="1">
                <a:solidFill>
                  <a:schemeClr val="bg1"/>
                </a:solidFill>
                <a:latin typeface="Myriad Web" charset="0"/>
                <a:ea typeface="Arial" charset="0"/>
                <a:cs typeface="Arial" charset="0"/>
              </a:defRPr>
            </a:lvl8pPr>
            <a:lvl9pPr marL="1828800" eaLnBrk="0" fontAlgn="base" hangingPunct="0">
              <a:spcBef>
                <a:spcPct val="0"/>
              </a:spcBef>
              <a:spcAft>
                <a:spcPct val="0"/>
              </a:spcAft>
              <a:defRPr sz="2200" i="1">
                <a:solidFill>
                  <a:schemeClr val="bg1"/>
                </a:solidFill>
                <a:latin typeface="Myriad Web" charset="0"/>
                <a:ea typeface="Arial" charset="0"/>
                <a:cs typeface="Arial" charset="0"/>
              </a:defRPr>
            </a:lvl9pPr>
          </a:lstStyle>
          <a:p>
            <a:pPr eaLnBrk="1" hangingPunct="1"/>
            <a:r>
              <a:rPr lang="en-GB" i="0" dirty="0">
                <a:effectLst>
                  <a:glow rad="101600">
                    <a:schemeClr val="tx1">
                      <a:alpha val="75000"/>
                    </a:schemeClr>
                  </a:glow>
                </a:effectLst>
              </a:rPr>
              <a:t>The existence of abilities to engage in joint action partially </a:t>
            </a:r>
            <a:r>
              <a:rPr lang="en-GB" i="0" dirty="0" smtClean="0">
                <a:effectLst>
                  <a:glow rad="101600">
                    <a:schemeClr val="tx1">
                      <a:alpha val="75000"/>
                    </a:schemeClr>
                  </a:glow>
                </a:effectLst>
              </a:rPr>
              <a:t>explains </a:t>
            </a:r>
            <a:r>
              <a:rPr lang="en-GB" i="0" dirty="0">
                <a:effectLst>
                  <a:glow rad="101600">
                    <a:schemeClr val="tx1">
                      <a:alpha val="75000"/>
                    </a:schemeClr>
                  </a:glow>
                </a:effectLst>
              </a:rPr>
              <a:t>how sophisticated forms of </a:t>
            </a:r>
            <a:r>
              <a:rPr lang="en-GB" i="0" dirty="0" smtClean="0">
                <a:effectLst>
                  <a:glow rad="101600">
                    <a:schemeClr val="tx1">
                      <a:alpha val="75000"/>
                    </a:schemeClr>
                  </a:glow>
                </a:effectLst>
              </a:rPr>
              <a:t>theory of mind cognition </a:t>
            </a:r>
            <a:r>
              <a:rPr lang="en-GB" i="0" dirty="0">
                <a:effectLst>
                  <a:glow rad="101600">
                    <a:schemeClr val="tx1">
                      <a:alpha val="75000"/>
                    </a:schemeClr>
                  </a:glow>
                </a:effectLst>
              </a:rPr>
              <a:t>emerge in evolution or development (or both)</a:t>
            </a:r>
            <a:endParaRPr lang="en-GB" dirty="0">
              <a:effectLst>
                <a:glow rad="101600">
                  <a:schemeClr val="tx1">
                    <a:alpha val="75000"/>
                  </a:schemeClr>
                </a:glow>
              </a:effectLst>
            </a:endParaRPr>
          </a:p>
        </p:txBody>
      </p:sp>
    </p:spTree>
    <p:extLst>
      <p:ext uri="{BB962C8B-B14F-4D97-AF65-F5344CB8AC3E}">
        <p14:creationId xmlns:p14="http://schemas.microsoft.com/office/powerpoint/2010/main" val="47839054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bwMode="auto">
          <a:xfrm rot="175467">
            <a:off x="251520" y="1484784"/>
            <a:ext cx="360040" cy="432048"/>
          </a:xfrm>
          <a:prstGeom prst="roundRect">
            <a:avLst/>
          </a:prstGeom>
          <a:solidFill>
            <a:schemeClr val="bg1">
              <a:lumMod val="85000"/>
            </a:schemeClr>
          </a:solidFill>
          <a:ln w="9525" cap="flat" cmpd="sng" algn="ctr">
            <a:solidFill>
              <a:schemeClr val="tx1"/>
            </a:solidFill>
            <a:prstDash val="solid"/>
            <a:round/>
            <a:headEnd type="none" w="med" len="med"/>
            <a:tailEnd type="none" w="med" len="med"/>
          </a:ln>
          <a:effectLst>
            <a:glow rad="101600">
              <a:schemeClr val="tx1">
                <a:lumMod val="75000"/>
                <a:lumOff val="25000"/>
                <a:alpha val="75000"/>
              </a:schemeClr>
            </a:glow>
          </a:effectLst>
        </p:spPr>
        <p:txBody>
          <a:bodyPr vert="horz" wrap="square" lIns="91440" tIns="45720" rIns="91440" bIns="45720" numCol="1" rtlCol="0" anchor="ctr"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tx1">
                    <a:lumMod val="95000"/>
                    <a:lumOff val="5000"/>
                  </a:schemeClr>
                </a:solidFill>
                <a:effectLst>
                  <a:glow rad="101600">
                    <a:schemeClr val="bg1">
                      <a:alpha val="75000"/>
                    </a:schemeClr>
                  </a:glow>
                </a:effectLst>
                <a:latin typeface="Myriad Web" charset="0"/>
              </a:rPr>
              <a:t>2</a:t>
            </a:r>
            <a:endParaRPr kumimoji="0" lang="en-US" sz="2200" b="0" i="0" u="none" strike="noStrike" cap="none" normalizeH="0" baseline="0" dirty="0">
              <a:ln>
                <a:noFill/>
              </a:ln>
              <a:solidFill>
                <a:schemeClr val="tx1">
                  <a:lumMod val="95000"/>
                  <a:lumOff val="5000"/>
                </a:schemeClr>
              </a:solidFill>
              <a:effectLst>
                <a:glow rad="101600">
                  <a:schemeClr val="bg1">
                    <a:alpha val="75000"/>
                  </a:schemeClr>
                </a:glow>
              </a:effectLst>
              <a:latin typeface="Myriad Web" charset="0"/>
            </a:endParaRPr>
          </a:p>
        </p:txBody>
      </p:sp>
      <p:sp>
        <p:nvSpPr>
          <p:cNvPr id="8" name="Rounded Rectangle 7"/>
          <p:cNvSpPr/>
          <p:nvPr/>
        </p:nvSpPr>
        <p:spPr bwMode="auto">
          <a:xfrm rot="356599">
            <a:off x="323528" y="2564904"/>
            <a:ext cx="360040" cy="432048"/>
          </a:xfrm>
          <a:prstGeom prst="roundRect">
            <a:avLst/>
          </a:prstGeom>
          <a:solidFill>
            <a:schemeClr val="bg1">
              <a:lumMod val="85000"/>
            </a:schemeClr>
          </a:solidFill>
          <a:ln w="9525" cap="flat" cmpd="sng" algn="ctr">
            <a:solidFill>
              <a:schemeClr val="tx1"/>
            </a:solidFill>
            <a:prstDash val="solid"/>
            <a:round/>
            <a:headEnd type="none" w="med" len="med"/>
            <a:tailEnd type="none" w="med" len="med"/>
          </a:ln>
          <a:effectLst>
            <a:glow rad="101600">
              <a:schemeClr val="tx1">
                <a:lumMod val="75000"/>
                <a:lumOff val="25000"/>
                <a:alpha val="75000"/>
              </a:schemeClr>
            </a:glow>
          </a:effectLst>
        </p:spPr>
        <p:txBody>
          <a:bodyPr vert="horz" wrap="square" lIns="91440" tIns="45720" rIns="91440" bIns="45720" numCol="1" rtlCol="0" anchor="ctr"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lang="en-US" i="0" dirty="0">
                <a:solidFill>
                  <a:schemeClr val="tx1">
                    <a:lumMod val="95000"/>
                    <a:lumOff val="5000"/>
                  </a:schemeClr>
                </a:solidFill>
                <a:effectLst>
                  <a:glow rad="101600">
                    <a:schemeClr val="bg1">
                      <a:alpha val="75000"/>
                    </a:schemeClr>
                  </a:glow>
                </a:effectLst>
              </a:rPr>
              <a:t>3</a:t>
            </a:r>
            <a:endParaRPr kumimoji="0" lang="en-US" sz="2200" b="0" i="0" u="none" strike="noStrike" cap="none" normalizeH="0" baseline="0" dirty="0">
              <a:ln>
                <a:noFill/>
              </a:ln>
              <a:solidFill>
                <a:schemeClr val="tx1">
                  <a:lumMod val="95000"/>
                  <a:lumOff val="5000"/>
                </a:schemeClr>
              </a:solidFill>
              <a:effectLst>
                <a:glow rad="101600">
                  <a:schemeClr val="bg1">
                    <a:alpha val="75000"/>
                  </a:schemeClr>
                </a:glow>
              </a:effectLst>
              <a:latin typeface="Myriad Web" charset="0"/>
            </a:endParaRPr>
          </a:p>
        </p:txBody>
      </p:sp>
      <p:sp>
        <p:nvSpPr>
          <p:cNvPr id="9" name="Rounded Rectangle 8"/>
          <p:cNvSpPr/>
          <p:nvPr/>
        </p:nvSpPr>
        <p:spPr bwMode="auto">
          <a:xfrm rot="21331318">
            <a:off x="344929" y="4563649"/>
            <a:ext cx="360040" cy="432048"/>
          </a:xfrm>
          <a:prstGeom prst="roundRect">
            <a:avLst/>
          </a:prstGeom>
          <a:solidFill>
            <a:schemeClr val="bg1">
              <a:lumMod val="85000"/>
            </a:schemeClr>
          </a:solidFill>
          <a:ln w="9525" cap="flat" cmpd="sng" algn="ctr">
            <a:solidFill>
              <a:schemeClr val="tx1"/>
            </a:solidFill>
            <a:prstDash val="solid"/>
            <a:round/>
            <a:headEnd type="none" w="med" len="med"/>
            <a:tailEnd type="none" w="med" len="med"/>
          </a:ln>
          <a:effectLst>
            <a:glow rad="101600">
              <a:schemeClr val="tx1">
                <a:lumMod val="75000"/>
                <a:lumOff val="25000"/>
                <a:alpha val="75000"/>
              </a:schemeClr>
            </a:glow>
          </a:effectLst>
        </p:spPr>
        <p:txBody>
          <a:bodyPr vert="horz" wrap="square" lIns="91440" tIns="45720" rIns="91440" bIns="45720" numCol="1" rtlCol="0" anchor="ctr"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lang="en-US" i="0" dirty="0">
                <a:solidFill>
                  <a:schemeClr val="tx1">
                    <a:lumMod val="95000"/>
                    <a:lumOff val="5000"/>
                  </a:schemeClr>
                </a:solidFill>
                <a:effectLst>
                  <a:glow rad="101600">
                    <a:schemeClr val="bg1">
                      <a:alpha val="75000"/>
                    </a:schemeClr>
                  </a:glow>
                </a:effectLst>
              </a:rPr>
              <a:t>4</a:t>
            </a:r>
            <a:endParaRPr kumimoji="0" lang="en-US" sz="2200" b="0" i="0" u="none" strike="noStrike" cap="none" normalizeH="0" baseline="0" dirty="0">
              <a:ln>
                <a:noFill/>
              </a:ln>
              <a:solidFill>
                <a:schemeClr val="tx1">
                  <a:lumMod val="95000"/>
                  <a:lumOff val="5000"/>
                </a:schemeClr>
              </a:solidFill>
              <a:effectLst>
                <a:glow rad="101600">
                  <a:schemeClr val="bg1">
                    <a:alpha val="75000"/>
                  </a:schemeClr>
                </a:glow>
              </a:effectLst>
              <a:latin typeface="Myriad Web" charset="0"/>
            </a:endParaRPr>
          </a:p>
        </p:txBody>
      </p:sp>
      <p:sp>
        <p:nvSpPr>
          <p:cNvPr id="10" name="Rounded Rectangle 9"/>
          <p:cNvSpPr/>
          <p:nvPr/>
        </p:nvSpPr>
        <p:spPr bwMode="auto">
          <a:xfrm rot="356599">
            <a:off x="251520" y="332656"/>
            <a:ext cx="360040" cy="432048"/>
          </a:xfrm>
          <a:prstGeom prst="roundRect">
            <a:avLst/>
          </a:prstGeom>
          <a:solidFill>
            <a:schemeClr val="bg1">
              <a:lumMod val="85000"/>
            </a:schemeClr>
          </a:solidFill>
          <a:ln w="9525" cap="flat" cmpd="sng" algn="ctr">
            <a:solidFill>
              <a:schemeClr val="tx1"/>
            </a:solidFill>
            <a:prstDash val="solid"/>
            <a:round/>
            <a:headEnd type="none" w="med" len="med"/>
            <a:tailEnd type="none" w="med" len="med"/>
          </a:ln>
          <a:effectLst>
            <a:glow rad="101600">
              <a:schemeClr val="tx1">
                <a:lumMod val="75000"/>
                <a:lumOff val="25000"/>
                <a:alpha val="75000"/>
              </a:schemeClr>
            </a:glow>
          </a:effectLst>
        </p:spPr>
        <p:txBody>
          <a:bodyPr vert="horz" wrap="square" lIns="91440" tIns="45720" rIns="91440" bIns="45720" numCol="1" rtlCol="0" anchor="ctr"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tx1">
                    <a:lumMod val="95000"/>
                    <a:lumOff val="5000"/>
                  </a:schemeClr>
                </a:solidFill>
                <a:effectLst>
                  <a:glow rad="101600">
                    <a:schemeClr val="bg1">
                      <a:alpha val="75000"/>
                    </a:schemeClr>
                  </a:glow>
                </a:effectLst>
                <a:latin typeface="Myriad Web" charset="0"/>
              </a:rPr>
              <a:t>1</a:t>
            </a:r>
            <a:endParaRPr kumimoji="0" lang="en-US" sz="2200" b="0" i="0" u="none" strike="noStrike" cap="none" normalizeH="0" baseline="0" dirty="0">
              <a:ln>
                <a:noFill/>
              </a:ln>
              <a:solidFill>
                <a:schemeClr val="tx1">
                  <a:lumMod val="95000"/>
                  <a:lumOff val="5000"/>
                </a:schemeClr>
              </a:solidFill>
              <a:effectLst>
                <a:glow rad="101600">
                  <a:schemeClr val="bg1">
                    <a:alpha val="75000"/>
                  </a:schemeClr>
                </a:glow>
              </a:effectLst>
              <a:latin typeface="Myriad Web" charset="0"/>
            </a:endParaRPr>
          </a:p>
        </p:txBody>
      </p:sp>
      <p:sp>
        <p:nvSpPr>
          <p:cNvPr id="4" name="Text Box 4"/>
          <p:cNvSpPr txBox="1">
            <a:spLocks noChangeArrowheads="1"/>
          </p:cNvSpPr>
          <p:nvPr/>
        </p:nvSpPr>
        <p:spPr bwMode="auto">
          <a:xfrm>
            <a:off x="4898984" y="476672"/>
            <a:ext cx="3590925" cy="3978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spcBef>
                <a:spcPct val="25000"/>
              </a:spcBef>
            </a:pPr>
            <a:r>
              <a:rPr lang="en-GB" i="0" dirty="0" smtClean="0">
                <a:solidFill>
                  <a:schemeClr val="bg1">
                    <a:lumMod val="65000"/>
                  </a:schemeClr>
                </a:solidFill>
                <a:effectLst>
                  <a:glow rad="101600">
                    <a:schemeClr val="tx1">
                      <a:alpha val="75000"/>
                    </a:schemeClr>
                  </a:glow>
                </a:effectLst>
              </a:rPr>
              <a:t>tidying </a:t>
            </a:r>
            <a:r>
              <a:rPr lang="en-GB" i="0" dirty="0">
                <a:solidFill>
                  <a:schemeClr val="bg1">
                    <a:lumMod val="65000"/>
                  </a:schemeClr>
                </a:solidFill>
                <a:effectLst>
                  <a:glow rad="101600">
                    <a:schemeClr val="tx1">
                      <a:alpha val="75000"/>
                    </a:schemeClr>
                  </a:glow>
                </a:effectLst>
              </a:rPr>
              <a:t>up the toys together </a:t>
            </a:r>
          </a:p>
          <a:p>
            <a:pPr algn="r">
              <a:spcBef>
                <a:spcPct val="25000"/>
              </a:spcBef>
            </a:pPr>
            <a:r>
              <a:rPr lang="en-GB" sz="1600" i="0" dirty="0">
                <a:solidFill>
                  <a:schemeClr val="bg1">
                    <a:lumMod val="65000"/>
                  </a:schemeClr>
                </a:solidFill>
                <a:effectLst>
                  <a:glow rad="101600">
                    <a:schemeClr val="tx1">
                      <a:alpha val="75000"/>
                    </a:schemeClr>
                  </a:glow>
                </a:effectLst>
              </a:rPr>
              <a:t>(</a:t>
            </a:r>
            <a:r>
              <a:rPr lang="en-GB" sz="1600" i="0" dirty="0" err="1">
                <a:solidFill>
                  <a:schemeClr val="bg1">
                    <a:lumMod val="65000"/>
                  </a:schemeClr>
                </a:solidFill>
                <a:effectLst>
                  <a:glow rad="101600">
                    <a:schemeClr val="tx1">
                      <a:alpha val="75000"/>
                    </a:schemeClr>
                  </a:glow>
                </a:effectLst>
              </a:rPr>
              <a:t>Behne</a:t>
            </a:r>
            <a:r>
              <a:rPr lang="en-GB" sz="1600" i="0" dirty="0">
                <a:solidFill>
                  <a:schemeClr val="bg1">
                    <a:lumMod val="65000"/>
                  </a:schemeClr>
                </a:solidFill>
                <a:effectLst>
                  <a:glow rad="101600">
                    <a:schemeClr val="tx1">
                      <a:alpha val="75000"/>
                    </a:schemeClr>
                  </a:glow>
                </a:effectLst>
              </a:rPr>
              <a:t> et al 2005)</a:t>
            </a:r>
          </a:p>
          <a:p>
            <a:pPr algn="l">
              <a:spcBef>
                <a:spcPct val="25000"/>
              </a:spcBef>
            </a:pPr>
            <a:r>
              <a:rPr lang="en-GB" i="0" dirty="0">
                <a:solidFill>
                  <a:schemeClr val="bg1">
                    <a:lumMod val="65000"/>
                  </a:schemeClr>
                </a:solidFill>
                <a:effectLst>
                  <a:glow rad="101600">
                    <a:schemeClr val="tx1">
                      <a:alpha val="75000"/>
                    </a:schemeClr>
                  </a:glow>
                </a:effectLst>
              </a:rPr>
              <a:t>cooperatively pulling handles in sequence to make a dog-puppet sing </a:t>
            </a:r>
          </a:p>
          <a:p>
            <a:pPr algn="r">
              <a:spcBef>
                <a:spcPct val="25000"/>
              </a:spcBef>
            </a:pPr>
            <a:r>
              <a:rPr lang="en-GB" sz="1600" i="0" dirty="0">
                <a:solidFill>
                  <a:schemeClr val="bg1">
                    <a:lumMod val="65000"/>
                  </a:schemeClr>
                </a:solidFill>
                <a:effectLst>
                  <a:glow rad="101600">
                    <a:schemeClr val="tx1">
                      <a:alpha val="75000"/>
                    </a:schemeClr>
                  </a:glow>
                </a:effectLst>
              </a:rPr>
              <a:t>(Brownell et al 2006)</a:t>
            </a:r>
          </a:p>
          <a:p>
            <a:pPr algn="l">
              <a:spcBef>
                <a:spcPct val="25000"/>
              </a:spcBef>
            </a:pPr>
            <a:r>
              <a:rPr lang="en-GB" i="0" dirty="0">
                <a:solidFill>
                  <a:schemeClr val="bg1">
                    <a:lumMod val="65000"/>
                  </a:schemeClr>
                </a:solidFill>
                <a:effectLst>
                  <a:glow rad="101600">
                    <a:schemeClr val="tx1">
                      <a:alpha val="75000"/>
                    </a:schemeClr>
                  </a:glow>
                </a:effectLst>
              </a:rPr>
              <a:t>bouncing a ball on a large trampoline together </a:t>
            </a:r>
          </a:p>
          <a:p>
            <a:pPr algn="r">
              <a:spcBef>
                <a:spcPct val="25000"/>
              </a:spcBef>
            </a:pPr>
            <a:r>
              <a:rPr lang="en-GB" sz="1600" i="0" dirty="0">
                <a:solidFill>
                  <a:schemeClr val="bg1">
                    <a:lumMod val="65000"/>
                  </a:schemeClr>
                </a:solidFill>
                <a:effectLst>
                  <a:glow rad="101600">
                    <a:schemeClr val="tx1">
                      <a:alpha val="75000"/>
                    </a:schemeClr>
                  </a:glow>
                </a:effectLst>
              </a:rPr>
              <a:t>(</a:t>
            </a:r>
            <a:r>
              <a:rPr lang="en-GB" sz="1600" i="0" dirty="0" err="1">
                <a:solidFill>
                  <a:schemeClr val="bg1">
                    <a:lumMod val="65000"/>
                  </a:schemeClr>
                </a:solidFill>
                <a:effectLst>
                  <a:glow rad="101600">
                    <a:schemeClr val="tx1">
                      <a:alpha val="75000"/>
                    </a:schemeClr>
                  </a:glow>
                </a:effectLst>
              </a:rPr>
              <a:t>Tomasello</a:t>
            </a:r>
            <a:r>
              <a:rPr lang="en-GB" sz="1600" i="0" dirty="0">
                <a:solidFill>
                  <a:schemeClr val="bg1">
                    <a:lumMod val="65000"/>
                  </a:schemeClr>
                </a:solidFill>
                <a:effectLst>
                  <a:glow rad="101600">
                    <a:schemeClr val="tx1">
                      <a:alpha val="75000"/>
                    </a:schemeClr>
                  </a:glow>
                </a:effectLst>
              </a:rPr>
              <a:t> &amp; Carpenter 2007)</a:t>
            </a:r>
          </a:p>
          <a:p>
            <a:pPr algn="l">
              <a:spcBef>
                <a:spcPct val="25000"/>
              </a:spcBef>
            </a:pPr>
            <a:r>
              <a:rPr lang="en-GB" i="0" dirty="0" smtClean="0">
                <a:solidFill>
                  <a:schemeClr val="bg1">
                    <a:lumMod val="65000"/>
                  </a:schemeClr>
                </a:solidFill>
                <a:effectLst>
                  <a:glow rad="101600">
                    <a:schemeClr val="tx1">
                      <a:alpha val="75000"/>
                    </a:schemeClr>
                  </a:glow>
                </a:effectLst>
              </a:rPr>
              <a:t>pretending to row a boat together</a:t>
            </a:r>
            <a:endParaRPr lang="en-GB" i="0" dirty="0">
              <a:solidFill>
                <a:schemeClr val="bg1">
                  <a:lumMod val="65000"/>
                </a:schemeClr>
              </a:solidFill>
              <a:effectLst>
                <a:glow rad="101600">
                  <a:schemeClr val="tx1">
                    <a:alpha val="75000"/>
                  </a:schemeClr>
                </a:glow>
              </a:effectLst>
            </a:endParaRPr>
          </a:p>
        </p:txBody>
      </p:sp>
      <p:sp>
        <p:nvSpPr>
          <p:cNvPr id="7" name="Oval 6"/>
          <p:cNvSpPr/>
          <p:nvPr/>
        </p:nvSpPr>
        <p:spPr bwMode="auto">
          <a:xfrm>
            <a:off x="4355976" y="223661"/>
            <a:ext cx="1440160" cy="1440160"/>
          </a:xfrm>
          <a:prstGeom prst="ellipse">
            <a:avLst/>
          </a:prstGeom>
          <a:noFill/>
          <a:ln w="9525" cap="flat" cmpd="sng" algn="ctr">
            <a:solidFill>
              <a:schemeClr val="bg1">
                <a:lumMod val="50000"/>
              </a:schemeClr>
            </a:solidFill>
            <a:prstDash val="solid"/>
            <a:round/>
            <a:headEnd type="none" w="med" len="med"/>
            <a:tailEnd type="none" w="med" len="med"/>
          </a:ln>
          <a:effectLst>
            <a:glow rad="1524000">
              <a:schemeClr val="bg1"/>
            </a:glow>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rgbClr val="0D0D0D"/>
                </a:solidFill>
                <a:effectLst/>
                <a:latin typeface="Myriad Web" charset="0"/>
              </a:rPr>
              <a:t>too narrow</a:t>
            </a:r>
            <a:endParaRPr kumimoji="0" lang="en-US" sz="2200" b="0" i="0" u="none" strike="noStrike" cap="none" normalizeH="0" baseline="0" dirty="0">
              <a:ln>
                <a:noFill/>
              </a:ln>
              <a:solidFill>
                <a:srgbClr val="0D0D0D"/>
              </a:solidFill>
              <a:effectLst/>
              <a:latin typeface="Myriad Web" charset="0"/>
            </a:endParaRPr>
          </a:p>
        </p:txBody>
      </p:sp>
      <p:sp>
        <p:nvSpPr>
          <p:cNvPr id="3" name="Right Brace 2"/>
          <p:cNvSpPr/>
          <p:nvPr/>
        </p:nvSpPr>
        <p:spPr bwMode="auto">
          <a:xfrm>
            <a:off x="4067944" y="404664"/>
            <a:ext cx="216024" cy="1080120"/>
          </a:xfrm>
          <a:prstGeom prst="rightBrace">
            <a:avLst>
              <a:gd name="adj1" fmla="val 25455"/>
              <a:gd name="adj2" fmla="val 50000"/>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6" name="Rectangle 5"/>
          <p:cNvSpPr/>
          <p:nvPr/>
        </p:nvSpPr>
        <p:spPr>
          <a:xfrm>
            <a:off x="467544" y="369238"/>
            <a:ext cx="3600400" cy="5262979"/>
          </a:xfrm>
          <a:prstGeom prst="rect">
            <a:avLst/>
          </a:prstGeom>
          <a:noFill/>
        </p:spPr>
        <p:txBody>
          <a:bodyPr wrap="square">
            <a:spAutoFit/>
          </a:bodyPr>
          <a:lstStyle/>
          <a:p>
            <a:pPr>
              <a:spcAft>
                <a:spcPts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Joint action:</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an action with two or more agents </a:t>
            </a:r>
            <a:r>
              <a:rPr lang="en-US" sz="1100" i="0" dirty="0" smtClean="0">
                <a:effectLst>
                  <a:glow rad="101600">
                    <a:schemeClr val="tx2">
                      <a:alpha val="75000"/>
                    </a:schemeClr>
                  </a:glow>
                </a:effectLst>
              </a:rPr>
              <a:t>(Ludwig 2007)</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Bodily movements ‘are </a:t>
            </a:r>
            <a:r>
              <a:rPr lang="en-US" i="0" dirty="0">
                <a:effectLst>
                  <a:glow rad="101600">
                    <a:schemeClr val="tx2">
                      <a:alpha val="75000"/>
                    </a:schemeClr>
                  </a:glow>
                </a:effectLst>
              </a:rPr>
              <a:t>all the actions there </a:t>
            </a:r>
            <a:r>
              <a:rPr lang="en-US" i="0" dirty="0" smtClean="0">
                <a:effectLst>
                  <a:glow rad="101600">
                    <a:schemeClr val="tx2">
                      <a:alpha val="75000"/>
                    </a:schemeClr>
                  </a:glow>
                </a:effectLst>
              </a:rPr>
              <a:t>are’ </a:t>
            </a:r>
            <a:r>
              <a:rPr lang="en-US" i="0" dirty="0">
                <a:effectLst>
                  <a:glow rad="101600">
                    <a:schemeClr val="tx2">
                      <a:alpha val="75000"/>
                    </a:schemeClr>
                  </a:glow>
                </a:effectLst>
              </a:rPr>
              <a:t>(Davidson 1971, p. 59</a:t>
            </a:r>
            <a:r>
              <a:rPr lang="en-US" i="0" dirty="0" smtClean="0">
                <a:effectLst>
                  <a:glow rad="101600">
                    <a:schemeClr val="tx2">
                      <a:alpha val="75000"/>
                    </a:schemeClr>
                  </a:glow>
                </a:effectLst>
              </a:rPr>
              <a:t>)</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In supposedly paradigm cases of joint action, there are no bodily movements with more than one agent.</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Therefore:</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Supposedly paradigm cases are not joint actions.</a:t>
            </a:r>
          </a:p>
        </p:txBody>
      </p:sp>
    </p:spTree>
    <p:extLst>
      <p:ext uri="{BB962C8B-B14F-4D97-AF65-F5344CB8AC3E}">
        <p14:creationId xmlns:p14="http://schemas.microsoft.com/office/powerpoint/2010/main" val="1203777180"/>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bwMode="auto">
          <a:xfrm rot="175467">
            <a:off x="251520" y="1484784"/>
            <a:ext cx="360040" cy="432048"/>
          </a:xfrm>
          <a:prstGeom prst="roundRect">
            <a:avLst/>
          </a:prstGeom>
          <a:solidFill>
            <a:schemeClr val="bg1">
              <a:lumMod val="85000"/>
            </a:schemeClr>
          </a:solidFill>
          <a:ln w="9525" cap="flat" cmpd="sng" algn="ctr">
            <a:solidFill>
              <a:schemeClr val="tx1"/>
            </a:solidFill>
            <a:prstDash val="solid"/>
            <a:round/>
            <a:headEnd type="none" w="med" len="med"/>
            <a:tailEnd type="none" w="med" len="med"/>
          </a:ln>
          <a:effectLst>
            <a:glow rad="101600">
              <a:schemeClr val="tx1">
                <a:lumMod val="75000"/>
                <a:lumOff val="25000"/>
                <a:alpha val="75000"/>
              </a:schemeClr>
            </a:glow>
          </a:effectLst>
        </p:spPr>
        <p:txBody>
          <a:bodyPr vert="horz" wrap="square" lIns="91440" tIns="45720" rIns="91440" bIns="45720" numCol="1" rtlCol="0" anchor="ctr"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tx1">
                    <a:lumMod val="95000"/>
                    <a:lumOff val="5000"/>
                  </a:schemeClr>
                </a:solidFill>
                <a:effectLst>
                  <a:glow rad="101600">
                    <a:schemeClr val="bg1">
                      <a:alpha val="75000"/>
                    </a:schemeClr>
                  </a:glow>
                </a:effectLst>
                <a:latin typeface="Myriad Web" charset="0"/>
              </a:rPr>
              <a:t>2</a:t>
            </a:r>
            <a:endParaRPr kumimoji="0" lang="en-US" sz="2200" b="0" i="0" u="none" strike="noStrike" cap="none" normalizeH="0" baseline="0" dirty="0">
              <a:ln>
                <a:noFill/>
              </a:ln>
              <a:solidFill>
                <a:schemeClr val="tx1">
                  <a:lumMod val="95000"/>
                  <a:lumOff val="5000"/>
                </a:schemeClr>
              </a:solidFill>
              <a:effectLst>
                <a:glow rad="101600">
                  <a:schemeClr val="bg1">
                    <a:alpha val="75000"/>
                  </a:schemeClr>
                </a:glow>
              </a:effectLst>
              <a:latin typeface="Myriad Web" charset="0"/>
            </a:endParaRPr>
          </a:p>
        </p:txBody>
      </p:sp>
      <p:sp>
        <p:nvSpPr>
          <p:cNvPr id="8" name="Rounded Rectangle 7"/>
          <p:cNvSpPr/>
          <p:nvPr/>
        </p:nvSpPr>
        <p:spPr bwMode="auto">
          <a:xfrm rot="356599">
            <a:off x="323528" y="2564904"/>
            <a:ext cx="360040" cy="432048"/>
          </a:xfrm>
          <a:prstGeom prst="roundRect">
            <a:avLst/>
          </a:prstGeom>
          <a:solidFill>
            <a:schemeClr val="bg1">
              <a:lumMod val="85000"/>
            </a:schemeClr>
          </a:solidFill>
          <a:ln w="9525" cap="flat" cmpd="sng" algn="ctr">
            <a:solidFill>
              <a:schemeClr val="tx1"/>
            </a:solidFill>
            <a:prstDash val="solid"/>
            <a:round/>
            <a:headEnd type="none" w="med" len="med"/>
            <a:tailEnd type="none" w="med" len="med"/>
          </a:ln>
          <a:effectLst>
            <a:glow rad="101600">
              <a:schemeClr val="tx1">
                <a:lumMod val="75000"/>
                <a:lumOff val="25000"/>
                <a:alpha val="75000"/>
              </a:schemeClr>
            </a:glow>
          </a:effectLst>
        </p:spPr>
        <p:txBody>
          <a:bodyPr vert="horz" wrap="square" lIns="91440" tIns="45720" rIns="91440" bIns="45720" numCol="1" rtlCol="0" anchor="ctr"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lang="en-US" i="0" dirty="0">
                <a:solidFill>
                  <a:schemeClr val="tx1">
                    <a:lumMod val="95000"/>
                    <a:lumOff val="5000"/>
                  </a:schemeClr>
                </a:solidFill>
                <a:effectLst>
                  <a:glow rad="101600">
                    <a:schemeClr val="bg1">
                      <a:alpha val="75000"/>
                    </a:schemeClr>
                  </a:glow>
                </a:effectLst>
              </a:rPr>
              <a:t>3</a:t>
            </a:r>
            <a:endParaRPr kumimoji="0" lang="en-US" sz="2200" b="0" i="0" u="none" strike="noStrike" cap="none" normalizeH="0" baseline="0" dirty="0">
              <a:ln>
                <a:noFill/>
              </a:ln>
              <a:solidFill>
                <a:schemeClr val="tx1">
                  <a:lumMod val="95000"/>
                  <a:lumOff val="5000"/>
                </a:schemeClr>
              </a:solidFill>
              <a:effectLst>
                <a:glow rad="101600">
                  <a:schemeClr val="bg1">
                    <a:alpha val="75000"/>
                  </a:schemeClr>
                </a:glow>
              </a:effectLst>
              <a:latin typeface="Myriad Web" charset="0"/>
            </a:endParaRPr>
          </a:p>
        </p:txBody>
      </p:sp>
      <p:sp>
        <p:nvSpPr>
          <p:cNvPr id="9" name="Rounded Rectangle 8"/>
          <p:cNvSpPr/>
          <p:nvPr/>
        </p:nvSpPr>
        <p:spPr bwMode="auto">
          <a:xfrm rot="21331318">
            <a:off x="344929" y="4563649"/>
            <a:ext cx="360040" cy="432048"/>
          </a:xfrm>
          <a:prstGeom prst="roundRect">
            <a:avLst/>
          </a:prstGeom>
          <a:solidFill>
            <a:schemeClr val="bg1">
              <a:lumMod val="85000"/>
            </a:schemeClr>
          </a:solidFill>
          <a:ln w="9525" cap="flat" cmpd="sng" algn="ctr">
            <a:solidFill>
              <a:schemeClr val="tx1"/>
            </a:solidFill>
            <a:prstDash val="solid"/>
            <a:round/>
            <a:headEnd type="none" w="med" len="med"/>
            <a:tailEnd type="none" w="med" len="med"/>
          </a:ln>
          <a:effectLst>
            <a:glow rad="101600">
              <a:schemeClr val="tx1">
                <a:lumMod val="75000"/>
                <a:lumOff val="25000"/>
                <a:alpha val="75000"/>
              </a:schemeClr>
            </a:glow>
          </a:effectLst>
        </p:spPr>
        <p:txBody>
          <a:bodyPr vert="horz" wrap="square" lIns="91440" tIns="45720" rIns="91440" bIns="45720" numCol="1" rtlCol="0" anchor="ctr"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lang="en-US" i="0" dirty="0">
                <a:solidFill>
                  <a:schemeClr val="tx1">
                    <a:lumMod val="95000"/>
                    <a:lumOff val="5000"/>
                  </a:schemeClr>
                </a:solidFill>
                <a:effectLst>
                  <a:glow rad="101600">
                    <a:schemeClr val="bg1">
                      <a:alpha val="75000"/>
                    </a:schemeClr>
                  </a:glow>
                </a:effectLst>
              </a:rPr>
              <a:t>4</a:t>
            </a:r>
            <a:endParaRPr kumimoji="0" lang="en-US" sz="2200" b="0" i="0" u="none" strike="noStrike" cap="none" normalizeH="0" baseline="0" dirty="0">
              <a:ln>
                <a:noFill/>
              </a:ln>
              <a:solidFill>
                <a:schemeClr val="tx1">
                  <a:lumMod val="95000"/>
                  <a:lumOff val="5000"/>
                </a:schemeClr>
              </a:solidFill>
              <a:effectLst>
                <a:glow rad="101600">
                  <a:schemeClr val="bg1">
                    <a:alpha val="75000"/>
                  </a:schemeClr>
                </a:glow>
              </a:effectLst>
              <a:latin typeface="Myriad Web" charset="0"/>
            </a:endParaRPr>
          </a:p>
        </p:txBody>
      </p:sp>
      <p:sp>
        <p:nvSpPr>
          <p:cNvPr id="10" name="Rounded Rectangle 9"/>
          <p:cNvSpPr/>
          <p:nvPr/>
        </p:nvSpPr>
        <p:spPr bwMode="auto">
          <a:xfrm rot="356599">
            <a:off x="251520" y="332656"/>
            <a:ext cx="360040" cy="432048"/>
          </a:xfrm>
          <a:prstGeom prst="roundRect">
            <a:avLst/>
          </a:prstGeom>
          <a:solidFill>
            <a:schemeClr val="bg1">
              <a:lumMod val="85000"/>
            </a:schemeClr>
          </a:solidFill>
          <a:ln w="9525" cap="flat" cmpd="sng" algn="ctr">
            <a:solidFill>
              <a:schemeClr val="tx1"/>
            </a:solidFill>
            <a:prstDash val="solid"/>
            <a:round/>
            <a:headEnd type="none" w="med" len="med"/>
            <a:tailEnd type="none" w="med" len="med"/>
          </a:ln>
          <a:effectLst>
            <a:glow rad="101600">
              <a:schemeClr val="tx1">
                <a:lumMod val="75000"/>
                <a:lumOff val="25000"/>
                <a:alpha val="75000"/>
              </a:schemeClr>
            </a:glow>
          </a:effectLst>
        </p:spPr>
        <p:txBody>
          <a:bodyPr vert="horz" wrap="square" lIns="91440" tIns="45720" rIns="91440" bIns="45720" numCol="1" rtlCol="0" anchor="ctr"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tx1">
                    <a:lumMod val="95000"/>
                    <a:lumOff val="5000"/>
                  </a:schemeClr>
                </a:solidFill>
                <a:effectLst>
                  <a:glow rad="101600">
                    <a:schemeClr val="bg1">
                      <a:alpha val="75000"/>
                    </a:schemeClr>
                  </a:glow>
                </a:effectLst>
                <a:latin typeface="Myriad Web" charset="0"/>
              </a:rPr>
              <a:t>1</a:t>
            </a:r>
            <a:endParaRPr kumimoji="0" lang="en-US" sz="2200" b="0" i="0" u="none" strike="noStrike" cap="none" normalizeH="0" baseline="0" dirty="0">
              <a:ln>
                <a:noFill/>
              </a:ln>
              <a:solidFill>
                <a:schemeClr val="tx1">
                  <a:lumMod val="95000"/>
                  <a:lumOff val="5000"/>
                </a:schemeClr>
              </a:solidFill>
              <a:effectLst>
                <a:glow rad="101600">
                  <a:schemeClr val="bg1">
                    <a:alpha val="75000"/>
                  </a:schemeClr>
                </a:glow>
              </a:effectLst>
              <a:latin typeface="Myriad Web" charset="0"/>
            </a:endParaRPr>
          </a:p>
        </p:txBody>
      </p:sp>
      <p:sp>
        <p:nvSpPr>
          <p:cNvPr id="4" name="Text Box 4"/>
          <p:cNvSpPr txBox="1">
            <a:spLocks noChangeArrowheads="1"/>
          </p:cNvSpPr>
          <p:nvPr/>
        </p:nvSpPr>
        <p:spPr bwMode="auto">
          <a:xfrm>
            <a:off x="4898984" y="476672"/>
            <a:ext cx="3590925" cy="3978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spcBef>
                <a:spcPct val="25000"/>
              </a:spcBef>
            </a:pPr>
            <a:r>
              <a:rPr lang="en-GB" i="0" dirty="0" smtClean="0">
                <a:solidFill>
                  <a:schemeClr val="bg1">
                    <a:lumMod val="65000"/>
                  </a:schemeClr>
                </a:solidFill>
                <a:effectLst>
                  <a:glow rad="101600">
                    <a:schemeClr val="tx1">
                      <a:alpha val="75000"/>
                    </a:schemeClr>
                  </a:glow>
                </a:effectLst>
              </a:rPr>
              <a:t>tidying </a:t>
            </a:r>
            <a:r>
              <a:rPr lang="en-GB" i="0" dirty="0">
                <a:solidFill>
                  <a:schemeClr val="bg1">
                    <a:lumMod val="65000"/>
                  </a:schemeClr>
                </a:solidFill>
                <a:effectLst>
                  <a:glow rad="101600">
                    <a:schemeClr val="tx1">
                      <a:alpha val="75000"/>
                    </a:schemeClr>
                  </a:glow>
                </a:effectLst>
              </a:rPr>
              <a:t>up the toys together </a:t>
            </a:r>
          </a:p>
          <a:p>
            <a:pPr algn="r">
              <a:spcBef>
                <a:spcPct val="25000"/>
              </a:spcBef>
            </a:pPr>
            <a:r>
              <a:rPr lang="en-GB" sz="1600" i="0" dirty="0">
                <a:solidFill>
                  <a:schemeClr val="bg1">
                    <a:lumMod val="65000"/>
                  </a:schemeClr>
                </a:solidFill>
                <a:effectLst>
                  <a:glow rad="101600">
                    <a:schemeClr val="tx1">
                      <a:alpha val="75000"/>
                    </a:schemeClr>
                  </a:glow>
                </a:effectLst>
              </a:rPr>
              <a:t>(</a:t>
            </a:r>
            <a:r>
              <a:rPr lang="en-GB" sz="1600" i="0" dirty="0" err="1">
                <a:solidFill>
                  <a:schemeClr val="bg1">
                    <a:lumMod val="65000"/>
                  </a:schemeClr>
                </a:solidFill>
                <a:effectLst>
                  <a:glow rad="101600">
                    <a:schemeClr val="tx1">
                      <a:alpha val="75000"/>
                    </a:schemeClr>
                  </a:glow>
                </a:effectLst>
              </a:rPr>
              <a:t>Behne</a:t>
            </a:r>
            <a:r>
              <a:rPr lang="en-GB" sz="1600" i="0" dirty="0">
                <a:solidFill>
                  <a:schemeClr val="bg1">
                    <a:lumMod val="65000"/>
                  </a:schemeClr>
                </a:solidFill>
                <a:effectLst>
                  <a:glow rad="101600">
                    <a:schemeClr val="tx1">
                      <a:alpha val="75000"/>
                    </a:schemeClr>
                  </a:glow>
                </a:effectLst>
              </a:rPr>
              <a:t> et al 2005)</a:t>
            </a:r>
          </a:p>
          <a:p>
            <a:pPr algn="l">
              <a:spcBef>
                <a:spcPct val="25000"/>
              </a:spcBef>
            </a:pPr>
            <a:r>
              <a:rPr lang="en-GB" i="0" dirty="0">
                <a:solidFill>
                  <a:schemeClr val="bg1">
                    <a:lumMod val="65000"/>
                  </a:schemeClr>
                </a:solidFill>
                <a:effectLst>
                  <a:glow rad="101600">
                    <a:schemeClr val="tx1">
                      <a:alpha val="75000"/>
                    </a:schemeClr>
                  </a:glow>
                </a:effectLst>
              </a:rPr>
              <a:t>cooperatively pulling handles in sequence to make a dog-puppet sing </a:t>
            </a:r>
          </a:p>
          <a:p>
            <a:pPr algn="r">
              <a:spcBef>
                <a:spcPct val="25000"/>
              </a:spcBef>
            </a:pPr>
            <a:r>
              <a:rPr lang="en-GB" sz="1600" i="0" dirty="0">
                <a:solidFill>
                  <a:schemeClr val="bg1">
                    <a:lumMod val="65000"/>
                  </a:schemeClr>
                </a:solidFill>
                <a:effectLst>
                  <a:glow rad="101600">
                    <a:schemeClr val="tx1">
                      <a:alpha val="75000"/>
                    </a:schemeClr>
                  </a:glow>
                </a:effectLst>
              </a:rPr>
              <a:t>(Brownell et al 2006)</a:t>
            </a:r>
          </a:p>
          <a:p>
            <a:pPr algn="l">
              <a:spcBef>
                <a:spcPct val="25000"/>
              </a:spcBef>
            </a:pPr>
            <a:r>
              <a:rPr lang="en-GB" i="0" dirty="0">
                <a:solidFill>
                  <a:schemeClr val="bg1">
                    <a:lumMod val="65000"/>
                  </a:schemeClr>
                </a:solidFill>
                <a:effectLst>
                  <a:glow rad="101600">
                    <a:schemeClr val="tx1">
                      <a:alpha val="75000"/>
                    </a:schemeClr>
                  </a:glow>
                </a:effectLst>
              </a:rPr>
              <a:t>bouncing a ball on a large trampoline together </a:t>
            </a:r>
          </a:p>
          <a:p>
            <a:pPr algn="r">
              <a:spcBef>
                <a:spcPct val="25000"/>
              </a:spcBef>
            </a:pPr>
            <a:r>
              <a:rPr lang="en-GB" sz="1600" i="0" dirty="0">
                <a:solidFill>
                  <a:schemeClr val="bg1">
                    <a:lumMod val="65000"/>
                  </a:schemeClr>
                </a:solidFill>
                <a:effectLst>
                  <a:glow rad="101600">
                    <a:schemeClr val="tx1">
                      <a:alpha val="75000"/>
                    </a:schemeClr>
                  </a:glow>
                </a:effectLst>
              </a:rPr>
              <a:t>(</a:t>
            </a:r>
            <a:r>
              <a:rPr lang="en-GB" sz="1600" i="0" dirty="0" err="1">
                <a:solidFill>
                  <a:schemeClr val="bg1">
                    <a:lumMod val="65000"/>
                  </a:schemeClr>
                </a:solidFill>
                <a:effectLst>
                  <a:glow rad="101600">
                    <a:schemeClr val="tx1">
                      <a:alpha val="75000"/>
                    </a:schemeClr>
                  </a:glow>
                </a:effectLst>
              </a:rPr>
              <a:t>Tomasello</a:t>
            </a:r>
            <a:r>
              <a:rPr lang="en-GB" sz="1600" i="0" dirty="0">
                <a:solidFill>
                  <a:schemeClr val="bg1">
                    <a:lumMod val="65000"/>
                  </a:schemeClr>
                </a:solidFill>
                <a:effectLst>
                  <a:glow rad="101600">
                    <a:schemeClr val="tx1">
                      <a:alpha val="75000"/>
                    </a:schemeClr>
                  </a:glow>
                </a:effectLst>
              </a:rPr>
              <a:t> &amp; Carpenter 2007)</a:t>
            </a:r>
          </a:p>
          <a:p>
            <a:pPr algn="l">
              <a:spcBef>
                <a:spcPct val="25000"/>
              </a:spcBef>
            </a:pPr>
            <a:r>
              <a:rPr lang="en-GB" i="0" dirty="0" smtClean="0">
                <a:solidFill>
                  <a:schemeClr val="bg1">
                    <a:lumMod val="65000"/>
                  </a:schemeClr>
                </a:solidFill>
                <a:effectLst>
                  <a:glow rad="101600">
                    <a:schemeClr val="tx1">
                      <a:alpha val="75000"/>
                    </a:schemeClr>
                  </a:glow>
                </a:effectLst>
              </a:rPr>
              <a:t>pretending to row a boat together</a:t>
            </a:r>
            <a:endParaRPr lang="en-GB" i="0" dirty="0">
              <a:solidFill>
                <a:schemeClr val="bg1">
                  <a:lumMod val="65000"/>
                </a:schemeClr>
              </a:solidFill>
              <a:effectLst>
                <a:glow rad="101600">
                  <a:schemeClr val="tx1">
                    <a:alpha val="75000"/>
                  </a:schemeClr>
                </a:glow>
              </a:effectLst>
            </a:endParaRPr>
          </a:p>
        </p:txBody>
      </p:sp>
      <p:sp>
        <p:nvSpPr>
          <p:cNvPr id="7" name="Oval 6"/>
          <p:cNvSpPr/>
          <p:nvPr/>
        </p:nvSpPr>
        <p:spPr bwMode="auto">
          <a:xfrm>
            <a:off x="4355976" y="223661"/>
            <a:ext cx="1440160" cy="1440160"/>
          </a:xfrm>
          <a:prstGeom prst="ellipse">
            <a:avLst/>
          </a:prstGeom>
          <a:noFill/>
          <a:ln w="9525" cap="flat" cmpd="sng" algn="ctr">
            <a:solidFill>
              <a:schemeClr val="bg1">
                <a:lumMod val="50000"/>
              </a:schemeClr>
            </a:solidFill>
            <a:prstDash val="solid"/>
            <a:round/>
            <a:headEnd type="none" w="med" len="med"/>
            <a:tailEnd type="none" w="med" len="med"/>
          </a:ln>
          <a:effectLst>
            <a:glow rad="1524000">
              <a:schemeClr val="bg1"/>
            </a:glow>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rgbClr val="0D0D0D"/>
                </a:solidFill>
                <a:effectLst/>
                <a:latin typeface="Myriad Web" charset="0"/>
              </a:rPr>
              <a:t>too narrow</a:t>
            </a:r>
            <a:endParaRPr kumimoji="0" lang="en-US" sz="2200" b="0" i="0" u="none" strike="noStrike" cap="none" normalizeH="0" baseline="0" dirty="0">
              <a:ln>
                <a:noFill/>
              </a:ln>
              <a:solidFill>
                <a:srgbClr val="0D0D0D"/>
              </a:solidFill>
              <a:effectLst/>
              <a:latin typeface="Myriad Web" charset="0"/>
            </a:endParaRPr>
          </a:p>
        </p:txBody>
      </p:sp>
      <p:sp>
        <p:nvSpPr>
          <p:cNvPr id="3" name="Right Brace 2"/>
          <p:cNvSpPr/>
          <p:nvPr/>
        </p:nvSpPr>
        <p:spPr bwMode="auto">
          <a:xfrm>
            <a:off x="4067944" y="404664"/>
            <a:ext cx="216024" cy="1080120"/>
          </a:xfrm>
          <a:prstGeom prst="rightBrace">
            <a:avLst>
              <a:gd name="adj1" fmla="val 25455"/>
              <a:gd name="adj2" fmla="val 50000"/>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6" name="Rectangle 5"/>
          <p:cNvSpPr/>
          <p:nvPr/>
        </p:nvSpPr>
        <p:spPr>
          <a:xfrm>
            <a:off x="467544" y="369238"/>
            <a:ext cx="3600400" cy="5262979"/>
          </a:xfrm>
          <a:prstGeom prst="rect">
            <a:avLst/>
          </a:prstGeom>
          <a:noFill/>
        </p:spPr>
        <p:txBody>
          <a:bodyPr wrap="square">
            <a:spAutoFit/>
          </a:bodyPr>
          <a:lstStyle/>
          <a:p>
            <a:pPr>
              <a:spcAft>
                <a:spcPts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Joint action:</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an action with two or more agents </a:t>
            </a:r>
            <a:r>
              <a:rPr lang="en-US" sz="1100" i="0" dirty="0" smtClean="0">
                <a:effectLst>
                  <a:glow rad="101600">
                    <a:schemeClr val="tx2">
                      <a:alpha val="75000"/>
                    </a:schemeClr>
                  </a:glow>
                </a:effectLst>
              </a:rPr>
              <a:t>(Ludwig 2007)</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Bodily movements ‘are </a:t>
            </a:r>
            <a:r>
              <a:rPr lang="en-US" i="0" dirty="0">
                <a:effectLst>
                  <a:glow rad="101600">
                    <a:schemeClr val="tx2">
                      <a:alpha val="75000"/>
                    </a:schemeClr>
                  </a:glow>
                </a:effectLst>
              </a:rPr>
              <a:t>all the actions there </a:t>
            </a:r>
            <a:r>
              <a:rPr lang="en-US" i="0" dirty="0" smtClean="0">
                <a:effectLst>
                  <a:glow rad="101600">
                    <a:schemeClr val="tx2">
                      <a:alpha val="75000"/>
                    </a:schemeClr>
                  </a:glow>
                </a:effectLst>
              </a:rPr>
              <a:t>are’ </a:t>
            </a:r>
            <a:r>
              <a:rPr lang="en-US" i="0" dirty="0">
                <a:effectLst>
                  <a:glow rad="101600">
                    <a:schemeClr val="tx2">
                      <a:alpha val="75000"/>
                    </a:schemeClr>
                  </a:glow>
                </a:effectLst>
              </a:rPr>
              <a:t>(Davidson 1971, p. 59</a:t>
            </a:r>
            <a:r>
              <a:rPr lang="en-US" i="0" dirty="0" smtClean="0">
                <a:effectLst>
                  <a:glow rad="101600">
                    <a:schemeClr val="tx2">
                      <a:alpha val="75000"/>
                    </a:schemeClr>
                  </a:glow>
                </a:effectLst>
              </a:rPr>
              <a:t>)</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In supposedly paradigm cases of joint action, there are no bodily movements with more than one agent.</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Therefore:</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Supposedly paradigm cases are not joint actions.</a:t>
            </a:r>
          </a:p>
        </p:txBody>
      </p:sp>
      <p:sp>
        <p:nvSpPr>
          <p:cNvPr id="11" name="Rectangle 10"/>
          <p:cNvSpPr/>
          <p:nvPr/>
        </p:nvSpPr>
        <p:spPr>
          <a:xfrm>
            <a:off x="4734758" y="116632"/>
            <a:ext cx="639688" cy="1615827"/>
          </a:xfrm>
          <a:prstGeom prst="rect">
            <a:avLst/>
          </a:prstGeom>
          <a:noFill/>
        </p:spPr>
        <p:txBody>
          <a:bodyPr wrap="square">
            <a:spAutoFit/>
          </a:bodyPr>
          <a:lstStyle/>
          <a:p>
            <a:pPr algn="ctr">
              <a:spcAft>
                <a:spcPts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9900" i="0" dirty="0" smtClean="0">
                <a:ln>
                  <a:solidFill>
                    <a:schemeClr val="bg1"/>
                  </a:solidFill>
                </a:ln>
                <a:solidFill>
                  <a:schemeClr val="tx2">
                    <a:alpha val="23000"/>
                  </a:schemeClr>
                </a:solidFill>
                <a:effectLst>
                  <a:glow rad="25400">
                    <a:schemeClr val="tx1">
                      <a:alpha val="23000"/>
                    </a:schemeClr>
                  </a:glow>
                </a:effectLst>
              </a:rPr>
              <a:t>?</a:t>
            </a:r>
          </a:p>
        </p:txBody>
      </p:sp>
    </p:spTree>
    <p:extLst>
      <p:ext uri="{BB962C8B-B14F-4D97-AF65-F5344CB8AC3E}">
        <p14:creationId xmlns:p14="http://schemas.microsoft.com/office/powerpoint/2010/main" val="971945619"/>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ounded Rectangle 7"/>
          <p:cNvSpPr/>
          <p:nvPr/>
        </p:nvSpPr>
        <p:spPr bwMode="auto">
          <a:xfrm rot="356599">
            <a:off x="323528" y="2564904"/>
            <a:ext cx="360040" cy="432048"/>
          </a:xfrm>
          <a:prstGeom prst="roundRect">
            <a:avLst/>
          </a:prstGeom>
          <a:solidFill>
            <a:schemeClr val="bg1">
              <a:lumMod val="85000"/>
            </a:schemeClr>
          </a:solidFill>
          <a:ln w="9525" cap="flat" cmpd="sng" algn="ctr">
            <a:solidFill>
              <a:schemeClr val="tx1"/>
            </a:solidFill>
            <a:prstDash val="solid"/>
            <a:round/>
            <a:headEnd type="none" w="med" len="med"/>
            <a:tailEnd type="none" w="med" len="med"/>
          </a:ln>
          <a:effectLst>
            <a:glow rad="101600">
              <a:schemeClr val="tx1">
                <a:lumMod val="75000"/>
                <a:lumOff val="25000"/>
                <a:alpha val="75000"/>
              </a:schemeClr>
            </a:glow>
          </a:effectLst>
        </p:spPr>
        <p:txBody>
          <a:bodyPr vert="horz" wrap="square" lIns="91440" tIns="45720" rIns="91440" bIns="45720" numCol="1" rtlCol="0" anchor="ctr"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lang="en-US" i="0" dirty="0">
                <a:solidFill>
                  <a:schemeClr val="tx1">
                    <a:lumMod val="95000"/>
                    <a:lumOff val="5000"/>
                  </a:schemeClr>
                </a:solidFill>
                <a:effectLst>
                  <a:glow rad="101600">
                    <a:schemeClr val="bg1">
                      <a:alpha val="75000"/>
                    </a:schemeClr>
                  </a:glow>
                </a:effectLst>
              </a:rPr>
              <a:t>3</a:t>
            </a:r>
            <a:endParaRPr kumimoji="0" lang="en-US" sz="2200" b="0" i="0" u="none" strike="noStrike" cap="none" normalizeH="0" baseline="0" dirty="0">
              <a:ln>
                <a:noFill/>
              </a:ln>
              <a:solidFill>
                <a:schemeClr val="tx1">
                  <a:lumMod val="95000"/>
                  <a:lumOff val="5000"/>
                </a:schemeClr>
              </a:solidFill>
              <a:effectLst>
                <a:glow rad="101600">
                  <a:schemeClr val="bg1">
                    <a:alpha val="75000"/>
                  </a:schemeClr>
                </a:glow>
              </a:effectLst>
              <a:latin typeface="Myriad Web" charset="0"/>
            </a:endParaRPr>
          </a:p>
        </p:txBody>
      </p:sp>
      <p:sp>
        <p:nvSpPr>
          <p:cNvPr id="11" name="Rectangle 10"/>
          <p:cNvSpPr/>
          <p:nvPr/>
        </p:nvSpPr>
        <p:spPr bwMode="auto">
          <a:xfrm flipH="1">
            <a:off x="0" y="1556792"/>
            <a:ext cx="7308304" cy="1080120"/>
          </a:xfrm>
          <a:prstGeom prst="rect">
            <a:avLst/>
          </a:prstGeom>
          <a:gradFill flip="none" rotWithShape="1">
            <a:gsLst>
              <a:gs pos="100000">
                <a:schemeClr val="bg1"/>
              </a:gs>
              <a:gs pos="100000">
                <a:schemeClr val="accent3"/>
              </a:gs>
              <a:gs pos="99000">
                <a:schemeClr val="bg1"/>
              </a:gs>
              <a:gs pos="57000">
                <a:schemeClr val="bg1"/>
              </a:gs>
              <a:gs pos="31000">
                <a:schemeClr val="bg1">
                  <a:alpha val="0"/>
                </a:schemeClr>
              </a:gs>
            </a:gsLst>
            <a:lin ang="0" scaled="1"/>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 name="Rounded Rectangle 1"/>
          <p:cNvSpPr/>
          <p:nvPr/>
        </p:nvSpPr>
        <p:spPr bwMode="auto">
          <a:xfrm rot="175467">
            <a:off x="251520" y="1484784"/>
            <a:ext cx="360040" cy="432048"/>
          </a:xfrm>
          <a:prstGeom prst="roundRect">
            <a:avLst/>
          </a:prstGeom>
          <a:solidFill>
            <a:schemeClr val="bg1">
              <a:lumMod val="85000"/>
            </a:schemeClr>
          </a:solidFill>
          <a:ln w="9525" cap="flat" cmpd="sng" algn="ctr">
            <a:solidFill>
              <a:schemeClr val="tx1"/>
            </a:solidFill>
            <a:prstDash val="solid"/>
            <a:round/>
            <a:headEnd type="none" w="med" len="med"/>
            <a:tailEnd type="none" w="med" len="med"/>
          </a:ln>
          <a:effectLst>
            <a:glow rad="101600">
              <a:schemeClr val="tx1">
                <a:lumMod val="75000"/>
                <a:lumOff val="25000"/>
                <a:alpha val="75000"/>
              </a:schemeClr>
            </a:glow>
          </a:effectLst>
        </p:spPr>
        <p:txBody>
          <a:bodyPr vert="horz" wrap="square" lIns="91440" tIns="45720" rIns="91440" bIns="45720" numCol="1" rtlCol="0" anchor="ctr"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tx1">
                    <a:lumMod val="95000"/>
                    <a:lumOff val="5000"/>
                  </a:schemeClr>
                </a:solidFill>
                <a:effectLst>
                  <a:glow rad="101600">
                    <a:schemeClr val="bg1">
                      <a:alpha val="75000"/>
                    </a:schemeClr>
                  </a:glow>
                </a:effectLst>
                <a:latin typeface="Myriad Web" charset="0"/>
              </a:rPr>
              <a:t>2</a:t>
            </a:r>
            <a:endParaRPr kumimoji="0" lang="en-US" sz="2200" b="0" i="0" u="none" strike="noStrike" cap="none" normalizeH="0" baseline="0" dirty="0">
              <a:ln>
                <a:noFill/>
              </a:ln>
              <a:solidFill>
                <a:schemeClr val="tx1">
                  <a:lumMod val="95000"/>
                  <a:lumOff val="5000"/>
                </a:schemeClr>
              </a:solidFill>
              <a:effectLst>
                <a:glow rad="101600">
                  <a:schemeClr val="bg1">
                    <a:alpha val="75000"/>
                  </a:schemeClr>
                </a:glow>
              </a:effectLst>
              <a:latin typeface="Myriad Web" charset="0"/>
            </a:endParaRPr>
          </a:p>
        </p:txBody>
      </p:sp>
      <p:sp>
        <p:nvSpPr>
          <p:cNvPr id="9" name="Rounded Rectangle 8"/>
          <p:cNvSpPr/>
          <p:nvPr/>
        </p:nvSpPr>
        <p:spPr bwMode="auto">
          <a:xfrm rot="21331318">
            <a:off x="344929" y="4563649"/>
            <a:ext cx="360040" cy="432048"/>
          </a:xfrm>
          <a:prstGeom prst="roundRect">
            <a:avLst/>
          </a:prstGeom>
          <a:solidFill>
            <a:schemeClr val="bg1">
              <a:lumMod val="85000"/>
            </a:schemeClr>
          </a:solidFill>
          <a:ln w="9525" cap="flat" cmpd="sng" algn="ctr">
            <a:solidFill>
              <a:schemeClr val="tx1"/>
            </a:solidFill>
            <a:prstDash val="solid"/>
            <a:round/>
            <a:headEnd type="none" w="med" len="med"/>
            <a:tailEnd type="none" w="med" len="med"/>
          </a:ln>
          <a:effectLst>
            <a:glow rad="101600">
              <a:schemeClr val="tx1">
                <a:lumMod val="75000"/>
                <a:lumOff val="25000"/>
                <a:alpha val="75000"/>
              </a:schemeClr>
            </a:glow>
          </a:effectLst>
        </p:spPr>
        <p:txBody>
          <a:bodyPr vert="horz" wrap="square" lIns="91440" tIns="45720" rIns="91440" bIns="45720" numCol="1" rtlCol="0" anchor="ctr"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lang="en-US" i="0" dirty="0">
                <a:solidFill>
                  <a:schemeClr val="tx1">
                    <a:lumMod val="95000"/>
                    <a:lumOff val="5000"/>
                  </a:schemeClr>
                </a:solidFill>
                <a:effectLst>
                  <a:glow rad="101600">
                    <a:schemeClr val="bg1">
                      <a:alpha val="75000"/>
                    </a:schemeClr>
                  </a:glow>
                </a:effectLst>
              </a:rPr>
              <a:t>4</a:t>
            </a:r>
            <a:endParaRPr kumimoji="0" lang="en-US" sz="2200" b="0" i="0" u="none" strike="noStrike" cap="none" normalizeH="0" baseline="0" dirty="0">
              <a:ln>
                <a:noFill/>
              </a:ln>
              <a:solidFill>
                <a:schemeClr val="tx1">
                  <a:lumMod val="95000"/>
                  <a:lumOff val="5000"/>
                </a:schemeClr>
              </a:solidFill>
              <a:effectLst>
                <a:glow rad="101600">
                  <a:schemeClr val="bg1">
                    <a:alpha val="75000"/>
                  </a:schemeClr>
                </a:glow>
              </a:effectLst>
              <a:latin typeface="Myriad Web" charset="0"/>
            </a:endParaRPr>
          </a:p>
        </p:txBody>
      </p:sp>
      <p:sp>
        <p:nvSpPr>
          <p:cNvPr id="10" name="Rounded Rectangle 9"/>
          <p:cNvSpPr/>
          <p:nvPr/>
        </p:nvSpPr>
        <p:spPr bwMode="auto">
          <a:xfrm rot="356599">
            <a:off x="251520" y="332656"/>
            <a:ext cx="360040" cy="432048"/>
          </a:xfrm>
          <a:prstGeom prst="roundRect">
            <a:avLst/>
          </a:prstGeom>
          <a:solidFill>
            <a:schemeClr val="bg1">
              <a:lumMod val="85000"/>
            </a:schemeClr>
          </a:solidFill>
          <a:ln w="9525" cap="flat" cmpd="sng" algn="ctr">
            <a:solidFill>
              <a:schemeClr val="tx1"/>
            </a:solidFill>
            <a:prstDash val="solid"/>
            <a:round/>
            <a:headEnd type="none" w="med" len="med"/>
            <a:tailEnd type="none" w="med" len="med"/>
          </a:ln>
          <a:effectLst>
            <a:glow rad="101600">
              <a:schemeClr val="tx1">
                <a:lumMod val="75000"/>
                <a:lumOff val="25000"/>
                <a:alpha val="75000"/>
              </a:schemeClr>
            </a:glow>
          </a:effectLst>
        </p:spPr>
        <p:txBody>
          <a:bodyPr vert="horz" wrap="square" lIns="91440" tIns="45720" rIns="91440" bIns="45720" numCol="1" rtlCol="0" anchor="ctr"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tx1">
                    <a:lumMod val="95000"/>
                    <a:lumOff val="5000"/>
                  </a:schemeClr>
                </a:solidFill>
                <a:effectLst>
                  <a:glow rad="101600">
                    <a:schemeClr val="bg1">
                      <a:alpha val="75000"/>
                    </a:schemeClr>
                  </a:glow>
                </a:effectLst>
                <a:latin typeface="Myriad Web" charset="0"/>
              </a:rPr>
              <a:t>1</a:t>
            </a:r>
            <a:endParaRPr kumimoji="0" lang="en-US" sz="2200" b="0" i="0" u="none" strike="noStrike" cap="none" normalizeH="0" baseline="0" dirty="0">
              <a:ln>
                <a:noFill/>
              </a:ln>
              <a:solidFill>
                <a:schemeClr val="tx1">
                  <a:lumMod val="95000"/>
                  <a:lumOff val="5000"/>
                </a:schemeClr>
              </a:solidFill>
              <a:effectLst>
                <a:glow rad="101600">
                  <a:schemeClr val="bg1">
                    <a:alpha val="75000"/>
                  </a:schemeClr>
                </a:glow>
              </a:effectLst>
              <a:latin typeface="Myriad Web" charset="0"/>
            </a:endParaRPr>
          </a:p>
        </p:txBody>
      </p:sp>
      <p:sp>
        <p:nvSpPr>
          <p:cNvPr id="4" name="Text Box 4"/>
          <p:cNvSpPr txBox="1">
            <a:spLocks noChangeArrowheads="1"/>
          </p:cNvSpPr>
          <p:nvPr/>
        </p:nvSpPr>
        <p:spPr bwMode="auto">
          <a:xfrm>
            <a:off x="4898984" y="476672"/>
            <a:ext cx="3590925" cy="3978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spcBef>
                <a:spcPct val="25000"/>
              </a:spcBef>
            </a:pPr>
            <a:r>
              <a:rPr lang="en-GB" i="0" dirty="0" smtClean="0">
                <a:solidFill>
                  <a:schemeClr val="bg1">
                    <a:lumMod val="65000"/>
                  </a:schemeClr>
                </a:solidFill>
                <a:effectLst>
                  <a:glow rad="101600">
                    <a:schemeClr val="tx1">
                      <a:alpha val="75000"/>
                    </a:schemeClr>
                  </a:glow>
                </a:effectLst>
              </a:rPr>
              <a:t>tidying </a:t>
            </a:r>
            <a:r>
              <a:rPr lang="en-GB" i="0" dirty="0">
                <a:solidFill>
                  <a:schemeClr val="bg1">
                    <a:lumMod val="65000"/>
                  </a:schemeClr>
                </a:solidFill>
                <a:effectLst>
                  <a:glow rad="101600">
                    <a:schemeClr val="tx1">
                      <a:alpha val="75000"/>
                    </a:schemeClr>
                  </a:glow>
                </a:effectLst>
              </a:rPr>
              <a:t>up the toys together </a:t>
            </a:r>
          </a:p>
          <a:p>
            <a:pPr algn="r">
              <a:spcBef>
                <a:spcPct val="25000"/>
              </a:spcBef>
            </a:pPr>
            <a:r>
              <a:rPr lang="en-GB" sz="1600" i="0" dirty="0">
                <a:solidFill>
                  <a:schemeClr val="bg1">
                    <a:lumMod val="65000"/>
                  </a:schemeClr>
                </a:solidFill>
                <a:effectLst>
                  <a:glow rad="101600">
                    <a:schemeClr val="tx1">
                      <a:alpha val="75000"/>
                    </a:schemeClr>
                  </a:glow>
                </a:effectLst>
              </a:rPr>
              <a:t>(</a:t>
            </a:r>
            <a:r>
              <a:rPr lang="en-GB" sz="1600" i="0" dirty="0" err="1">
                <a:solidFill>
                  <a:schemeClr val="bg1">
                    <a:lumMod val="65000"/>
                  </a:schemeClr>
                </a:solidFill>
                <a:effectLst>
                  <a:glow rad="101600">
                    <a:schemeClr val="tx1">
                      <a:alpha val="75000"/>
                    </a:schemeClr>
                  </a:glow>
                </a:effectLst>
              </a:rPr>
              <a:t>Behne</a:t>
            </a:r>
            <a:r>
              <a:rPr lang="en-GB" sz="1600" i="0" dirty="0">
                <a:solidFill>
                  <a:schemeClr val="bg1">
                    <a:lumMod val="65000"/>
                  </a:schemeClr>
                </a:solidFill>
                <a:effectLst>
                  <a:glow rad="101600">
                    <a:schemeClr val="tx1">
                      <a:alpha val="75000"/>
                    </a:schemeClr>
                  </a:glow>
                </a:effectLst>
              </a:rPr>
              <a:t> et al 2005)</a:t>
            </a:r>
          </a:p>
          <a:p>
            <a:pPr algn="l">
              <a:spcBef>
                <a:spcPct val="25000"/>
              </a:spcBef>
            </a:pPr>
            <a:r>
              <a:rPr lang="en-GB" i="0" dirty="0">
                <a:solidFill>
                  <a:schemeClr val="bg1">
                    <a:lumMod val="65000"/>
                  </a:schemeClr>
                </a:solidFill>
                <a:effectLst>
                  <a:glow rad="101600">
                    <a:schemeClr val="tx1">
                      <a:alpha val="75000"/>
                    </a:schemeClr>
                  </a:glow>
                </a:effectLst>
              </a:rPr>
              <a:t>cooperatively pulling handles in sequence to make a dog-puppet sing </a:t>
            </a:r>
          </a:p>
          <a:p>
            <a:pPr algn="r">
              <a:spcBef>
                <a:spcPct val="25000"/>
              </a:spcBef>
            </a:pPr>
            <a:r>
              <a:rPr lang="en-GB" sz="1600" i="0" dirty="0">
                <a:solidFill>
                  <a:schemeClr val="bg1">
                    <a:lumMod val="65000"/>
                  </a:schemeClr>
                </a:solidFill>
                <a:effectLst>
                  <a:glow rad="101600">
                    <a:schemeClr val="tx1">
                      <a:alpha val="75000"/>
                    </a:schemeClr>
                  </a:glow>
                </a:effectLst>
              </a:rPr>
              <a:t>(Brownell et al 2006)</a:t>
            </a:r>
          </a:p>
          <a:p>
            <a:pPr algn="l">
              <a:spcBef>
                <a:spcPct val="25000"/>
              </a:spcBef>
            </a:pPr>
            <a:r>
              <a:rPr lang="en-GB" i="0" dirty="0">
                <a:solidFill>
                  <a:schemeClr val="bg1">
                    <a:lumMod val="65000"/>
                  </a:schemeClr>
                </a:solidFill>
                <a:effectLst>
                  <a:glow rad="101600">
                    <a:schemeClr val="tx1">
                      <a:alpha val="75000"/>
                    </a:schemeClr>
                  </a:glow>
                </a:effectLst>
              </a:rPr>
              <a:t>bouncing a ball on a large trampoline together </a:t>
            </a:r>
          </a:p>
          <a:p>
            <a:pPr algn="r">
              <a:spcBef>
                <a:spcPct val="25000"/>
              </a:spcBef>
            </a:pPr>
            <a:r>
              <a:rPr lang="en-GB" sz="1600" i="0" dirty="0">
                <a:solidFill>
                  <a:schemeClr val="bg1">
                    <a:lumMod val="65000"/>
                  </a:schemeClr>
                </a:solidFill>
                <a:effectLst>
                  <a:glow rad="101600">
                    <a:schemeClr val="tx1">
                      <a:alpha val="75000"/>
                    </a:schemeClr>
                  </a:glow>
                </a:effectLst>
              </a:rPr>
              <a:t>(</a:t>
            </a:r>
            <a:r>
              <a:rPr lang="en-GB" sz="1600" i="0" dirty="0" err="1">
                <a:solidFill>
                  <a:schemeClr val="bg1">
                    <a:lumMod val="65000"/>
                  </a:schemeClr>
                </a:solidFill>
                <a:effectLst>
                  <a:glow rad="101600">
                    <a:schemeClr val="tx1">
                      <a:alpha val="75000"/>
                    </a:schemeClr>
                  </a:glow>
                </a:effectLst>
              </a:rPr>
              <a:t>Tomasello</a:t>
            </a:r>
            <a:r>
              <a:rPr lang="en-GB" sz="1600" i="0" dirty="0">
                <a:solidFill>
                  <a:schemeClr val="bg1">
                    <a:lumMod val="65000"/>
                  </a:schemeClr>
                </a:solidFill>
                <a:effectLst>
                  <a:glow rad="101600">
                    <a:schemeClr val="tx1">
                      <a:alpha val="75000"/>
                    </a:schemeClr>
                  </a:glow>
                </a:effectLst>
              </a:rPr>
              <a:t> &amp; Carpenter 2007)</a:t>
            </a:r>
          </a:p>
          <a:p>
            <a:pPr algn="l">
              <a:spcBef>
                <a:spcPct val="25000"/>
              </a:spcBef>
            </a:pPr>
            <a:r>
              <a:rPr lang="en-GB" i="0" dirty="0" smtClean="0">
                <a:solidFill>
                  <a:schemeClr val="bg1">
                    <a:lumMod val="65000"/>
                  </a:schemeClr>
                </a:solidFill>
                <a:effectLst>
                  <a:glow rad="101600">
                    <a:schemeClr val="tx1">
                      <a:alpha val="75000"/>
                    </a:schemeClr>
                  </a:glow>
                </a:effectLst>
              </a:rPr>
              <a:t>pretending to row a boat together</a:t>
            </a:r>
            <a:endParaRPr lang="en-GB" i="0" dirty="0">
              <a:solidFill>
                <a:schemeClr val="bg1">
                  <a:lumMod val="65000"/>
                </a:schemeClr>
              </a:solidFill>
              <a:effectLst>
                <a:glow rad="101600">
                  <a:schemeClr val="tx1">
                    <a:alpha val="75000"/>
                  </a:schemeClr>
                </a:glow>
              </a:effectLst>
            </a:endParaRPr>
          </a:p>
        </p:txBody>
      </p:sp>
      <p:sp>
        <p:nvSpPr>
          <p:cNvPr id="6" name="Rectangle 5"/>
          <p:cNvSpPr/>
          <p:nvPr/>
        </p:nvSpPr>
        <p:spPr>
          <a:xfrm>
            <a:off x="467544" y="369238"/>
            <a:ext cx="3600400" cy="5262979"/>
          </a:xfrm>
          <a:prstGeom prst="rect">
            <a:avLst/>
          </a:prstGeom>
          <a:noFill/>
        </p:spPr>
        <p:txBody>
          <a:bodyPr wrap="square">
            <a:spAutoFit/>
          </a:bodyPr>
          <a:lstStyle/>
          <a:p>
            <a:pPr>
              <a:spcAft>
                <a:spcPts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Joint action:</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an action with two or more agents </a:t>
            </a:r>
            <a:r>
              <a:rPr lang="en-US" sz="1100" i="0" dirty="0" smtClean="0">
                <a:effectLst>
                  <a:glow rad="101600">
                    <a:schemeClr val="tx2">
                      <a:alpha val="75000"/>
                    </a:schemeClr>
                  </a:glow>
                </a:effectLst>
              </a:rPr>
              <a:t>(Ludwig 2007)</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Bodily movements ‘are </a:t>
            </a:r>
            <a:r>
              <a:rPr lang="en-US" i="0" dirty="0">
                <a:effectLst>
                  <a:glow rad="101600">
                    <a:schemeClr val="tx2">
                      <a:alpha val="75000"/>
                    </a:schemeClr>
                  </a:glow>
                </a:effectLst>
              </a:rPr>
              <a:t>all the actions there </a:t>
            </a:r>
            <a:r>
              <a:rPr lang="en-US" i="0" dirty="0" smtClean="0">
                <a:effectLst>
                  <a:glow rad="101600">
                    <a:schemeClr val="tx2">
                      <a:alpha val="75000"/>
                    </a:schemeClr>
                  </a:glow>
                </a:effectLst>
              </a:rPr>
              <a:t>are’ </a:t>
            </a:r>
            <a:r>
              <a:rPr lang="en-US" i="0" dirty="0">
                <a:effectLst>
                  <a:glow rad="101600">
                    <a:schemeClr val="tx2">
                      <a:alpha val="75000"/>
                    </a:schemeClr>
                  </a:glow>
                </a:effectLst>
              </a:rPr>
              <a:t>(Davidson 1971, p. 59</a:t>
            </a:r>
            <a:r>
              <a:rPr lang="en-US" i="0" dirty="0" smtClean="0">
                <a:effectLst>
                  <a:glow rad="101600">
                    <a:schemeClr val="tx2">
                      <a:alpha val="75000"/>
                    </a:schemeClr>
                  </a:glow>
                </a:effectLst>
              </a:rPr>
              <a:t>)</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In supposedly paradigm cases of joint action, there are no bodily movements with more than one agent.</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Therefore:</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Supposedly paradigm cases are not joint actions.</a:t>
            </a:r>
          </a:p>
        </p:txBody>
      </p:sp>
      <p:sp>
        <p:nvSpPr>
          <p:cNvPr id="12" name="Oval 11"/>
          <p:cNvSpPr/>
          <p:nvPr/>
        </p:nvSpPr>
        <p:spPr bwMode="auto">
          <a:xfrm>
            <a:off x="4355976" y="223661"/>
            <a:ext cx="1440160" cy="1440160"/>
          </a:xfrm>
          <a:prstGeom prst="ellipse">
            <a:avLst/>
          </a:prstGeom>
          <a:noFill/>
          <a:ln w="9525" cap="flat" cmpd="sng" algn="ctr">
            <a:solidFill>
              <a:schemeClr val="bg1">
                <a:lumMod val="50000"/>
              </a:schemeClr>
            </a:solidFill>
            <a:prstDash val="solid"/>
            <a:round/>
            <a:headEnd type="none" w="med" len="med"/>
            <a:tailEnd type="none" w="med" len="med"/>
          </a:ln>
          <a:effectLst>
            <a:glow rad="1524000">
              <a:schemeClr val="bg1">
                <a:lumMod val="65000"/>
              </a:schemeClr>
            </a:glow>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rgbClr val="0D0D0D"/>
                </a:solidFill>
                <a:effectLst/>
                <a:latin typeface="Myriad Web" charset="0"/>
              </a:rPr>
              <a:t>too narrow</a:t>
            </a:r>
            <a:endParaRPr kumimoji="0" lang="en-US" sz="2200" b="0" i="0" u="none" strike="noStrike" cap="none" normalizeH="0" baseline="0" dirty="0">
              <a:ln>
                <a:noFill/>
              </a:ln>
              <a:solidFill>
                <a:srgbClr val="0D0D0D"/>
              </a:solidFill>
              <a:effectLst/>
              <a:latin typeface="Myriad Web" charset="0"/>
            </a:endParaRPr>
          </a:p>
        </p:txBody>
      </p:sp>
      <p:sp>
        <p:nvSpPr>
          <p:cNvPr id="13" name="Right Brace 12"/>
          <p:cNvSpPr/>
          <p:nvPr/>
        </p:nvSpPr>
        <p:spPr bwMode="auto">
          <a:xfrm>
            <a:off x="4067944" y="404664"/>
            <a:ext cx="216024" cy="1080120"/>
          </a:xfrm>
          <a:prstGeom prst="rightBrace">
            <a:avLst>
              <a:gd name="adj1" fmla="val 25455"/>
              <a:gd name="adj2" fmla="val 50000"/>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4" name="Rectangle 13"/>
          <p:cNvSpPr/>
          <p:nvPr/>
        </p:nvSpPr>
        <p:spPr>
          <a:xfrm>
            <a:off x="4759418" y="116632"/>
            <a:ext cx="639688" cy="1615827"/>
          </a:xfrm>
          <a:prstGeom prst="rect">
            <a:avLst/>
          </a:prstGeom>
          <a:noFill/>
        </p:spPr>
        <p:txBody>
          <a:bodyPr wrap="square">
            <a:spAutoFit/>
          </a:bodyPr>
          <a:lstStyle/>
          <a:p>
            <a:pPr algn="ctr">
              <a:spcAft>
                <a:spcPts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9900" i="0" dirty="0" smtClean="0">
                <a:ln>
                  <a:solidFill>
                    <a:schemeClr val="bg1"/>
                  </a:solidFill>
                </a:ln>
                <a:solidFill>
                  <a:schemeClr val="bg1">
                    <a:alpha val="67000"/>
                  </a:schemeClr>
                </a:solidFill>
                <a:effectLst/>
              </a:rPr>
              <a:t>?</a:t>
            </a:r>
          </a:p>
        </p:txBody>
      </p:sp>
    </p:spTree>
    <p:extLst>
      <p:ext uri="{BB962C8B-B14F-4D97-AF65-F5344CB8AC3E}">
        <p14:creationId xmlns:p14="http://schemas.microsoft.com/office/powerpoint/2010/main" val="921226584"/>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bwMode="auto">
          <a:xfrm rot="175467">
            <a:off x="251520" y="1484784"/>
            <a:ext cx="360040" cy="432048"/>
          </a:xfrm>
          <a:prstGeom prst="roundRect">
            <a:avLst/>
          </a:prstGeom>
          <a:solidFill>
            <a:schemeClr val="bg1">
              <a:lumMod val="85000"/>
            </a:schemeClr>
          </a:solidFill>
          <a:ln w="9525" cap="flat" cmpd="sng" algn="ctr">
            <a:solidFill>
              <a:schemeClr val="tx1"/>
            </a:solidFill>
            <a:prstDash val="solid"/>
            <a:round/>
            <a:headEnd type="none" w="med" len="med"/>
            <a:tailEnd type="none" w="med" len="med"/>
          </a:ln>
          <a:effectLst>
            <a:glow rad="101600">
              <a:schemeClr val="tx1">
                <a:lumMod val="75000"/>
                <a:lumOff val="25000"/>
                <a:alpha val="75000"/>
              </a:schemeClr>
            </a:glow>
          </a:effectLst>
        </p:spPr>
        <p:txBody>
          <a:bodyPr vert="horz" wrap="square" lIns="91440" tIns="45720" rIns="91440" bIns="45720" numCol="1" rtlCol="0" anchor="ctr"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tx1">
                    <a:lumMod val="95000"/>
                    <a:lumOff val="5000"/>
                  </a:schemeClr>
                </a:solidFill>
                <a:effectLst>
                  <a:glow rad="101600">
                    <a:schemeClr val="bg1">
                      <a:alpha val="75000"/>
                    </a:schemeClr>
                  </a:glow>
                </a:effectLst>
                <a:latin typeface="Myriad Web" charset="0"/>
              </a:rPr>
              <a:t>2</a:t>
            </a:r>
            <a:endParaRPr kumimoji="0" lang="en-US" sz="2200" b="0" i="0" u="none" strike="noStrike" cap="none" normalizeH="0" baseline="0" dirty="0">
              <a:ln>
                <a:noFill/>
              </a:ln>
              <a:solidFill>
                <a:schemeClr val="tx1">
                  <a:lumMod val="95000"/>
                  <a:lumOff val="5000"/>
                </a:schemeClr>
              </a:solidFill>
              <a:effectLst>
                <a:glow rad="101600">
                  <a:schemeClr val="bg1">
                    <a:alpha val="75000"/>
                  </a:schemeClr>
                </a:glow>
              </a:effectLst>
              <a:latin typeface="Myriad Web" charset="0"/>
            </a:endParaRPr>
          </a:p>
        </p:txBody>
      </p:sp>
      <p:sp>
        <p:nvSpPr>
          <p:cNvPr id="11" name="Rectangle 10"/>
          <p:cNvSpPr/>
          <p:nvPr/>
        </p:nvSpPr>
        <p:spPr bwMode="auto">
          <a:xfrm flipH="1">
            <a:off x="0" y="404664"/>
            <a:ext cx="7308304" cy="1080120"/>
          </a:xfrm>
          <a:prstGeom prst="rect">
            <a:avLst/>
          </a:prstGeom>
          <a:gradFill flip="none" rotWithShape="1">
            <a:gsLst>
              <a:gs pos="100000">
                <a:schemeClr val="bg1"/>
              </a:gs>
              <a:gs pos="100000">
                <a:schemeClr val="accent3"/>
              </a:gs>
              <a:gs pos="99000">
                <a:schemeClr val="bg1"/>
              </a:gs>
              <a:gs pos="57000">
                <a:schemeClr val="bg1"/>
              </a:gs>
              <a:gs pos="31000">
                <a:schemeClr val="bg1">
                  <a:alpha val="0"/>
                </a:schemeClr>
              </a:gs>
            </a:gsLst>
            <a:lin ang="0" scaled="1"/>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8" name="Rounded Rectangle 7"/>
          <p:cNvSpPr/>
          <p:nvPr/>
        </p:nvSpPr>
        <p:spPr bwMode="auto">
          <a:xfrm rot="356599">
            <a:off x="323528" y="2564904"/>
            <a:ext cx="360040" cy="432048"/>
          </a:xfrm>
          <a:prstGeom prst="roundRect">
            <a:avLst/>
          </a:prstGeom>
          <a:solidFill>
            <a:schemeClr val="bg1">
              <a:lumMod val="85000"/>
            </a:schemeClr>
          </a:solidFill>
          <a:ln w="9525" cap="flat" cmpd="sng" algn="ctr">
            <a:solidFill>
              <a:schemeClr val="tx1"/>
            </a:solidFill>
            <a:prstDash val="solid"/>
            <a:round/>
            <a:headEnd type="none" w="med" len="med"/>
            <a:tailEnd type="none" w="med" len="med"/>
          </a:ln>
          <a:effectLst>
            <a:glow rad="101600">
              <a:schemeClr val="tx1">
                <a:lumMod val="75000"/>
                <a:lumOff val="25000"/>
                <a:alpha val="75000"/>
              </a:schemeClr>
            </a:glow>
          </a:effectLst>
        </p:spPr>
        <p:txBody>
          <a:bodyPr vert="horz" wrap="square" lIns="91440" tIns="45720" rIns="91440" bIns="45720" numCol="1" rtlCol="0" anchor="ctr"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lang="en-US" i="0" dirty="0">
                <a:solidFill>
                  <a:schemeClr val="tx1">
                    <a:lumMod val="95000"/>
                    <a:lumOff val="5000"/>
                  </a:schemeClr>
                </a:solidFill>
                <a:effectLst>
                  <a:glow rad="101600">
                    <a:schemeClr val="bg1">
                      <a:alpha val="75000"/>
                    </a:schemeClr>
                  </a:glow>
                </a:effectLst>
              </a:rPr>
              <a:t>3</a:t>
            </a:r>
            <a:endParaRPr kumimoji="0" lang="en-US" sz="2200" b="0" i="0" u="none" strike="noStrike" cap="none" normalizeH="0" baseline="0" dirty="0">
              <a:ln>
                <a:noFill/>
              </a:ln>
              <a:solidFill>
                <a:schemeClr val="tx1">
                  <a:lumMod val="95000"/>
                  <a:lumOff val="5000"/>
                </a:schemeClr>
              </a:solidFill>
              <a:effectLst>
                <a:glow rad="101600">
                  <a:schemeClr val="bg1">
                    <a:alpha val="75000"/>
                  </a:schemeClr>
                </a:glow>
              </a:effectLst>
              <a:latin typeface="Myriad Web" charset="0"/>
            </a:endParaRPr>
          </a:p>
        </p:txBody>
      </p:sp>
      <p:sp>
        <p:nvSpPr>
          <p:cNvPr id="9" name="Rounded Rectangle 8"/>
          <p:cNvSpPr/>
          <p:nvPr/>
        </p:nvSpPr>
        <p:spPr bwMode="auto">
          <a:xfrm rot="21331318">
            <a:off x="344929" y="4563649"/>
            <a:ext cx="360040" cy="432048"/>
          </a:xfrm>
          <a:prstGeom prst="roundRect">
            <a:avLst/>
          </a:prstGeom>
          <a:solidFill>
            <a:schemeClr val="bg1">
              <a:lumMod val="85000"/>
            </a:schemeClr>
          </a:solidFill>
          <a:ln w="9525" cap="flat" cmpd="sng" algn="ctr">
            <a:solidFill>
              <a:schemeClr val="tx1"/>
            </a:solidFill>
            <a:prstDash val="solid"/>
            <a:round/>
            <a:headEnd type="none" w="med" len="med"/>
            <a:tailEnd type="none" w="med" len="med"/>
          </a:ln>
          <a:effectLst>
            <a:glow rad="101600">
              <a:schemeClr val="tx1">
                <a:lumMod val="75000"/>
                <a:lumOff val="25000"/>
                <a:alpha val="75000"/>
              </a:schemeClr>
            </a:glow>
          </a:effectLst>
        </p:spPr>
        <p:txBody>
          <a:bodyPr vert="horz" wrap="square" lIns="91440" tIns="45720" rIns="91440" bIns="45720" numCol="1" rtlCol="0" anchor="ctr"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lang="en-US" i="0" dirty="0">
                <a:solidFill>
                  <a:schemeClr val="tx1">
                    <a:lumMod val="95000"/>
                    <a:lumOff val="5000"/>
                  </a:schemeClr>
                </a:solidFill>
                <a:effectLst>
                  <a:glow rad="101600">
                    <a:schemeClr val="bg1">
                      <a:alpha val="75000"/>
                    </a:schemeClr>
                  </a:glow>
                </a:effectLst>
              </a:rPr>
              <a:t>4</a:t>
            </a:r>
            <a:endParaRPr kumimoji="0" lang="en-US" sz="2200" b="0" i="0" u="none" strike="noStrike" cap="none" normalizeH="0" baseline="0" dirty="0">
              <a:ln>
                <a:noFill/>
              </a:ln>
              <a:solidFill>
                <a:schemeClr val="tx1">
                  <a:lumMod val="95000"/>
                  <a:lumOff val="5000"/>
                </a:schemeClr>
              </a:solidFill>
              <a:effectLst>
                <a:glow rad="101600">
                  <a:schemeClr val="bg1">
                    <a:alpha val="75000"/>
                  </a:schemeClr>
                </a:glow>
              </a:effectLst>
              <a:latin typeface="Myriad Web" charset="0"/>
            </a:endParaRPr>
          </a:p>
        </p:txBody>
      </p:sp>
      <p:sp>
        <p:nvSpPr>
          <p:cNvPr id="10" name="Rounded Rectangle 9"/>
          <p:cNvSpPr/>
          <p:nvPr/>
        </p:nvSpPr>
        <p:spPr bwMode="auto">
          <a:xfrm rot="356599">
            <a:off x="251520" y="332656"/>
            <a:ext cx="360040" cy="432048"/>
          </a:xfrm>
          <a:prstGeom prst="roundRect">
            <a:avLst/>
          </a:prstGeom>
          <a:solidFill>
            <a:schemeClr val="bg1">
              <a:lumMod val="85000"/>
            </a:schemeClr>
          </a:solidFill>
          <a:ln w="9525" cap="flat" cmpd="sng" algn="ctr">
            <a:solidFill>
              <a:schemeClr val="tx1"/>
            </a:solidFill>
            <a:prstDash val="solid"/>
            <a:round/>
            <a:headEnd type="none" w="med" len="med"/>
            <a:tailEnd type="none" w="med" len="med"/>
          </a:ln>
          <a:effectLst>
            <a:glow rad="101600">
              <a:schemeClr val="tx1">
                <a:lumMod val="75000"/>
                <a:lumOff val="25000"/>
                <a:alpha val="75000"/>
              </a:schemeClr>
            </a:glow>
          </a:effectLst>
        </p:spPr>
        <p:txBody>
          <a:bodyPr vert="horz" wrap="square" lIns="91440" tIns="45720" rIns="91440" bIns="45720" numCol="1" rtlCol="0" anchor="ctr"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tx1">
                    <a:lumMod val="95000"/>
                    <a:lumOff val="5000"/>
                  </a:schemeClr>
                </a:solidFill>
                <a:effectLst>
                  <a:glow rad="101600">
                    <a:schemeClr val="bg1">
                      <a:alpha val="75000"/>
                    </a:schemeClr>
                  </a:glow>
                </a:effectLst>
                <a:latin typeface="Myriad Web" charset="0"/>
              </a:rPr>
              <a:t>1</a:t>
            </a:r>
            <a:endParaRPr kumimoji="0" lang="en-US" sz="2200" b="0" i="0" u="none" strike="noStrike" cap="none" normalizeH="0" baseline="0" dirty="0">
              <a:ln>
                <a:noFill/>
              </a:ln>
              <a:solidFill>
                <a:schemeClr val="tx1">
                  <a:lumMod val="95000"/>
                  <a:lumOff val="5000"/>
                </a:schemeClr>
              </a:solidFill>
              <a:effectLst>
                <a:glow rad="101600">
                  <a:schemeClr val="bg1">
                    <a:alpha val="75000"/>
                  </a:schemeClr>
                </a:glow>
              </a:effectLst>
              <a:latin typeface="Myriad Web" charset="0"/>
            </a:endParaRPr>
          </a:p>
        </p:txBody>
      </p:sp>
      <p:sp>
        <p:nvSpPr>
          <p:cNvPr id="4" name="Text Box 4"/>
          <p:cNvSpPr txBox="1">
            <a:spLocks noChangeArrowheads="1"/>
          </p:cNvSpPr>
          <p:nvPr/>
        </p:nvSpPr>
        <p:spPr bwMode="auto">
          <a:xfrm>
            <a:off x="4898984" y="476672"/>
            <a:ext cx="3590925" cy="3978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spcBef>
                <a:spcPct val="25000"/>
              </a:spcBef>
            </a:pPr>
            <a:r>
              <a:rPr lang="en-GB" i="0" dirty="0" smtClean="0">
                <a:solidFill>
                  <a:schemeClr val="bg1">
                    <a:lumMod val="65000"/>
                  </a:schemeClr>
                </a:solidFill>
                <a:effectLst>
                  <a:glow rad="101600">
                    <a:schemeClr val="tx1">
                      <a:alpha val="75000"/>
                    </a:schemeClr>
                  </a:glow>
                </a:effectLst>
              </a:rPr>
              <a:t>tidying </a:t>
            </a:r>
            <a:r>
              <a:rPr lang="en-GB" i="0" dirty="0">
                <a:solidFill>
                  <a:schemeClr val="bg1">
                    <a:lumMod val="65000"/>
                  </a:schemeClr>
                </a:solidFill>
                <a:effectLst>
                  <a:glow rad="101600">
                    <a:schemeClr val="tx1">
                      <a:alpha val="75000"/>
                    </a:schemeClr>
                  </a:glow>
                </a:effectLst>
              </a:rPr>
              <a:t>up the toys together </a:t>
            </a:r>
          </a:p>
          <a:p>
            <a:pPr algn="r">
              <a:spcBef>
                <a:spcPct val="25000"/>
              </a:spcBef>
            </a:pPr>
            <a:r>
              <a:rPr lang="en-GB" sz="1600" i="0" dirty="0">
                <a:solidFill>
                  <a:schemeClr val="bg1">
                    <a:lumMod val="65000"/>
                  </a:schemeClr>
                </a:solidFill>
                <a:effectLst>
                  <a:glow rad="101600">
                    <a:schemeClr val="tx1">
                      <a:alpha val="75000"/>
                    </a:schemeClr>
                  </a:glow>
                </a:effectLst>
              </a:rPr>
              <a:t>(</a:t>
            </a:r>
            <a:r>
              <a:rPr lang="en-GB" sz="1600" i="0" dirty="0" err="1">
                <a:solidFill>
                  <a:schemeClr val="bg1">
                    <a:lumMod val="65000"/>
                  </a:schemeClr>
                </a:solidFill>
                <a:effectLst>
                  <a:glow rad="101600">
                    <a:schemeClr val="tx1">
                      <a:alpha val="75000"/>
                    </a:schemeClr>
                  </a:glow>
                </a:effectLst>
              </a:rPr>
              <a:t>Behne</a:t>
            </a:r>
            <a:r>
              <a:rPr lang="en-GB" sz="1600" i="0" dirty="0">
                <a:solidFill>
                  <a:schemeClr val="bg1">
                    <a:lumMod val="65000"/>
                  </a:schemeClr>
                </a:solidFill>
                <a:effectLst>
                  <a:glow rad="101600">
                    <a:schemeClr val="tx1">
                      <a:alpha val="75000"/>
                    </a:schemeClr>
                  </a:glow>
                </a:effectLst>
              </a:rPr>
              <a:t> et al 2005)</a:t>
            </a:r>
          </a:p>
          <a:p>
            <a:pPr algn="l">
              <a:spcBef>
                <a:spcPct val="25000"/>
              </a:spcBef>
            </a:pPr>
            <a:r>
              <a:rPr lang="en-GB" i="0" dirty="0">
                <a:solidFill>
                  <a:schemeClr val="bg1">
                    <a:lumMod val="65000"/>
                  </a:schemeClr>
                </a:solidFill>
                <a:effectLst>
                  <a:glow rad="101600">
                    <a:schemeClr val="tx1">
                      <a:alpha val="75000"/>
                    </a:schemeClr>
                  </a:glow>
                </a:effectLst>
              </a:rPr>
              <a:t>cooperatively pulling handles in sequence to make a dog-puppet sing </a:t>
            </a:r>
          </a:p>
          <a:p>
            <a:pPr algn="r">
              <a:spcBef>
                <a:spcPct val="25000"/>
              </a:spcBef>
            </a:pPr>
            <a:r>
              <a:rPr lang="en-GB" sz="1600" i="0" dirty="0">
                <a:solidFill>
                  <a:schemeClr val="bg1">
                    <a:lumMod val="65000"/>
                  </a:schemeClr>
                </a:solidFill>
                <a:effectLst>
                  <a:glow rad="101600">
                    <a:schemeClr val="tx1">
                      <a:alpha val="75000"/>
                    </a:schemeClr>
                  </a:glow>
                </a:effectLst>
              </a:rPr>
              <a:t>(Brownell et al 2006)</a:t>
            </a:r>
          </a:p>
          <a:p>
            <a:pPr algn="l">
              <a:spcBef>
                <a:spcPct val="25000"/>
              </a:spcBef>
            </a:pPr>
            <a:r>
              <a:rPr lang="en-GB" i="0" dirty="0">
                <a:solidFill>
                  <a:schemeClr val="bg1">
                    <a:lumMod val="65000"/>
                  </a:schemeClr>
                </a:solidFill>
                <a:effectLst>
                  <a:glow rad="101600">
                    <a:schemeClr val="tx1">
                      <a:alpha val="75000"/>
                    </a:schemeClr>
                  </a:glow>
                </a:effectLst>
              </a:rPr>
              <a:t>bouncing a ball on a large trampoline together </a:t>
            </a:r>
          </a:p>
          <a:p>
            <a:pPr algn="r">
              <a:spcBef>
                <a:spcPct val="25000"/>
              </a:spcBef>
            </a:pPr>
            <a:r>
              <a:rPr lang="en-GB" sz="1600" i="0" dirty="0">
                <a:solidFill>
                  <a:schemeClr val="bg1">
                    <a:lumMod val="65000"/>
                  </a:schemeClr>
                </a:solidFill>
                <a:effectLst>
                  <a:glow rad="101600">
                    <a:schemeClr val="tx1">
                      <a:alpha val="75000"/>
                    </a:schemeClr>
                  </a:glow>
                </a:effectLst>
              </a:rPr>
              <a:t>(</a:t>
            </a:r>
            <a:r>
              <a:rPr lang="en-GB" sz="1600" i="0" dirty="0" err="1">
                <a:solidFill>
                  <a:schemeClr val="bg1">
                    <a:lumMod val="65000"/>
                  </a:schemeClr>
                </a:solidFill>
                <a:effectLst>
                  <a:glow rad="101600">
                    <a:schemeClr val="tx1">
                      <a:alpha val="75000"/>
                    </a:schemeClr>
                  </a:glow>
                </a:effectLst>
              </a:rPr>
              <a:t>Tomasello</a:t>
            </a:r>
            <a:r>
              <a:rPr lang="en-GB" sz="1600" i="0" dirty="0">
                <a:solidFill>
                  <a:schemeClr val="bg1">
                    <a:lumMod val="65000"/>
                  </a:schemeClr>
                </a:solidFill>
                <a:effectLst>
                  <a:glow rad="101600">
                    <a:schemeClr val="tx1">
                      <a:alpha val="75000"/>
                    </a:schemeClr>
                  </a:glow>
                </a:effectLst>
              </a:rPr>
              <a:t> &amp; Carpenter 2007)</a:t>
            </a:r>
          </a:p>
          <a:p>
            <a:pPr algn="l">
              <a:spcBef>
                <a:spcPct val="25000"/>
              </a:spcBef>
            </a:pPr>
            <a:r>
              <a:rPr lang="en-GB" i="0" dirty="0" smtClean="0">
                <a:solidFill>
                  <a:schemeClr val="bg1">
                    <a:lumMod val="65000"/>
                  </a:schemeClr>
                </a:solidFill>
                <a:effectLst>
                  <a:glow rad="101600">
                    <a:schemeClr val="tx1">
                      <a:alpha val="75000"/>
                    </a:schemeClr>
                  </a:glow>
                </a:effectLst>
              </a:rPr>
              <a:t>pretending to row a boat together</a:t>
            </a:r>
            <a:endParaRPr lang="en-GB" i="0" dirty="0">
              <a:solidFill>
                <a:schemeClr val="bg1">
                  <a:lumMod val="65000"/>
                </a:schemeClr>
              </a:solidFill>
              <a:effectLst>
                <a:glow rad="101600">
                  <a:schemeClr val="tx1">
                    <a:alpha val="75000"/>
                  </a:schemeClr>
                </a:glow>
              </a:effectLst>
            </a:endParaRPr>
          </a:p>
        </p:txBody>
      </p:sp>
      <p:sp>
        <p:nvSpPr>
          <p:cNvPr id="6" name="Rectangle 5"/>
          <p:cNvSpPr/>
          <p:nvPr/>
        </p:nvSpPr>
        <p:spPr>
          <a:xfrm>
            <a:off x="467544" y="369238"/>
            <a:ext cx="3600400" cy="5262979"/>
          </a:xfrm>
          <a:prstGeom prst="rect">
            <a:avLst/>
          </a:prstGeom>
          <a:noFill/>
        </p:spPr>
        <p:txBody>
          <a:bodyPr wrap="square">
            <a:spAutoFit/>
          </a:bodyPr>
          <a:lstStyle/>
          <a:p>
            <a:pPr>
              <a:spcAft>
                <a:spcPts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Joint action:</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an action with two or more agents </a:t>
            </a:r>
            <a:r>
              <a:rPr lang="en-US" sz="1100" i="0" dirty="0" smtClean="0">
                <a:effectLst>
                  <a:glow rad="101600">
                    <a:schemeClr val="tx2">
                      <a:alpha val="75000"/>
                    </a:schemeClr>
                  </a:glow>
                </a:effectLst>
              </a:rPr>
              <a:t>(Ludwig 2007)</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Bodily movements ‘are </a:t>
            </a:r>
            <a:r>
              <a:rPr lang="en-US" i="0" dirty="0">
                <a:effectLst>
                  <a:glow rad="101600">
                    <a:schemeClr val="tx2">
                      <a:alpha val="75000"/>
                    </a:schemeClr>
                  </a:glow>
                </a:effectLst>
              </a:rPr>
              <a:t>all the actions there </a:t>
            </a:r>
            <a:r>
              <a:rPr lang="en-US" i="0" dirty="0" smtClean="0">
                <a:effectLst>
                  <a:glow rad="101600">
                    <a:schemeClr val="tx2">
                      <a:alpha val="75000"/>
                    </a:schemeClr>
                  </a:glow>
                </a:effectLst>
              </a:rPr>
              <a:t>are’ </a:t>
            </a:r>
            <a:r>
              <a:rPr lang="en-US" i="0" dirty="0">
                <a:effectLst>
                  <a:glow rad="101600">
                    <a:schemeClr val="tx2">
                      <a:alpha val="75000"/>
                    </a:schemeClr>
                  </a:glow>
                </a:effectLst>
              </a:rPr>
              <a:t>(Davidson 1971, p. 59</a:t>
            </a:r>
            <a:r>
              <a:rPr lang="en-US" i="0" dirty="0" smtClean="0">
                <a:effectLst>
                  <a:glow rad="101600">
                    <a:schemeClr val="tx2">
                      <a:alpha val="75000"/>
                    </a:schemeClr>
                  </a:glow>
                </a:effectLst>
              </a:rPr>
              <a:t>)</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In supposedly paradigm cases of joint action, there are no bodily movements with more than one agent.</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Therefore:</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2">
                      <a:alpha val="75000"/>
                    </a:schemeClr>
                  </a:glow>
                </a:effectLst>
              </a:rPr>
              <a:t>Supposedly paradigm cases are not joint actions.</a:t>
            </a:r>
          </a:p>
        </p:txBody>
      </p:sp>
      <p:sp>
        <p:nvSpPr>
          <p:cNvPr id="14" name="Oval 13"/>
          <p:cNvSpPr/>
          <p:nvPr/>
        </p:nvSpPr>
        <p:spPr bwMode="auto">
          <a:xfrm>
            <a:off x="4355976" y="223661"/>
            <a:ext cx="1440160" cy="1440160"/>
          </a:xfrm>
          <a:prstGeom prst="ellipse">
            <a:avLst/>
          </a:prstGeom>
          <a:noFill/>
          <a:ln w="9525" cap="flat" cmpd="sng" algn="ctr">
            <a:solidFill>
              <a:schemeClr val="bg1">
                <a:lumMod val="50000"/>
              </a:schemeClr>
            </a:solidFill>
            <a:prstDash val="solid"/>
            <a:round/>
            <a:headEnd type="none" w="med" len="med"/>
            <a:tailEnd type="none" w="med" len="med"/>
          </a:ln>
          <a:effectLst>
            <a:glow rad="1524000">
              <a:schemeClr val="bg1"/>
            </a:glow>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rgbClr val="0D0D0D"/>
                </a:solidFill>
                <a:effectLst/>
                <a:latin typeface="Myriad Web" charset="0"/>
              </a:rPr>
              <a:t>too narrow</a:t>
            </a:r>
            <a:endParaRPr kumimoji="0" lang="en-US" sz="2200" b="0" i="0" u="none" strike="noStrike" cap="none" normalizeH="0" baseline="0" dirty="0">
              <a:ln>
                <a:noFill/>
              </a:ln>
              <a:solidFill>
                <a:srgbClr val="0D0D0D"/>
              </a:solidFill>
              <a:effectLst/>
              <a:latin typeface="Myriad Web" charset="0"/>
            </a:endParaRPr>
          </a:p>
        </p:txBody>
      </p:sp>
      <p:sp>
        <p:nvSpPr>
          <p:cNvPr id="15" name="Right Brace 14"/>
          <p:cNvSpPr/>
          <p:nvPr/>
        </p:nvSpPr>
        <p:spPr bwMode="auto">
          <a:xfrm>
            <a:off x="4067944" y="404664"/>
            <a:ext cx="216024" cy="1080120"/>
          </a:xfrm>
          <a:prstGeom prst="rightBrace">
            <a:avLst>
              <a:gd name="adj1" fmla="val 25455"/>
              <a:gd name="adj2" fmla="val 50000"/>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Tree>
    <p:extLst>
      <p:ext uri="{BB962C8B-B14F-4D97-AF65-F5344CB8AC3E}">
        <p14:creationId xmlns:p14="http://schemas.microsoft.com/office/powerpoint/2010/main" val="1336379855"/>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2"/>
          <p:cNvSpPr>
            <a:spLocks noChangeArrowheads="1"/>
          </p:cNvSpPr>
          <p:nvPr/>
        </p:nvSpPr>
        <p:spPr bwMode="auto">
          <a:xfrm>
            <a:off x="1" y="730416"/>
            <a:ext cx="9144000" cy="1260475"/>
          </a:xfrm>
          <a:prstGeom prst="rect">
            <a:avLst/>
          </a:prstGeom>
          <a:gradFill flip="none" rotWithShape="1">
            <a:gsLst>
              <a:gs pos="0">
                <a:schemeClr val="tx1">
                  <a:alpha val="0"/>
                </a:schemeClr>
              </a:gs>
              <a:gs pos="100000">
                <a:srgbClr val="FFFFFF">
                  <a:alpha val="0"/>
                </a:srgbClr>
              </a:gs>
              <a:gs pos="1000">
                <a:schemeClr val="tx1"/>
              </a:gs>
            </a:gsLst>
            <a:lin ang="5400000" scaled="0"/>
            <a:tileRect/>
          </a:gradFill>
          <a:ln w="9525">
            <a:noFill/>
            <a:round/>
            <a:headEnd/>
            <a:tailEnd/>
          </a:ln>
          <a:effectLst/>
        </p:spPr>
        <p:txBody>
          <a:bodyPr wrap="none" anchor="ctr">
            <a:prstTxWarp prst="textNoShape">
              <a:avLst/>
            </a:prstTxWarp>
          </a:bodyPr>
          <a:lstStyle/>
          <a:p>
            <a:endParaRPr lang="en-US" dirty="0"/>
          </a:p>
        </p:txBody>
      </p:sp>
      <p:sp>
        <p:nvSpPr>
          <p:cNvPr id="15" name="Rectangle 14"/>
          <p:cNvSpPr/>
          <p:nvPr/>
        </p:nvSpPr>
        <p:spPr>
          <a:xfrm>
            <a:off x="467544" y="369238"/>
            <a:ext cx="3600400" cy="1107996"/>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Joint action:</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an action with two or more agents </a:t>
            </a:r>
            <a:r>
              <a:rPr lang="en-US" sz="1100" i="0" dirty="0" smtClean="0">
                <a:effectLst>
                  <a:glow rad="101600">
                    <a:schemeClr val="tx1">
                      <a:alpha val="75000"/>
                    </a:schemeClr>
                  </a:glow>
                </a:effectLst>
              </a:rPr>
              <a:t>(Ludwig 2007)</a:t>
            </a:r>
          </a:p>
        </p:txBody>
      </p:sp>
    </p:spTree>
    <p:extLst>
      <p:ext uri="{BB962C8B-B14F-4D97-AF65-F5344CB8AC3E}">
        <p14:creationId xmlns:p14="http://schemas.microsoft.com/office/powerpoint/2010/main" val="2532020453"/>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2"/>
          <p:cNvSpPr>
            <a:spLocks noChangeArrowheads="1"/>
          </p:cNvSpPr>
          <p:nvPr/>
        </p:nvSpPr>
        <p:spPr bwMode="auto">
          <a:xfrm>
            <a:off x="1" y="730416"/>
            <a:ext cx="9144000" cy="1260475"/>
          </a:xfrm>
          <a:prstGeom prst="rect">
            <a:avLst/>
          </a:prstGeom>
          <a:gradFill flip="none" rotWithShape="1">
            <a:gsLst>
              <a:gs pos="0">
                <a:schemeClr val="tx1">
                  <a:alpha val="0"/>
                </a:schemeClr>
              </a:gs>
              <a:gs pos="100000">
                <a:srgbClr val="FFFFFF">
                  <a:alpha val="0"/>
                </a:srgbClr>
              </a:gs>
              <a:gs pos="1000">
                <a:schemeClr val="tx1"/>
              </a:gs>
            </a:gsLst>
            <a:lin ang="5400000" scaled="0"/>
            <a:tileRect/>
          </a:gradFill>
          <a:ln w="9525">
            <a:noFill/>
            <a:round/>
            <a:headEnd/>
            <a:tailEnd/>
          </a:ln>
          <a:effectLst/>
        </p:spPr>
        <p:txBody>
          <a:bodyPr wrap="none" anchor="ctr">
            <a:prstTxWarp prst="textNoShape">
              <a:avLst/>
            </a:prstTxWarp>
          </a:bodyPr>
          <a:lstStyle/>
          <a:p>
            <a:endParaRPr lang="en-US" dirty="0"/>
          </a:p>
        </p:txBody>
      </p:sp>
      <p:sp>
        <p:nvSpPr>
          <p:cNvPr id="15" name="Rectangle 14"/>
          <p:cNvSpPr/>
          <p:nvPr/>
        </p:nvSpPr>
        <p:spPr>
          <a:xfrm>
            <a:off x="467544" y="369238"/>
            <a:ext cx="3600400" cy="1107996"/>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Joint action:</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an </a:t>
            </a:r>
            <a:r>
              <a:rPr lang="en-US" i="0" strike="dblStrike" dirty="0" smtClean="0">
                <a:effectLst>
                  <a:glow rad="101600">
                    <a:schemeClr val="tx1">
                      <a:alpha val="75000"/>
                    </a:schemeClr>
                  </a:glow>
                </a:effectLst>
              </a:rPr>
              <a:t>action </a:t>
            </a:r>
            <a:r>
              <a:rPr lang="en-US" i="0" dirty="0" smtClean="0">
                <a:effectLst>
                  <a:glow rad="101600">
                    <a:schemeClr val="tx1">
                      <a:alpha val="75000"/>
                    </a:schemeClr>
                  </a:glow>
                </a:effectLst>
              </a:rPr>
              <a:t>event with two or more agents </a:t>
            </a:r>
            <a:r>
              <a:rPr lang="en-US" sz="1100" i="0" dirty="0" smtClean="0">
                <a:effectLst>
                  <a:glow rad="101600">
                    <a:schemeClr val="tx1">
                      <a:alpha val="75000"/>
                    </a:schemeClr>
                  </a:glow>
                </a:effectLst>
              </a:rPr>
              <a:t>(Ludwig 2007)</a:t>
            </a:r>
          </a:p>
        </p:txBody>
      </p:sp>
    </p:spTree>
    <p:extLst>
      <p:ext uri="{BB962C8B-B14F-4D97-AF65-F5344CB8AC3E}">
        <p14:creationId xmlns:p14="http://schemas.microsoft.com/office/powerpoint/2010/main" val="207524930"/>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67545" y="692698"/>
            <a:ext cx="8064896" cy="5109090"/>
          </a:xfrm>
          <a:prstGeom prst="rect">
            <a:avLst/>
          </a:prstGeom>
        </p:spPr>
        <p:txBody>
          <a:bodyPr wrap="square">
            <a:spAutoFit/>
          </a:bodyPr>
          <a:lstStyle/>
          <a:p>
            <a:r>
              <a:rPr lang="en-US" b="1" i="0" dirty="0" smtClean="0"/>
              <a:t>Grounding</a:t>
            </a:r>
          </a:p>
          <a:p>
            <a:pPr>
              <a:spcAft>
                <a:spcPts val="1200"/>
              </a:spcAft>
            </a:pPr>
            <a:r>
              <a:rPr lang="en-US" i="0" dirty="0" smtClean="0"/>
              <a:t>events</a:t>
            </a:r>
            <a:r>
              <a:rPr lang="en-US" dirty="0" smtClean="0"/>
              <a:t> </a:t>
            </a:r>
            <a:r>
              <a:rPr lang="en-US" dirty="0"/>
              <a:t>D</a:t>
            </a:r>
            <a:r>
              <a:rPr lang="en-US" i="0" baseline="-25000" dirty="0"/>
              <a:t>1</a:t>
            </a:r>
            <a:r>
              <a:rPr lang="en-US" dirty="0"/>
              <a:t>, ... </a:t>
            </a:r>
            <a:r>
              <a:rPr lang="en-US" dirty="0" err="1"/>
              <a:t>D</a:t>
            </a:r>
            <a:r>
              <a:rPr lang="en-US" i="0" baseline="-25000" dirty="0" err="1"/>
              <a:t>n</a:t>
            </a:r>
            <a:r>
              <a:rPr lang="en-US" dirty="0"/>
              <a:t> ground </a:t>
            </a:r>
            <a:r>
              <a:rPr lang="en-US" i="0" dirty="0"/>
              <a:t>E, if: </a:t>
            </a:r>
            <a:endParaRPr lang="en-US" i="0" dirty="0" smtClean="0"/>
          </a:p>
          <a:p>
            <a:pPr marL="360000">
              <a:spcAft>
                <a:spcPts val="1200"/>
              </a:spcAft>
            </a:pPr>
            <a:r>
              <a:rPr lang="en-US" i="0" dirty="0" smtClean="0"/>
              <a:t>D</a:t>
            </a:r>
            <a:r>
              <a:rPr lang="en-US" i="0" baseline="-25000" dirty="0" smtClean="0"/>
              <a:t>1</a:t>
            </a:r>
            <a:r>
              <a:rPr lang="en-US" i="0" dirty="0"/>
              <a:t>, ... </a:t>
            </a:r>
            <a:r>
              <a:rPr lang="en-US" i="0" dirty="0" err="1"/>
              <a:t>D</a:t>
            </a:r>
            <a:r>
              <a:rPr lang="en-US" i="0" baseline="-25000" dirty="0" err="1"/>
              <a:t>n</a:t>
            </a:r>
            <a:r>
              <a:rPr lang="en-US" i="0" dirty="0"/>
              <a:t> and E occur; </a:t>
            </a:r>
            <a:endParaRPr lang="en-US" i="0" dirty="0" smtClean="0"/>
          </a:p>
          <a:p>
            <a:pPr marL="360000">
              <a:spcAft>
                <a:spcPts val="1200"/>
              </a:spcAft>
            </a:pPr>
            <a:r>
              <a:rPr lang="en-US" i="0" dirty="0" smtClean="0"/>
              <a:t>D</a:t>
            </a:r>
            <a:r>
              <a:rPr lang="en-US" i="0" baseline="-25000" dirty="0" smtClean="0"/>
              <a:t>1</a:t>
            </a:r>
            <a:r>
              <a:rPr lang="en-US" i="0" dirty="0"/>
              <a:t>, ... </a:t>
            </a:r>
            <a:r>
              <a:rPr lang="en-US" i="0" dirty="0" err="1"/>
              <a:t>D</a:t>
            </a:r>
            <a:r>
              <a:rPr lang="en-US" i="0" baseline="-25000" dirty="0" err="1"/>
              <a:t>n</a:t>
            </a:r>
            <a:r>
              <a:rPr lang="en-US" i="0" dirty="0"/>
              <a:t> are each (perhaps improper) parts of E; and </a:t>
            </a:r>
            <a:endParaRPr lang="en-US" i="0" dirty="0" smtClean="0"/>
          </a:p>
          <a:p>
            <a:pPr marL="360000">
              <a:spcAft>
                <a:spcPts val="1200"/>
              </a:spcAft>
            </a:pPr>
            <a:r>
              <a:rPr lang="en-US" i="0" dirty="0" smtClean="0"/>
              <a:t>every </a:t>
            </a:r>
            <a:r>
              <a:rPr lang="en-US" i="0" dirty="0"/>
              <a:t>event that </a:t>
            </a:r>
            <a:r>
              <a:rPr lang="en-US" i="0" dirty="0" smtClean="0"/>
              <a:t>is a proper part of E but does not overlap D</a:t>
            </a:r>
            <a:r>
              <a:rPr lang="en-US" i="0" baseline="-25000" dirty="0" smtClean="0"/>
              <a:t>1</a:t>
            </a:r>
            <a:r>
              <a:rPr lang="en-US" i="0" dirty="0"/>
              <a:t>,...</a:t>
            </a:r>
            <a:r>
              <a:rPr lang="en-US" i="0" dirty="0" err="1"/>
              <a:t>D</a:t>
            </a:r>
            <a:r>
              <a:rPr lang="en-US" i="0" baseline="-25000" dirty="0" err="1"/>
              <a:t>n</a:t>
            </a:r>
            <a:r>
              <a:rPr lang="en-US" i="0" dirty="0"/>
              <a:t> </a:t>
            </a:r>
            <a:r>
              <a:rPr lang="en-US" i="0" dirty="0" smtClean="0"/>
              <a:t>is </a:t>
            </a:r>
            <a:r>
              <a:rPr lang="en-US" i="0" dirty="0"/>
              <a:t>caused by some or all of D</a:t>
            </a:r>
            <a:r>
              <a:rPr lang="en-US" i="0" baseline="-25000" dirty="0"/>
              <a:t>1</a:t>
            </a:r>
            <a:r>
              <a:rPr lang="en-US" i="0" dirty="0"/>
              <a:t>, ... D</a:t>
            </a:r>
            <a:r>
              <a:rPr lang="en-US" i="0" baseline="-25000" dirty="0"/>
              <a:t>n</a:t>
            </a:r>
            <a:r>
              <a:rPr lang="en-US" i="0" dirty="0" smtClean="0"/>
              <a:t>.</a:t>
            </a:r>
          </a:p>
          <a:p>
            <a:endParaRPr lang="en-US" i="0" dirty="0" smtClean="0"/>
          </a:p>
          <a:p>
            <a:r>
              <a:rPr lang="en-US" b="1" i="0" dirty="0" smtClean="0"/>
              <a:t>Agency</a:t>
            </a:r>
            <a:endParaRPr lang="en-US" b="1" i="0" dirty="0"/>
          </a:p>
          <a:p>
            <a:r>
              <a:rPr lang="en-US" i="0" dirty="0"/>
              <a:t>For an individual to be among the agents of an event is for there to be actions a</a:t>
            </a:r>
            <a:r>
              <a:rPr lang="en-US" i="0" baseline="-25000" dirty="0"/>
              <a:t>1</a:t>
            </a:r>
            <a:r>
              <a:rPr lang="en-US" i="0" dirty="0"/>
              <a:t>, ... a</a:t>
            </a:r>
            <a:r>
              <a:rPr lang="en-US" i="0" baseline="-25000" dirty="0"/>
              <a:t>n</a:t>
            </a:r>
            <a:r>
              <a:rPr lang="en-US" i="0" dirty="0"/>
              <a:t> which ground this event where the individual is an agent of one or more of these actions</a:t>
            </a:r>
            <a:r>
              <a:rPr lang="en-US" i="0" dirty="0" smtClean="0"/>
              <a:t>.</a:t>
            </a:r>
          </a:p>
          <a:p>
            <a:endParaRPr lang="en-US" i="0" dirty="0"/>
          </a:p>
          <a:p>
            <a:pPr algn="r"/>
            <a:r>
              <a:rPr lang="en-US" i="0" dirty="0" smtClean="0"/>
              <a:t>(Adapted from </a:t>
            </a:r>
            <a:r>
              <a:rPr lang="en-US" i="0" dirty="0" err="1" smtClean="0"/>
              <a:t>Pietroski</a:t>
            </a:r>
            <a:r>
              <a:rPr lang="en-US" i="0" dirty="0" smtClean="0"/>
              <a:t> 1998)</a:t>
            </a:r>
            <a:endParaRPr lang="en-US" i="0" dirty="0"/>
          </a:p>
        </p:txBody>
      </p:sp>
    </p:spTree>
    <p:extLst>
      <p:ext uri="{BB962C8B-B14F-4D97-AF65-F5344CB8AC3E}">
        <p14:creationId xmlns:p14="http://schemas.microsoft.com/office/powerpoint/2010/main" val="221335351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2"/>
          <p:cNvSpPr>
            <a:spLocks noChangeArrowheads="1"/>
          </p:cNvSpPr>
          <p:nvPr/>
        </p:nvSpPr>
        <p:spPr bwMode="auto">
          <a:xfrm>
            <a:off x="1" y="730416"/>
            <a:ext cx="9144000" cy="1260475"/>
          </a:xfrm>
          <a:prstGeom prst="rect">
            <a:avLst/>
          </a:prstGeom>
          <a:gradFill flip="none" rotWithShape="1">
            <a:gsLst>
              <a:gs pos="0">
                <a:schemeClr val="tx1">
                  <a:alpha val="0"/>
                </a:schemeClr>
              </a:gs>
              <a:gs pos="100000">
                <a:srgbClr val="FFFFFF">
                  <a:alpha val="0"/>
                </a:srgbClr>
              </a:gs>
              <a:gs pos="1000">
                <a:schemeClr val="tx1"/>
              </a:gs>
            </a:gsLst>
            <a:lin ang="5400000" scaled="0"/>
            <a:tileRect/>
          </a:gradFill>
          <a:ln w="9525">
            <a:noFill/>
            <a:round/>
            <a:headEnd/>
            <a:tailEnd/>
          </a:ln>
          <a:effectLst/>
        </p:spPr>
        <p:txBody>
          <a:bodyPr wrap="none" anchor="ctr">
            <a:prstTxWarp prst="textNoShape">
              <a:avLst/>
            </a:prstTxWarp>
          </a:bodyPr>
          <a:lstStyle/>
          <a:p>
            <a:endParaRPr lang="en-US" dirty="0"/>
          </a:p>
        </p:txBody>
      </p:sp>
      <p:sp>
        <p:nvSpPr>
          <p:cNvPr id="15" name="Rectangle 14"/>
          <p:cNvSpPr/>
          <p:nvPr/>
        </p:nvSpPr>
        <p:spPr>
          <a:xfrm>
            <a:off x="467544" y="369238"/>
            <a:ext cx="3600400" cy="1107996"/>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Joint action:</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an </a:t>
            </a:r>
            <a:r>
              <a:rPr lang="en-US" i="0" strike="dblStrike" dirty="0" smtClean="0">
                <a:effectLst>
                  <a:glow rad="101600">
                    <a:schemeClr val="tx1">
                      <a:alpha val="75000"/>
                    </a:schemeClr>
                  </a:glow>
                </a:effectLst>
              </a:rPr>
              <a:t>action </a:t>
            </a:r>
            <a:r>
              <a:rPr lang="en-US" i="0" dirty="0" smtClean="0">
                <a:effectLst>
                  <a:glow rad="101600">
                    <a:schemeClr val="tx1">
                      <a:alpha val="75000"/>
                    </a:schemeClr>
                  </a:glow>
                </a:effectLst>
              </a:rPr>
              <a:t>event with two or more agents </a:t>
            </a:r>
            <a:r>
              <a:rPr lang="en-US" sz="1100" i="0" dirty="0" smtClean="0">
                <a:effectLst>
                  <a:glow rad="101600">
                    <a:schemeClr val="tx1">
                      <a:alpha val="75000"/>
                    </a:schemeClr>
                  </a:glow>
                </a:effectLst>
              </a:rPr>
              <a:t>(Ludwig 2007)</a:t>
            </a:r>
          </a:p>
        </p:txBody>
      </p:sp>
    </p:spTree>
    <p:extLst>
      <p:ext uri="{BB962C8B-B14F-4D97-AF65-F5344CB8AC3E}">
        <p14:creationId xmlns:p14="http://schemas.microsoft.com/office/powerpoint/2010/main" val="987557386"/>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2"/>
          <p:cNvSpPr>
            <a:spLocks noChangeArrowheads="1"/>
          </p:cNvSpPr>
          <p:nvPr/>
        </p:nvSpPr>
        <p:spPr bwMode="auto">
          <a:xfrm>
            <a:off x="1" y="730416"/>
            <a:ext cx="9144000" cy="1260475"/>
          </a:xfrm>
          <a:prstGeom prst="rect">
            <a:avLst/>
          </a:prstGeom>
          <a:gradFill flip="none" rotWithShape="1">
            <a:gsLst>
              <a:gs pos="0">
                <a:schemeClr val="tx1">
                  <a:alpha val="0"/>
                </a:schemeClr>
              </a:gs>
              <a:gs pos="100000">
                <a:srgbClr val="FFFFFF">
                  <a:alpha val="0"/>
                </a:srgbClr>
              </a:gs>
              <a:gs pos="1000">
                <a:schemeClr val="tx1"/>
              </a:gs>
            </a:gsLst>
            <a:lin ang="5400000" scaled="0"/>
            <a:tileRect/>
          </a:gradFill>
          <a:ln w="9525">
            <a:noFill/>
            <a:round/>
            <a:headEnd/>
            <a:tailEnd/>
          </a:ln>
          <a:effectLst/>
        </p:spPr>
        <p:txBody>
          <a:bodyPr wrap="none" anchor="ctr">
            <a:prstTxWarp prst="textNoShape">
              <a:avLst/>
            </a:prstTxWarp>
          </a:bodyPr>
          <a:lstStyle/>
          <a:p>
            <a:endParaRPr lang="en-US" dirty="0"/>
          </a:p>
        </p:txBody>
      </p:sp>
      <p:sp>
        <p:nvSpPr>
          <p:cNvPr id="14" name="Rectangle 13"/>
          <p:cNvSpPr/>
          <p:nvPr/>
        </p:nvSpPr>
        <p:spPr>
          <a:xfrm>
            <a:off x="467544" y="369238"/>
            <a:ext cx="3600400" cy="1107996"/>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Joint action:</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an </a:t>
            </a:r>
            <a:r>
              <a:rPr lang="en-US" i="0" strike="dblStrike" dirty="0" smtClean="0">
                <a:effectLst>
                  <a:glow rad="101600">
                    <a:schemeClr val="tx1">
                      <a:alpha val="75000"/>
                    </a:schemeClr>
                  </a:glow>
                </a:effectLst>
              </a:rPr>
              <a:t>action </a:t>
            </a:r>
            <a:r>
              <a:rPr lang="en-US" i="0" dirty="0" smtClean="0">
                <a:effectLst>
                  <a:glow rad="101600">
                    <a:schemeClr val="tx1">
                      <a:alpha val="75000"/>
                    </a:schemeClr>
                  </a:glow>
                </a:effectLst>
              </a:rPr>
              <a:t>event with two or more agents </a:t>
            </a:r>
            <a:r>
              <a:rPr lang="en-US" sz="1100" i="0" dirty="0" smtClean="0">
                <a:effectLst>
                  <a:glow rad="101600">
                    <a:schemeClr val="tx1">
                      <a:alpha val="75000"/>
                    </a:schemeClr>
                  </a:glow>
                </a:effectLst>
              </a:rPr>
              <a:t>(Ludwig 2007)</a:t>
            </a:r>
          </a:p>
        </p:txBody>
      </p:sp>
      <p:sp>
        <p:nvSpPr>
          <p:cNvPr id="28" name="Rectangle 27"/>
          <p:cNvSpPr/>
          <p:nvPr/>
        </p:nvSpPr>
        <p:spPr bwMode="auto">
          <a:xfrm>
            <a:off x="0" y="1196752"/>
            <a:ext cx="9144000" cy="1440160"/>
          </a:xfrm>
          <a:prstGeom prst="rect">
            <a:avLst/>
          </a:prstGeom>
          <a:gradFill flip="none" rotWithShape="1">
            <a:gsLst>
              <a:gs pos="100000">
                <a:schemeClr val="bg1"/>
              </a:gs>
              <a:gs pos="100000">
                <a:schemeClr val="accent3"/>
              </a:gs>
              <a:gs pos="99000">
                <a:schemeClr val="bg1"/>
              </a:gs>
              <a:gs pos="57000">
                <a:schemeClr val="bg1"/>
              </a:gs>
              <a:gs pos="31000">
                <a:schemeClr val="bg1">
                  <a:alpha val="0"/>
                </a:schemeClr>
              </a:gs>
            </a:gsLst>
            <a:lin ang="0" scaled="1"/>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9" name="Text Box 4"/>
          <p:cNvSpPr txBox="1">
            <a:spLocks noChangeArrowheads="1"/>
          </p:cNvSpPr>
          <p:nvPr/>
        </p:nvSpPr>
        <p:spPr bwMode="auto">
          <a:xfrm>
            <a:off x="4898984" y="476672"/>
            <a:ext cx="3590925" cy="3978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spcBef>
                <a:spcPct val="25000"/>
              </a:spcBef>
            </a:pPr>
            <a:r>
              <a:rPr lang="en-GB" i="0" dirty="0" smtClean="0">
                <a:effectLst>
                  <a:glow rad="101600">
                    <a:schemeClr val="tx1">
                      <a:alpha val="75000"/>
                    </a:schemeClr>
                  </a:glow>
                </a:effectLst>
              </a:rPr>
              <a:t>tidying </a:t>
            </a:r>
            <a:r>
              <a:rPr lang="en-GB" i="0" dirty="0">
                <a:effectLst>
                  <a:glow rad="101600">
                    <a:schemeClr val="tx1">
                      <a:alpha val="75000"/>
                    </a:schemeClr>
                  </a:glow>
                </a:effectLst>
              </a:rPr>
              <a:t>up the toys together </a:t>
            </a:r>
          </a:p>
          <a:p>
            <a:pPr algn="r">
              <a:spcBef>
                <a:spcPct val="25000"/>
              </a:spcBef>
            </a:pPr>
            <a:r>
              <a:rPr lang="en-GB" sz="1600" i="0" dirty="0">
                <a:effectLst>
                  <a:glow rad="101600">
                    <a:schemeClr val="tx1">
                      <a:alpha val="75000"/>
                    </a:schemeClr>
                  </a:glow>
                </a:effectLst>
              </a:rPr>
              <a:t>(</a:t>
            </a:r>
            <a:r>
              <a:rPr lang="en-GB" sz="1600" i="0" dirty="0" err="1">
                <a:effectLst>
                  <a:glow rad="101600">
                    <a:schemeClr val="tx1">
                      <a:alpha val="75000"/>
                    </a:schemeClr>
                  </a:glow>
                </a:effectLst>
              </a:rPr>
              <a:t>Behne</a:t>
            </a:r>
            <a:r>
              <a:rPr lang="en-GB" sz="1600" i="0" dirty="0">
                <a:effectLst>
                  <a:glow rad="101600">
                    <a:schemeClr val="tx1">
                      <a:alpha val="75000"/>
                    </a:schemeClr>
                  </a:glow>
                </a:effectLst>
              </a:rPr>
              <a:t> et al 2005)</a:t>
            </a:r>
          </a:p>
          <a:p>
            <a:pPr algn="l">
              <a:spcBef>
                <a:spcPct val="25000"/>
              </a:spcBef>
            </a:pPr>
            <a:r>
              <a:rPr lang="en-GB" i="0" dirty="0">
                <a:effectLst>
                  <a:glow rad="101600">
                    <a:schemeClr val="tx1">
                      <a:alpha val="75000"/>
                    </a:schemeClr>
                  </a:glow>
                </a:effectLst>
              </a:rPr>
              <a:t>cooperatively pulling handles in sequence to make a dog-puppet sing </a:t>
            </a:r>
          </a:p>
          <a:p>
            <a:pPr algn="r">
              <a:spcBef>
                <a:spcPct val="25000"/>
              </a:spcBef>
            </a:pPr>
            <a:r>
              <a:rPr lang="en-GB" sz="1600" i="0" dirty="0">
                <a:effectLst>
                  <a:glow rad="101600">
                    <a:schemeClr val="tx1">
                      <a:alpha val="75000"/>
                    </a:schemeClr>
                  </a:glow>
                </a:effectLst>
              </a:rPr>
              <a:t>(Brownell et al 2006)</a:t>
            </a:r>
          </a:p>
          <a:p>
            <a:pPr algn="l">
              <a:spcBef>
                <a:spcPct val="25000"/>
              </a:spcBef>
            </a:pPr>
            <a:r>
              <a:rPr lang="en-GB" i="0" dirty="0">
                <a:effectLst>
                  <a:glow rad="101600">
                    <a:schemeClr val="tx1">
                      <a:alpha val="75000"/>
                    </a:schemeClr>
                  </a:glow>
                </a:effectLst>
              </a:rPr>
              <a:t>bouncing a ball on a large trampoline together </a:t>
            </a:r>
          </a:p>
          <a:p>
            <a:pPr algn="r">
              <a:spcBef>
                <a:spcPct val="25000"/>
              </a:spcBef>
            </a:pPr>
            <a:r>
              <a:rPr lang="en-GB" sz="1600" i="0" dirty="0">
                <a:effectLst>
                  <a:glow rad="101600">
                    <a:schemeClr val="tx1">
                      <a:alpha val="75000"/>
                    </a:schemeClr>
                  </a:glow>
                </a:effectLst>
              </a:rPr>
              <a:t>(</a:t>
            </a:r>
            <a:r>
              <a:rPr lang="en-GB" sz="1600" i="0" dirty="0" err="1">
                <a:effectLst>
                  <a:glow rad="101600">
                    <a:schemeClr val="tx1">
                      <a:alpha val="75000"/>
                    </a:schemeClr>
                  </a:glow>
                </a:effectLst>
              </a:rPr>
              <a:t>Tomasello</a:t>
            </a:r>
            <a:r>
              <a:rPr lang="en-GB" sz="1600" i="0" dirty="0">
                <a:effectLst>
                  <a:glow rad="101600">
                    <a:schemeClr val="tx1">
                      <a:alpha val="75000"/>
                    </a:schemeClr>
                  </a:glow>
                </a:effectLst>
              </a:rPr>
              <a:t> &amp; Carpenter 2007)</a:t>
            </a:r>
          </a:p>
          <a:p>
            <a:pPr algn="l">
              <a:spcBef>
                <a:spcPct val="25000"/>
              </a:spcBef>
            </a:pPr>
            <a:r>
              <a:rPr lang="en-GB" i="0" dirty="0" smtClean="0">
                <a:effectLst>
                  <a:glow rad="101600">
                    <a:schemeClr val="tx1">
                      <a:alpha val="75000"/>
                    </a:schemeClr>
                  </a:glow>
                </a:effectLst>
              </a:rPr>
              <a:t>pretending to row a boat together</a:t>
            </a:r>
            <a:endParaRPr lang="en-GB" i="0" dirty="0">
              <a:effectLst>
                <a:glow rad="101600">
                  <a:schemeClr val="tx1">
                    <a:alpha val="75000"/>
                  </a:schemeClr>
                </a:glow>
              </a:effectLst>
            </a:endParaRPr>
          </a:p>
        </p:txBody>
      </p:sp>
      <p:sp>
        <p:nvSpPr>
          <p:cNvPr id="30" name="Rectangle 29"/>
          <p:cNvSpPr/>
          <p:nvPr/>
        </p:nvSpPr>
        <p:spPr>
          <a:xfrm>
            <a:off x="2771800" y="3091607"/>
            <a:ext cx="1440160" cy="769441"/>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dog’s singing</a:t>
            </a:r>
          </a:p>
        </p:txBody>
      </p:sp>
      <p:sp>
        <p:nvSpPr>
          <p:cNvPr id="31" name="Oval 30"/>
          <p:cNvSpPr/>
          <p:nvPr/>
        </p:nvSpPr>
        <p:spPr bwMode="auto">
          <a:xfrm>
            <a:off x="2771800" y="2780928"/>
            <a:ext cx="1440160" cy="1440160"/>
          </a:xfrm>
          <a:prstGeom prst="ellipse">
            <a:avLst/>
          </a:prstGeom>
          <a:noFill/>
          <a:ln w="38100" cap="flat" cmpd="sng" algn="ctr">
            <a:solidFill>
              <a:schemeClr val="bg1"/>
            </a:solidFill>
            <a:prstDash val="solid"/>
            <a:round/>
            <a:headEnd type="none" w="med" len="med"/>
            <a:tailEnd type="none" w="med" len="med"/>
          </a:ln>
          <a:effectLst>
            <a:glow rad="1524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cxnSp>
        <p:nvCxnSpPr>
          <p:cNvPr id="32" name="Straight Arrow Connector 31"/>
          <p:cNvCxnSpPr/>
          <p:nvPr/>
        </p:nvCxnSpPr>
        <p:spPr bwMode="auto">
          <a:xfrm>
            <a:off x="1907704" y="2852936"/>
            <a:ext cx="936104" cy="360040"/>
          </a:xfrm>
          <a:prstGeom prst="straightConnector1">
            <a:avLst/>
          </a:prstGeom>
          <a:solidFill>
            <a:srgbClr val="00B8FF"/>
          </a:solidFill>
          <a:ln w="38100" cap="flat" cmpd="sng" algn="ctr">
            <a:solidFill>
              <a:srgbClr val="FFFFFF"/>
            </a:solidFill>
            <a:prstDash val="solid"/>
            <a:round/>
            <a:headEnd type="none" w="med" len="med"/>
            <a:tailEnd type="arrow"/>
          </a:ln>
          <a:effectLst>
            <a:glow rad="152400">
              <a:schemeClr val="tx1">
                <a:alpha val="75000"/>
              </a:schemeClr>
            </a:glow>
          </a:effectLst>
        </p:spPr>
      </p:cxnSp>
      <p:cxnSp>
        <p:nvCxnSpPr>
          <p:cNvPr id="33" name="Straight Arrow Connector 32"/>
          <p:cNvCxnSpPr/>
          <p:nvPr/>
        </p:nvCxnSpPr>
        <p:spPr bwMode="auto">
          <a:xfrm flipV="1">
            <a:off x="2339752" y="3861048"/>
            <a:ext cx="504056" cy="216024"/>
          </a:xfrm>
          <a:prstGeom prst="straightConnector1">
            <a:avLst/>
          </a:prstGeom>
          <a:solidFill>
            <a:srgbClr val="00B8FF"/>
          </a:solidFill>
          <a:ln w="38100" cap="flat" cmpd="sng" algn="ctr">
            <a:solidFill>
              <a:srgbClr val="FFFFFF"/>
            </a:solidFill>
            <a:prstDash val="solid"/>
            <a:round/>
            <a:headEnd type="none" w="med" len="med"/>
            <a:tailEnd type="arrow"/>
          </a:ln>
          <a:effectLst>
            <a:glow rad="152400">
              <a:schemeClr val="tx1">
                <a:alpha val="75000"/>
              </a:schemeClr>
            </a:glow>
          </a:effectLst>
        </p:spPr>
      </p:cxnSp>
      <p:sp>
        <p:nvSpPr>
          <p:cNvPr id="34" name="Left Brace 33"/>
          <p:cNvSpPr/>
          <p:nvPr/>
        </p:nvSpPr>
        <p:spPr bwMode="auto">
          <a:xfrm rot="16200000">
            <a:off x="2231740" y="3537013"/>
            <a:ext cx="288031" cy="3816424"/>
          </a:xfrm>
          <a:prstGeom prst="leftBrace">
            <a:avLst>
              <a:gd name="adj1" fmla="val 42544"/>
              <a:gd name="adj2" fmla="val 50000"/>
            </a:avLst>
          </a:prstGeom>
          <a:noFill/>
          <a:ln w="38100" cap="flat" cmpd="sng" algn="ctr">
            <a:solidFill>
              <a:srgbClr val="FFFFFF"/>
            </a:solidFill>
            <a:prstDash val="solid"/>
            <a:round/>
            <a:headEnd type="none" w="med" len="med"/>
            <a:tailEnd type="none" w="med" len="med"/>
          </a:ln>
          <a:effectLst>
            <a:glow rad="1016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35" name="Rectangle 34"/>
          <p:cNvSpPr/>
          <p:nvPr/>
        </p:nvSpPr>
        <p:spPr>
          <a:xfrm>
            <a:off x="827584" y="5661248"/>
            <a:ext cx="3168352"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We make the dog sing</a:t>
            </a:r>
          </a:p>
        </p:txBody>
      </p:sp>
      <p:sp>
        <p:nvSpPr>
          <p:cNvPr id="36" name="Rectangle 35"/>
          <p:cNvSpPr/>
          <p:nvPr/>
        </p:nvSpPr>
        <p:spPr>
          <a:xfrm>
            <a:off x="395536" y="2227511"/>
            <a:ext cx="1440160" cy="769441"/>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my pulling</a:t>
            </a:r>
          </a:p>
        </p:txBody>
      </p:sp>
      <p:sp>
        <p:nvSpPr>
          <p:cNvPr id="37" name="Rectangle 36"/>
          <p:cNvSpPr/>
          <p:nvPr/>
        </p:nvSpPr>
        <p:spPr>
          <a:xfrm>
            <a:off x="899592" y="3933058"/>
            <a:ext cx="1440160" cy="769441"/>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your pulling</a:t>
            </a:r>
          </a:p>
        </p:txBody>
      </p:sp>
      <p:sp>
        <p:nvSpPr>
          <p:cNvPr id="38" name="Oval 37"/>
          <p:cNvSpPr/>
          <p:nvPr/>
        </p:nvSpPr>
        <p:spPr bwMode="auto">
          <a:xfrm>
            <a:off x="395537" y="1988840"/>
            <a:ext cx="1440160" cy="1440160"/>
          </a:xfrm>
          <a:prstGeom prst="ellipse">
            <a:avLst/>
          </a:prstGeom>
          <a:noFill/>
          <a:ln w="38100" cap="flat" cmpd="sng" algn="ctr">
            <a:solidFill>
              <a:schemeClr val="bg1"/>
            </a:solidFill>
            <a:prstDash val="solid"/>
            <a:round/>
            <a:headEnd type="none" w="med" len="med"/>
            <a:tailEnd type="none" w="med" len="med"/>
          </a:ln>
          <a:effectLst>
            <a:glow rad="1524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39" name="Oval 38"/>
          <p:cNvSpPr/>
          <p:nvPr/>
        </p:nvSpPr>
        <p:spPr bwMode="auto">
          <a:xfrm>
            <a:off x="899593" y="3645024"/>
            <a:ext cx="1440160" cy="1440160"/>
          </a:xfrm>
          <a:prstGeom prst="ellipse">
            <a:avLst/>
          </a:prstGeom>
          <a:noFill/>
          <a:ln w="38100" cap="flat" cmpd="sng" algn="ctr">
            <a:solidFill>
              <a:schemeClr val="bg1"/>
            </a:solidFill>
            <a:prstDash val="solid"/>
            <a:round/>
            <a:headEnd type="none" w="med" len="med"/>
            <a:tailEnd type="none" w="med" len="med"/>
          </a:ln>
          <a:effectLst>
            <a:glow rad="1524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Tree>
    <p:extLst>
      <p:ext uri="{BB962C8B-B14F-4D97-AF65-F5344CB8AC3E}">
        <p14:creationId xmlns:p14="http://schemas.microsoft.com/office/powerpoint/2010/main" val="1801508093"/>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467544" y="369238"/>
            <a:ext cx="3600400" cy="1107996"/>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Joint action:</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an </a:t>
            </a:r>
            <a:r>
              <a:rPr lang="en-US" i="0" strike="dblStrike" dirty="0" smtClean="0">
                <a:effectLst>
                  <a:glow rad="101600">
                    <a:schemeClr val="tx1">
                      <a:alpha val="75000"/>
                    </a:schemeClr>
                  </a:glow>
                </a:effectLst>
              </a:rPr>
              <a:t>action </a:t>
            </a:r>
            <a:r>
              <a:rPr lang="en-US" i="0" dirty="0" smtClean="0">
                <a:effectLst>
                  <a:glow rad="101600">
                    <a:schemeClr val="tx1">
                      <a:alpha val="75000"/>
                    </a:schemeClr>
                  </a:glow>
                </a:effectLst>
              </a:rPr>
              <a:t>event with two or more agents </a:t>
            </a:r>
            <a:r>
              <a:rPr lang="en-US" sz="1100" i="0" dirty="0" smtClean="0">
                <a:effectLst>
                  <a:glow rad="101600">
                    <a:schemeClr val="tx1">
                      <a:alpha val="75000"/>
                    </a:schemeClr>
                  </a:glow>
                </a:effectLst>
              </a:rPr>
              <a:t>(Ludwig 2007)</a:t>
            </a:r>
          </a:p>
        </p:txBody>
      </p:sp>
      <p:sp>
        <p:nvSpPr>
          <p:cNvPr id="29" name="Text Box 4"/>
          <p:cNvSpPr txBox="1">
            <a:spLocks noChangeArrowheads="1"/>
          </p:cNvSpPr>
          <p:nvPr/>
        </p:nvSpPr>
        <p:spPr bwMode="auto">
          <a:xfrm>
            <a:off x="4898984" y="476672"/>
            <a:ext cx="3590925" cy="3978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spcBef>
                <a:spcPct val="25000"/>
              </a:spcBef>
            </a:pPr>
            <a:r>
              <a:rPr lang="en-GB" i="0" dirty="0" smtClean="0">
                <a:solidFill>
                  <a:schemeClr val="bg1">
                    <a:lumMod val="50000"/>
                  </a:schemeClr>
                </a:solidFill>
                <a:effectLst>
                  <a:glow rad="101600">
                    <a:schemeClr val="tx1">
                      <a:alpha val="75000"/>
                    </a:schemeClr>
                  </a:glow>
                </a:effectLst>
              </a:rPr>
              <a:t>tidying </a:t>
            </a:r>
            <a:r>
              <a:rPr lang="en-GB" i="0" dirty="0">
                <a:solidFill>
                  <a:schemeClr val="bg1">
                    <a:lumMod val="50000"/>
                  </a:schemeClr>
                </a:solidFill>
                <a:effectLst>
                  <a:glow rad="101600">
                    <a:schemeClr val="tx1">
                      <a:alpha val="75000"/>
                    </a:schemeClr>
                  </a:glow>
                </a:effectLst>
              </a:rPr>
              <a:t>up the toys together </a:t>
            </a:r>
          </a:p>
          <a:p>
            <a:pPr algn="r">
              <a:spcBef>
                <a:spcPct val="25000"/>
              </a:spcBef>
            </a:pPr>
            <a:r>
              <a:rPr lang="en-GB" sz="1600" i="0" dirty="0">
                <a:solidFill>
                  <a:schemeClr val="bg1">
                    <a:lumMod val="50000"/>
                  </a:schemeClr>
                </a:solidFill>
                <a:effectLst>
                  <a:glow rad="101600">
                    <a:schemeClr val="tx1">
                      <a:alpha val="75000"/>
                    </a:schemeClr>
                  </a:glow>
                </a:effectLst>
              </a:rPr>
              <a:t>(</a:t>
            </a:r>
            <a:r>
              <a:rPr lang="en-GB" sz="1600" i="0" dirty="0" err="1">
                <a:solidFill>
                  <a:schemeClr val="bg1">
                    <a:lumMod val="50000"/>
                  </a:schemeClr>
                </a:solidFill>
                <a:effectLst>
                  <a:glow rad="101600">
                    <a:schemeClr val="tx1">
                      <a:alpha val="75000"/>
                    </a:schemeClr>
                  </a:glow>
                </a:effectLst>
              </a:rPr>
              <a:t>Behne</a:t>
            </a:r>
            <a:r>
              <a:rPr lang="en-GB" sz="1600" i="0" dirty="0">
                <a:solidFill>
                  <a:schemeClr val="bg1">
                    <a:lumMod val="50000"/>
                  </a:schemeClr>
                </a:solidFill>
                <a:effectLst>
                  <a:glow rad="101600">
                    <a:schemeClr val="tx1">
                      <a:alpha val="75000"/>
                    </a:schemeClr>
                  </a:glow>
                </a:effectLst>
              </a:rPr>
              <a:t> et al 2005)</a:t>
            </a:r>
          </a:p>
          <a:p>
            <a:pPr algn="l">
              <a:spcBef>
                <a:spcPct val="25000"/>
              </a:spcBef>
            </a:pPr>
            <a:r>
              <a:rPr lang="en-GB" i="0" dirty="0">
                <a:solidFill>
                  <a:schemeClr val="bg1">
                    <a:lumMod val="50000"/>
                  </a:schemeClr>
                </a:solidFill>
                <a:effectLst>
                  <a:glow rad="101600">
                    <a:schemeClr val="tx1">
                      <a:alpha val="75000"/>
                    </a:schemeClr>
                  </a:glow>
                </a:effectLst>
              </a:rPr>
              <a:t>cooperatively pulling handles in sequence to make a dog-puppet sing </a:t>
            </a:r>
          </a:p>
          <a:p>
            <a:pPr algn="r">
              <a:spcBef>
                <a:spcPct val="25000"/>
              </a:spcBef>
            </a:pPr>
            <a:r>
              <a:rPr lang="en-GB" sz="1600" i="0" dirty="0">
                <a:solidFill>
                  <a:schemeClr val="bg1">
                    <a:lumMod val="50000"/>
                  </a:schemeClr>
                </a:solidFill>
                <a:effectLst>
                  <a:glow rad="101600">
                    <a:schemeClr val="tx1">
                      <a:alpha val="75000"/>
                    </a:schemeClr>
                  </a:glow>
                </a:effectLst>
              </a:rPr>
              <a:t>(Brownell et al 2006)</a:t>
            </a:r>
          </a:p>
          <a:p>
            <a:pPr algn="l">
              <a:spcBef>
                <a:spcPct val="25000"/>
              </a:spcBef>
            </a:pPr>
            <a:r>
              <a:rPr lang="en-GB" i="0" dirty="0">
                <a:solidFill>
                  <a:schemeClr val="bg1">
                    <a:lumMod val="50000"/>
                  </a:schemeClr>
                </a:solidFill>
                <a:effectLst>
                  <a:glow rad="101600">
                    <a:schemeClr val="tx1">
                      <a:alpha val="75000"/>
                    </a:schemeClr>
                  </a:glow>
                </a:effectLst>
              </a:rPr>
              <a:t>bouncing a ball on a large trampoline together </a:t>
            </a:r>
          </a:p>
          <a:p>
            <a:pPr algn="r">
              <a:spcBef>
                <a:spcPct val="25000"/>
              </a:spcBef>
            </a:pPr>
            <a:r>
              <a:rPr lang="en-GB" sz="1600" i="0" dirty="0">
                <a:solidFill>
                  <a:schemeClr val="bg1">
                    <a:lumMod val="50000"/>
                  </a:schemeClr>
                </a:solidFill>
                <a:effectLst>
                  <a:glow rad="101600">
                    <a:schemeClr val="tx1">
                      <a:alpha val="75000"/>
                    </a:schemeClr>
                  </a:glow>
                </a:effectLst>
              </a:rPr>
              <a:t>(</a:t>
            </a:r>
            <a:r>
              <a:rPr lang="en-GB" sz="1600" i="0" dirty="0" err="1">
                <a:solidFill>
                  <a:schemeClr val="bg1">
                    <a:lumMod val="50000"/>
                  </a:schemeClr>
                </a:solidFill>
                <a:effectLst>
                  <a:glow rad="101600">
                    <a:schemeClr val="tx1">
                      <a:alpha val="75000"/>
                    </a:schemeClr>
                  </a:glow>
                </a:effectLst>
              </a:rPr>
              <a:t>Tomasello</a:t>
            </a:r>
            <a:r>
              <a:rPr lang="en-GB" sz="1600" i="0" dirty="0">
                <a:solidFill>
                  <a:schemeClr val="bg1">
                    <a:lumMod val="50000"/>
                  </a:schemeClr>
                </a:solidFill>
                <a:effectLst>
                  <a:glow rad="101600">
                    <a:schemeClr val="tx1">
                      <a:alpha val="75000"/>
                    </a:schemeClr>
                  </a:glow>
                </a:effectLst>
              </a:rPr>
              <a:t> &amp; Carpenter 2007)</a:t>
            </a:r>
          </a:p>
          <a:p>
            <a:pPr algn="l">
              <a:spcBef>
                <a:spcPct val="25000"/>
              </a:spcBef>
            </a:pPr>
            <a:r>
              <a:rPr lang="en-GB" i="0" dirty="0" smtClean="0">
                <a:solidFill>
                  <a:schemeClr val="bg1">
                    <a:lumMod val="50000"/>
                  </a:schemeClr>
                </a:solidFill>
                <a:effectLst>
                  <a:glow rad="101600">
                    <a:schemeClr val="tx1">
                      <a:alpha val="75000"/>
                    </a:schemeClr>
                  </a:glow>
                </a:effectLst>
              </a:rPr>
              <a:t>pretending to row a boat together</a:t>
            </a:r>
            <a:endParaRPr lang="en-GB" i="0" dirty="0">
              <a:solidFill>
                <a:schemeClr val="bg1">
                  <a:lumMod val="50000"/>
                </a:schemeClr>
              </a:solidFill>
              <a:effectLst>
                <a:glow rad="101600">
                  <a:schemeClr val="tx1">
                    <a:alpha val="75000"/>
                  </a:schemeClr>
                </a:glow>
              </a:effectLst>
            </a:endParaRPr>
          </a:p>
        </p:txBody>
      </p:sp>
    </p:spTree>
    <p:extLst>
      <p:ext uri="{BB962C8B-B14F-4D97-AF65-F5344CB8AC3E}">
        <p14:creationId xmlns:p14="http://schemas.microsoft.com/office/powerpoint/2010/main" val="2137654900"/>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4"/>
          <p:cNvSpPr txBox="1">
            <a:spLocks noChangeArrowheads="1"/>
          </p:cNvSpPr>
          <p:nvPr/>
        </p:nvSpPr>
        <p:spPr bwMode="auto">
          <a:xfrm>
            <a:off x="4898984" y="476672"/>
            <a:ext cx="3590925" cy="3978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spcBef>
                <a:spcPct val="25000"/>
              </a:spcBef>
            </a:pPr>
            <a:r>
              <a:rPr lang="en-GB" i="0" dirty="0" smtClean="0">
                <a:effectLst>
                  <a:glow rad="101600">
                    <a:schemeClr val="tx1">
                      <a:alpha val="75000"/>
                    </a:schemeClr>
                  </a:glow>
                </a:effectLst>
              </a:rPr>
              <a:t>tidying </a:t>
            </a:r>
            <a:r>
              <a:rPr lang="en-GB" i="0" dirty="0">
                <a:effectLst>
                  <a:glow rad="101600">
                    <a:schemeClr val="tx1">
                      <a:alpha val="75000"/>
                    </a:schemeClr>
                  </a:glow>
                </a:effectLst>
              </a:rPr>
              <a:t>up the toys together </a:t>
            </a:r>
          </a:p>
          <a:p>
            <a:pPr algn="r">
              <a:spcBef>
                <a:spcPct val="25000"/>
              </a:spcBef>
            </a:pPr>
            <a:r>
              <a:rPr lang="en-GB" sz="1600" i="0" dirty="0">
                <a:effectLst>
                  <a:glow rad="101600">
                    <a:schemeClr val="tx1">
                      <a:alpha val="75000"/>
                    </a:schemeClr>
                  </a:glow>
                </a:effectLst>
              </a:rPr>
              <a:t>(</a:t>
            </a:r>
            <a:r>
              <a:rPr lang="en-GB" sz="1600" i="0" dirty="0" err="1">
                <a:effectLst>
                  <a:glow rad="101600">
                    <a:schemeClr val="tx1">
                      <a:alpha val="75000"/>
                    </a:schemeClr>
                  </a:glow>
                </a:effectLst>
              </a:rPr>
              <a:t>Behne</a:t>
            </a:r>
            <a:r>
              <a:rPr lang="en-GB" sz="1600" i="0" dirty="0">
                <a:effectLst>
                  <a:glow rad="101600">
                    <a:schemeClr val="tx1">
                      <a:alpha val="75000"/>
                    </a:schemeClr>
                  </a:glow>
                </a:effectLst>
              </a:rPr>
              <a:t> et al 2005)</a:t>
            </a:r>
          </a:p>
          <a:p>
            <a:pPr algn="l">
              <a:spcBef>
                <a:spcPct val="25000"/>
              </a:spcBef>
            </a:pPr>
            <a:r>
              <a:rPr lang="en-GB" i="0" dirty="0">
                <a:effectLst>
                  <a:glow rad="101600">
                    <a:schemeClr val="tx1">
                      <a:alpha val="75000"/>
                    </a:schemeClr>
                  </a:glow>
                </a:effectLst>
              </a:rPr>
              <a:t>cooperatively pulling handles in sequence to make a dog-puppet sing </a:t>
            </a:r>
          </a:p>
          <a:p>
            <a:pPr algn="r">
              <a:spcBef>
                <a:spcPct val="25000"/>
              </a:spcBef>
            </a:pPr>
            <a:r>
              <a:rPr lang="en-GB" sz="1600" i="0" dirty="0">
                <a:effectLst>
                  <a:glow rad="101600">
                    <a:schemeClr val="tx1">
                      <a:alpha val="75000"/>
                    </a:schemeClr>
                  </a:glow>
                </a:effectLst>
              </a:rPr>
              <a:t>(Brownell et al 2006)</a:t>
            </a:r>
          </a:p>
          <a:p>
            <a:pPr algn="l">
              <a:spcBef>
                <a:spcPct val="25000"/>
              </a:spcBef>
            </a:pPr>
            <a:r>
              <a:rPr lang="en-GB" i="0" dirty="0">
                <a:effectLst>
                  <a:glow rad="101600">
                    <a:schemeClr val="tx1">
                      <a:alpha val="75000"/>
                    </a:schemeClr>
                  </a:glow>
                </a:effectLst>
              </a:rPr>
              <a:t>bouncing a ball on a large trampoline together </a:t>
            </a:r>
          </a:p>
          <a:p>
            <a:pPr algn="r">
              <a:spcBef>
                <a:spcPct val="25000"/>
              </a:spcBef>
            </a:pPr>
            <a:r>
              <a:rPr lang="en-GB" sz="1600" i="0" dirty="0">
                <a:effectLst>
                  <a:glow rad="101600">
                    <a:schemeClr val="tx1">
                      <a:alpha val="75000"/>
                    </a:schemeClr>
                  </a:glow>
                </a:effectLst>
              </a:rPr>
              <a:t>(</a:t>
            </a:r>
            <a:r>
              <a:rPr lang="en-GB" sz="1600" i="0" dirty="0" err="1">
                <a:effectLst>
                  <a:glow rad="101600">
                    <a:schemeClr val="tx1">
                      <a:alpha val="75000"/>
                    </a:schemeClr>
                  </a:glow>
                </a:effectLst>
              </a:rPr>
              <a:t>Tomasello</a:t>
            </a:r>
            <a:r>
              <a:rPr lang="en-GB" sz="1600" i="0" dirty="0">
                <a:effectLst>
                  <a:glow rad="101600">
                    <a:schemeClr val="tx1">
                      <a:alpha val="75000"/>
                    </a:schemeClr>
                  </a:glow>
                </a:effectLst>
              </a:rPr>
              <a:t> &amp; Carpenter 2007)</a:t>
            </a:r>
          </a:p>
          <a:p>
            <a:pPr algn="l">
              <a:spcBef>
                <a:spcPct val="25000"/>
              </a:spcBef>
            </a:pPr>
            <a:r>
              <a:rPr lang="en-GB" i="0" dirty="0" smtClean="0">
                <a:effectLst>
                  <a:glow rad="101600">
                    <a:schemeClr val="tx1">
                      <a:alpha val="75000"/>
                    </a:schemeClr>
                  </a:glow>
                </a:effectLst>
              </a:rPr>
              <a:t>pretending to row a boat together</a:t>
            </a:r>
            <a:endParaRPr lang="en-GB" i="0" dirty="0">
              <a:effectLst>
                <a:glow rad="101600">
                  <a:schemeClr val="tx1">
                    <a:alpha val="75000"/>
                  </a:schemeClr>
                </a:glow>
              </a:effectLst>
            </a:endParaRPr>
          </a:p>
        </p:txBody>
      </p:sp>
    </p:spTree>
    <p:extLst>
      <p:ext uri="{BB962C8B-B14F-4D97-AF65-F5344CB8AC3E}">
        <p14:creationId xmlns:p14="http://schemas.microsoft.com/office/powerpoint/2010/main" val="502488557"/>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2"/>
          <p:cNvSpPr>
            <a:spLocks noChangeArrowheads="1"/>
          </p:cNvSpPr>
          <p:nvPr/>
        </p:nvSpPr>
        <p:spPr bwMode="auto">
          <a:xfrm>
            <a:off x="1" y="730416"/>
            <a:ext cx="9144000" cy="1260475"/>
          </a:xfrm>
          <a:prstGeom prst="rect">
            <a:avLst/>
          </a:prstGeom>
          <a:gradFill flip="none" rotWithShape="1">
            <a:gsLst>
              <a:gs pos="0">
                <a:schemeClr val="tx1">
                  <a:alpha val="0"/>
                </a:schemeClr>
              </a:gs>
              <a:gs pos="100000">
                <a:srgbClr val="FFFFFF">
                  <a:alpha val="0"/>
                </a:srgbClr>
              </a:gs>
              <a:gs pos="1000">
                <a:schemeClr val="tx1"/>
              </a:gs>
            </a:gsLst>
            <a:lin ang="5400000" scaled="0"/>
            <a:tileRect/>
          </a:gradFill>
          <a:ln w="9525">
            <a:noFill/>
            <a:round/>
            <a:headEnd/>
            <a:tailEnd/>
          </a:ln>
          <a:effectLst/>
        </p:spPr>
        <p:txBody>
          <a:bodyPr wrap="none" anchor="ctr">
            <a:prstTxWarp prst="textNoShape">
              <a:avLst/>
            </a:prstTxWarp>
          </a:bodyPr>
          <a:lstStyle/>
          <a:p>
            <a:endParaRPr lang="en-US" dirty="0"/>
          </a:p>
        </p:txBody>
      </p:sp>
      <p:sp>
        <p:nvSpPr>
          <p:cNvPr id="14" name="Rectangle 13"/>
          <p:cNvSpPr/>
          <p:nvPr/>
        </p:nvSpPr>
        <p:spPr>
          <a:xfrm>
            <a:off x="467544" y="369238"/>
            <a:ext cx="3600400" cy="1107996"/>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Joint action:</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an </a:t>
            </a:r>
            <a:r>
              <a:rPr lang="en-US" i="0" strike="dblStrike" dirty="0" smtClean="0">
                <a:effectLst>
                  <a:glow rad="101600">
                    <a:schemeClr val="tx1">
                      <a:alpha val="75000"/>
                    </a:schemeClr>
                  </a:glow>
                </a:effectLst>
              </a:rPr>
              <a:t>action </a:t>
            </a:r>
            <a:r>
              <a:rPr lang="en-US" i="0" dirty="0" smtClean="0">
                <a:effectLst>
                  <a:glow rad="101600">
                    <a:schemeClr val="tx1">
                      <a:alpha val="75000"/>
                    </a:schemeClr>
                  </a:glow>
                </a:effectLst>
              </a:rPr>
              <a:t>event with two or more agents </a:t>
            </a:r>
            <a:r>
              <a:rPr lang="en-US" sz="1100" i="0" dirty="0" smtClean="0">
                <a:effectLst>
                  <a:glow rad="101600">
                    <a:schemeClr val="tx1">
                      <a:alpha val="75000"/>
                    </a:schemeClr>
                  </a:glow>
                </a:effectLst>
              </a:rPr>
              <a:t>(Ludwig 2007)</a:t>
            </a:r>
          </a:p>
        </p:txBody>
      </p:sp>
      <p:sp>
        <p:nvSpPr>
          <p:cNvPr id="29" name="Text Box 4"/>
          <p:cNvSpPr txBox="1">
            <a:spLocks noChangeArrowheads="1"/>
          </p:cNvSpPr>
          <p:nvPr/>
        </p:nvSpPr>
        <p:spPr bwMode="auto">
          <a:xfrm>
            <a:off x="4898984" y="476672"/>
            <a:ext cx="3590925" cy="3978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spcBef>
                <a:spcPct val="25000"/>
              </a:spcBef>
            </a:pPr>
            <a:r>
              <a:rPr lang="en-GB" i="0" dirty="0" smtClean="0">
                <a:solidFill>
                  <a:schemeClr val="bg1">
                    <a:lumMod val="50000"/>
                  </a:schemeClr>
                </a:solidFill>
                <a:effectLst>
                  <a:glow rad="101600">
                    <a:schemeClr val="tx1">
                      <a:alpha val="75000"/>
                    </a:schemeClr>
                  </a:glow>
                </a:effectLst>
              </a:rPr>
              <a:t>tidying </a:t>
            </a:r>
            <a:r>
              <a:rPr lang="en-GB" i="0" dirty="0">
                <a:solidFill>
                  <a:schemeClr val="bg1">
                    <a:lumMod val="50000"/>
                  </a:schemeClr>
                </a:solidFill>
                <a:effectLst>
                  <a:glow rad="101600">
                    <a:schemeClr val="tx1">
                      <a:alpha val="75000"/>
                    </a:schemeClr>
                  </a:glow>
                </a:effectLst>
              </a:rPr>
              <a:t>up the toys together </a:t>
            </a:r>
          </a:p>
          <a:p>
            <a:pPr algn="r">
              <a:spcBef>
                <a:spcPct val="25000"/>
              </a:spcBef>
            </a:pPr>
            <a:r>
              <a:rPr lang="en-GB" sz="1600" i="0" dirty="0">
                <a:solidFill>
                  <a:schemeClr val="bg1">
                    <a:lumMod val="50000"/>
                  </a:schemeClr>
                </a:solidFill>
                <a:effectLst>
                  <a:glow rad="101600">
                    <a:schemeClr val="tx1">
                      <a:alpha val="75000"/>
                    </a:schemeClr>
                  </a:glow>
                </a:effectLst>
              </a:rPr>
              <a:t>(</a:t>
            </a:r>
            <a:r>
              <a:rPr lang="en-GB" sz="1600" i="0" dirty="0" err="1">
                <a:solidFill>
                  <a:schemeClr val="bg1">
                    <a:lumMod val="50000"/>
                  </a:schemeClr>
                </a:solidFill>
                <a:effectLst>
                  <a:glow rad="101600">
                    <a:schemeClr val="tx1">
                      <a:alpha val="75000"/>
                    </a:schemeClr>
                  </a:glow>
                </a:effectLst>
              </a:rPr>
              <a:t>Behne</a:t>
            </a:r>
            <a:r>
              <a:rPr lang="en-GB" sz="1600" i="0" dirty="0">
                <a:solidFill>
                  <a:schemeClr val="bg1">
                    <a:lumMod val="50000"/>
                  </a:schemeClr>
                </a:solidFill>
                <a:effectLst>
                  <a:glow rad="101600">
                    <a:schemeClr val="tx1">
                      <a:alpha val="75000"/>
                    </a:schemeClr>
                  </a:glow>
                </a:effectLst>
              </a:rPr>
              <a:t> et al 2005)</a:t>
            </a:r>
          </a:p>
          <a:p>
            <a:pPr algn="l">
              <a:spcBef>
                <a:spcPct val="25000"/>
              </a:spcBef>
            </a:pPr>
            <a:r>
              <a:rPr lang="en-GB" i="0" dirty="0">
                <a:solidFill>
                  <a:schemeClr val="bg1">
                    <a:lumMod val="50000"/>
                  </a:schemeClr>
                </a:solidFill>
                <a:effectLst>
                  <a:glow rad="101600">
                    <a:schemeClr val="tx1">
                      <a:alpha val="75000"/>
                    </a:schemeClr>
                  </a:glow>
                </a:effectLst>
              </a:rPr>
              <a:t>cooperatively pulling handles in sequence to make a dog-puppet sing </a:t>
            </a:r>
          </a:p>
          <a:p>
            <a:pPr algn="r">
              <a:spcBef>
                <a:spcPct val="25000"/>
              </a:spcBef>
            </a:pPr>
            <a:r>
              <a:rPr lang="en-GB" sz="1600" i="0" dirty="0">
                <a:solidFill>
                  <a:schemeClr val="bg1">
                    <a:lumMod val="50000"/>
                  </a:schemeClr>
                </a:solidFill>
                <a:effectLst>
                  <a:glow rad="101600">
                    <a:schemeClr val="tx1">
                      <a:alpha val="75000"/>
                    </a:schemeClr>
                  </a:glow>
                </a:effectLst>
              </a:rPr>
              <a:t>(Brownell et al 2006)</a:t>
            </a:r>
          </a:p>
          <a:p>
            <a:pPr algn="l">
              <a:spcBef>
                <a:spcPct val="25000"/>
              </a:spcBef>
            </a:pPr>
            <a:r>
              <a:rPr lang="en-GB" i="0" dirty="0">
                <a:solidFill>
                  <a:schemeClr val="bg1">
                    <a:lumMod val="50000"/>
                  </a:schemeClr>
                </a:solidFill>
                <a:effectLst>
                  <a:glow rad="101600">
                    <a:schemeClr val="tx1">
                      <a:alpha val="75000"/>
                    </a:schemeClr>
                  </a:glow>
                </a:effectLst>
              </a:rPr>
              <a:t>bouncing a ball on a large trampoline together </a:t>
            </a:r>
          </a:p>
          <a:p>
            <a:pPr algn="r">
              <a:spcBef>
                <a:spcPct val="25000"/>
              </a:spcBef>
            </a:pPr>
            <a:r>
              <a:rPr lang="en-GB" sz="1600" i="0" dirty="0">
                <a:solidFill>
                  <a:schemeClr val="bg1">
                    <a:lumMod val="50000"/>
                  </a:schemeClr>
                </a:solidFill>
                <a:effectLst>
                  <a:glow rad="101600">
                    <a:schemeClr val="tx1">
                      <a:alpha val="75000"/>
                    </a:schemeClr>
                  </a:glow>
                </a:effectLst>
              </a:rPr>
              <a:t>(</a:t>
            </a:r>
            <a:r>
              <a:rPr lang="en-GB" sz="1600" i="0" dirty="0" err="1">
                <a:solidFill>
                  <a:schemeClr val="bg1">
                    <a:lumMod val="50000"/>
                  </a:schemeClr>
                </a:solidFill>
                <a:effectLst>
                  <a:glow rad="101600">
                    <a:schemeClr val="tx1">
                      <a:alpha val="75000"/>
                    </a:schemeClr>
                  </a:glow>
                </a:effectLst>
              </a:rPr>
              <a:t>Tomasello</a:t>
            </a:r>
            <a:r>
              <a:rPr lang="en-GB" sz="1600" i="0" dirty="0">
                <a:solidFill>
                  <a:schemeClr val="bg1">
                    <a:lumMod val="50000"/>
                  </a:schemeClr>
                </a:solidFill>
                <a:effectLst>
                  <a:glow rad="101600">
                    <a:schemeClr val="tx1">
                      <a:alpha val="75000"/>
                    </a:schemeClr>
                  </a:glow>
                </a:effectLst>
              </a:rPr>
              <a:t> &amp; Carpenter 2007)</a:t>
            </a:r>
          </a:p>
          <a:p>
            <a:pPr algn="l">
              <a:spcBef>
                <a:spcPct val="25000"/>
              </a:spcBef>
            </a:pPr>
            <a:r>
              <a:rPr lang="en-GB" i="0" dirty="0" smtClean="0">
                <a:solidFill>
                  <a:schemeClr val="bg1">
                    <a:lumMod val="50000"/>
                  </a:schemeClr>
                </a:solidFill>
                <a:effectLst>
                  <a:glow rad="101600">
                    <a:schemeClr val="tx1">
                      <a:alpha val="75000"/>
                    </a:schemeClr>
                  </a:glow>
                </a:effectLst>
              </a:rPr>
              <a:t>pretending to row a boat together</a:t>
            </a:r>
            <a:endParaRPr lang="en-GB" i="0" dirty="0">
              <a:solidFill>
                <a:schemeClr val="bg1">
                  <a:lumMod val="50000"/>
                </a:schemeClr>
              </a:solidFill>
              <a:effectLst>
                <a:glow rad="101600">
                  <a:schemeClr val="tx1">
                    <a:alpha val="75000"/>
                  </a:schemeClr>
                </a:glow>
              </a:effectLst>
            </a:endParaRPr>
          </a:p>
        </p:txBody>
      </p:sp>
      <p:sp>
        <p:nvSpPr>
          <p:cNvPr id="16" name="Rectangle 15"/>
          <p:cNvSpPr/>
          <p:nvPr/>
        </p:nvSpPr>
        <p:spPr>
          <a:xfrm>
            <a:off x="359532" y="2276874"/>
            <a:ext cx="1440160" cy="769441"/>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Nora’s shooting</a:t>
            </a:r>
          </a:p>
        </p:txBody>
      </p:sp>
      <p:sp>
        <p:nvSpPr>
          <p:cNvPr id="17" name="Rectangle 16"/>
          <p:cNvSpPr/>
          <p:nvPr/>
        </p:nvSpPr>
        <p:spPr>
          <a:xfrm>
            <a:off x="359532" y="3933058"/>
            <a:ext cx="1440160" cy="769441"/>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Olive’s shooting</a:t>
            </a:r>
          </a:p>
        </p:txBody>
      </p:sp>
      <p:sp>
        <p:nvSpPr>
          <p:cNvPr id="18" name="Rectangle 17"/>
          <p:cNvSpPr/>
          <p:nvPr/>
        </p:nvSpPr>
        <p:spPr>
          <a:xfrm>
            <a:off x="2267745" y="3140970"/>
            <a:ext cx="1440160" cy="769441"/>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Fred’s death</a:t>
            </a:r>
          </a:p>
        </p:txBody>
      </p:sp>
      <p:sp>
        <p:nvSpPr>
          <p:cNvPr id="19" name="Oval 18"/>
          <p:cNvSpPr/>
          <p:nvPr/>
        </p:nvSpPr>
        <p:spPr bwMode="auto">
          <a:xfrm>
            <a:off x="395537" y="1988840"/>
            <a:ext cx="1440160" cy="1440160"/>
          </a:xfrm>
          <a:prstGeom prst="ellipse">
            <a:avLst/>
          </a:prstGeom>
          <a:noFill/>
          <a:ln w="38100" cap="flat" cmpd="sng" algn="ctr">
            <a:solidFill>
              <a:schemeClr val="bg1"/>
            </a:solidFill>
            <a:prstDash val="solid"/>
            <a:round/>
            <a:headEnd type="none" w="med" len="med"/>
            <a:tailEnd type="none" w="med" len="med"/>
          </a:ln>
          <a:effectLst>
            <a:glow rad="1524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0" name="Oval 19"/>
          <p:cNvSpPr/>
          <p:nvPr/>
        </p:nvSpPr>
        <p:spPr bwMode="auto">
          <a:xfrm>
            <a:off x="395537" y="3645024"/>
            <a:ext cx="1440160" cy="1440160"/>
          </a:xfrm>
          <a:prstGeom prst="ellipse">
            <a:avLst/>
          </a:prstGeom>
          <a:noFill/>
          <a:ln w="38100" cap="flat" cmpd="sng" algn="ctr">
            <a:solidFill>
              <a:schemeClr val="bg1"/>
            </a:solidFill>
            <a:prstDash val="solid"/>
            <a:round/>
            <a:headEnd type="none" w="med" len="med"/>
            <a:tailEnd type="none" w="med" len="med"/>
          </a:ln>
          <a:effectLst>
            <a:glow rad="1524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1" name="Oval 20"/>
          <p:cNvSpPr/>
          <p:nvPr/>
        </p:nvSpPr>
        <p:spPr bwMode="auto">
          <a:xfrm>
            <a:off x="2267745" y="2780928"/>
            <a:ext cx="1440160" cy="1440160"/>
          </a:xfrm>
          <a:prstGeom prst="ellipse">
            <a:avLst/>
          </a:prstGeom>
          <a:noFill/>
          <a:ln w="38100" cap="flat" cmpd="sng" algn="ctr">
            <a:solidFill>
              <a:schemeClr val="bg1"/>
            </a:solidFill>
            <a:prstDash val="solid"/>
            <a:round/>
            <a:headEnd type="none" w="med" len="med"/>
            <a:tailEnd type="none" w="med" len="med"/>
          </a:ln>
          <a:effectLst>
            <a:glow rad="1524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cxnSp>
        <p:nvCxnSpPr>
          <p:cNvPr id="22" name="Straight Arrow Connector 21"/>
          <p:cNvCxnSpPr/>
          <p:nvPr/>
        </p:nvCxnSpPr>
        <p:spPr bwMode="auto">
          <a:xfrm>
            <a:off x="1907704" y="2852936"/>
            <a:ext cx="432048" cy="288032"/>
          </a:xfrm>
          <a:prstGeom prst="straightConnector1">
            <a:avLst/>
          </a:prstGeom>
          <a:solidFill>
            <a:srgbClr val="00B8FF"/>
          </a:solidFill>
          <a:ln w="38100" cap="flat" cmpd="sng" algn="ctr">
            <a:solidFill>
              <a:srgbClr val="FFFFFF"/>
            </a:solidFill>
            <a:prstDash val="solid"/>
            <a:round/>
            <a:headEnd type="none" w="med" len="med"/>
            <a:tailEnd type="arrow"/>
          </a:ln>
          <a:effectLst>
            <a:glow rad="152400">
              <a:schemeClr val="tx1">
                <a:alpha val="75000"/>
              </a:schemeClr>
            </a:glow>
          </a:effectLst>
        </p:spPr>
      </p:cxnSp>
      <p:cxnSp>
        <p:nvCxnSpPr>
          <p:cNvPr id="23" name="Straight Arrow Connector 22"/>
          <p:cNvCxnSpPr/>
          <p:nvPr/>
        </p:nvCxnSpPr>
        <p:spPr bwMode="auto">
          <a:xfrm flipV="1">
            <a:off x="1907704" y="3861048"/>
            <a:ext cx="432048" cy="288032"/>
          </a:xfrm>
          <a:prstGeom prst="straightConnector1">
            <a:avLst/>
          </a:prstGeom>
          <a:solidFill>
            <a:srgbClr val="00B8FF"/>
          </a:solidFill>
          <a:ln w="38100" cap="flat" cmpd="sng" algn="ctr">
            <a:solidFill>
              <a:srgbClr val="FFFFFF"/>
            </a:solidFill>
            <a:prstDash val="solid"/>
            <a:round/>
            <a:headEnd type="none" w="med" len="med"/>
            <a:tailEnd type="arrow"/>
          </a:ln>
          <a:effectLst>
            <a:glow rad="152400">
              <a:schemeClr val="tx1">
                <a:alpha val="75000"/>
              </a:schemeClr>
            </a:glow>
          </a:effectLst>
        </p:spPr>
      </p:cxnSp>
      <p:sp>
        <p:nvSpPr>
          <p:cNvPr id="24" name="Left Brace 23"/>
          <p:cNvSpPr/>
          <p:nvPr/>
        </p:nvSpPr>
        <p:spPr bwMode="auto">
          <a:xfrm rot="16200000">
            <a:off x="1871700" y="3753037"/>
            <a:ext cx="288032" cy="3384376"/>
          </a:xfrm>
          <a:prstGeom prst="leftBrace">
            <a:avLst>
              <a:gd name="adj1" fmla="val 42544"/>
              <a:gd name="adj2" fmla="val 50000"/>
            </a:avLst>
          </a:prstGeom>
          <a:noFill/>
          <a:ln w="38100" cap="flat" cmpd="sng" algn="ctr">
            <a:solidFill>
              <a:srgbClr val="FFFFFF"/>
            </a:solidFill>
            <a:prstDash val="solid"/>
            <a:round/>
            <a:headEnd type="none" w="med" len="med"/>
            <a:tailEnd type="none" w="med" len="med"/>
          </a:ln>
          <a:effectLst>
            <a:glow rad="1016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5" name="Rectangle 24"/>
          <p:cNvSpPr/>
          <p:nvPr/>
        </p:nvSpPr>
        <p:spPr>
          <a:xfrm>
            <a:off x="431540" y="5733258"/>
            <a:ext cx="3168352"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Fred’s killing</a:t>
            </a:r>
          </a:p>
        </p:txBody>
      </p:sp>
    </p:spTree>
    <p:extLst>
      <p:ext uri="{BB962C8B-B14F-4D97-AF65-F5344CB8AC3E}">
        <p14:creationId xmlns:p14="http://schemas.microsoft.com/office/powerpoint/2010/main" val="2973904898"/>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 Box 4"/>
          <p:cNvSpPr txBox="1">
            <a:spLocks noChangeArrowheads="1"/>
          </p:cNvSpPr>
          <p:nvPr/>
        </p:nvSpPr>
        <p:spPr bwMode="auto">
          <a:xfrm>
            <a:off x="4898984" y="476672"/>
            <a:ext cx="3590925" cy="3978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spcBef>
                <a:spcPct val="25000"/>
              </a:spcBef>
            </a:pPr>
            <a:r>
              <a:rPr lang="en-GB" i="0" dirty="0" smtClean="0">
                <a:solidFill>
                  <a:schemeClr val="bg1">
                    <a:lumMod val="50000"/>
                  </a:schemeClr>
                </a:solidFill>
                <a:effectLst>
                  <a:glow rad="101600">
                    <a:schemeClr val="tx1">
                      <a:alpha val="75000"/>
                    </a:schemeClr>
                  </a:glow>
                </a:effectLst>
              </a:rPr>
              <a:t>tidying </a:t>
            </a:r>
            <a:r>
              <a:rPr lang="en-GB" i="0" dirty="0">
                <a:solidFill>
                  <a:schemeClr val="bg1">
                    <a:lumMod val="50000"/>
                  </a:schemeClr>
                </a:solidFill>
                <a:effectLst>
                  <a:glow rad="101600">
                    <a:schemeClr val="tx1">
                      <a:alpha val="75000"/>
                    </a:schemeClr>
                  </a:glow>
                </a:effectLst>
              </a:rPr>
              <a:t>up the toys together </a:t>
            </a:r>
          </a:p>
          <a:p>
            <a:pPr algn="r">
              <a:spcBef>
                <a:spcPct val="25000"/>
              </a:spcBef>
            </a:pPr>
            <a:r>
              <a:rPr lang="en-GB" sz="1600" i="0" dirty="0">
                <a:solidFill>
                  <a:schemeClr val="bg1">
                    <a:lumMod val="50000"/>
                  </a:schemeClr>
                </a:solidFill>
                <a:effectLst>
                  <a:glow rad="101600">
                    <a:schemeClr val="tx1">
                      <a:alpha val="75000"/>
                    </a:schemeClr>
                  </a:glow>
                </a:effectLst>
              </a:rPr>
              <a:t>(</a:t>
            </a:r>
            <a:r>
              <a:rPr lang="en-GB" sz="1600" i="0" dirty="0" err="1">
                <a:solidFill>
                  <a:schemeClr val="bg1">
                    <a:lumMod val="50000"/>
                  </a:schemeClr>
                </a:solidFill>
                <a:effectLst>
                  <a:glow rad="101600">
                    <a:schemeClr val="tx1">
                      <a:alpha val="75000"/>
                    </a:schemeClr>
                  </a:glow>
                </a:effectLst>
              </a:rPr>
              <a:t>Behne</a:t>
            </a:r>
            <a:r>
              <a:rPr lang="en-GB" sz="1600" i="0" dirty="0">
                <a:solidFill>
                  <a:schemeClr val="bg1">
                    <a:lumMod val="50000"/>
                  </a:schemeClr>
                </a:solidFill>
                <a:effectLst>
                  <a:glow rad="101600">
                    <a:schemeClr val="tx1">
                      <a:alpha val="75000"/>
                    </a:schemeClr>
                  </a:glow>
                </a:effectLst>
              </a:rPr>
              <a:t> et al 2005)</a:t>
            </a:r>
          </a:p>
          <a:p>
            <a:pPr algn="l">
              <a:spcBef>
                <a:spcPct val="25000"/>
              </a:spcBef>
            </a:pPr>
            <a:r>
              <a:rPr lang="en-GB" i="0" dirty="0">
                <a:solidFill>
                  <a:schemeClr val="bg1">
                    <a:lumMod val="50000"/>
                  </a:schemeClr>
                </a:solidFill>
                <a:effectLst>
                  <a:glow rad="101600">
                    <a:schemeClr val="tx1">
                      <a:alpha val="75000"/>
                    </a:schemeClr>
                  </a:glow>
                </a:effectLst>
              </a:rPr>
              <a:t>cooperatively pulling handles in sequence to make a dog-puppet sing </a:t>
            </a:r>
          </a:p>
          <a:p>
            <a:pPr algn="r">
              <a:spcBef>
                <a:spcPct val="25000"/>
              </a:spcBef>
            </a:pPr>
            <a:r>
              <a:rPr lang="en-GB" sz="1600" i="0" dirty="0">
                <a:solidFill>
                  <a:schemeClr val="bg1">
                    <a:lumMod val="50000"/>
                  </a:schemeClr>
                </a:solidFill>
                <a:effectLst>
                  <a:glow rad="101600">
                    <a:schemeClr val="tx1">
                      <a:alpha val="75000"/>
                    </a:schemeClr>
                  </a:glow>
                </a:effectLst>
              </a:rPr>
              <a:t>(Brownell et al 2006)</a:t>
            </a:r>
          </a:p>
          <a:p>
            <a:pPr algn="l">
              <a:spcBef>
                <a:spcPct val="25000"/>
              </a:spcBef>
            </a:pPr>
            <a:r>
              <a:rPr lang="en-GB" i="0" dirty="0">
                <a:solidFill>
                  <a:schemeClr val="bg1">
                    <a:lumMod val="50000"/>
                  </a:schemeClr>
                </a:solidFill>
                <a:effectLst>
                  <a:glow rad="101600">
                    <a:schemeClr val="tx1">
                      <a:alpha val="75000"/>
                    </a:schemeClr>
                  </a:glow>
                </a:effectLst>
              </a:rPr>
              <a:t>bouncing a ball on a large trampoline together </a:t>
            </a:r>
          </a:p>
          <a:p>
            <a:pPr algn="r">
              <a:spcBef>
                <a:spcPct val="25000"/>
              </a:spcBef>
            </a:pPr>
            <a:r>
              <a:rPr lang="en-GB" sz="1600" i="0" dirty="0">
                <a:solidFill>
                  <a:schemeClr val="bg1">
                    <a:lumMod val="50000"/>
                  </a:schemeClr>
                </a:solidFill>
                <a:effectLst>
                  <a:glow rad="101600">
                    <a:schemeClr val="tx1">
                      <a:alpha val="75000"/>
                    </a:schemeClr>
                  </a:glow>
                </a:effectLst>
              </a:rPr>
              <a:t>(</a:t>
            </a:r>
            <a:r>
              <a:rPr lang="en-GB" sz="1600" i="0" dirty="0" err="1">
                <a:solidFill>
                  <a:schemeClr val="bg1">
                    <a:lumMod val="50000"/>
                  </a:schemeClr>
                </a:solidFill>
                <a:effectLst>
                  <a:glow rad="101600">
                    <a:schemeClr val="tx1">
                      <a:alpha val="75000"/>
                    </a:schemeClr>
                  </a:glow>
                </a:effectLst>
              </a:rPr>
              <a:t>Tomasello</a:t>
            </a:r>
            <a:r>
              <a:rPr lang="en-GB" sz="1600" i="0" dirty="0">
                <a:solidFill>
                  <a:schemeClr val="bg1">
                    <a:lumMod val="50000"/>
                  </a:schemeClr>
                </a:solidFill>
                <a:effectLst>
                  <a:glow rad="101600">
                    <a:schemeClr val="tx1">
                      <a:alpha val="75000"/>
                    </a:schemeClr>
                  </a:glow>
                </a:effectLst>
              </a:rPr>
              <a:t> &amp; Carpenter 2007)</a:t>
            </a:r>
          </a:p>
          <a:p>
            <a:pPr algn="l">
              <a:spcBef>
                <a:spcPct val="25000"/>
              </a:spcBef>
            </a:pPr>
            <a:r>
              <a:rPr lang="en-GB" i="0" dirty="0" smtClean="0">
                <a:solidFill>
                  <a:schemeClr val="bg1">
                    <a:lumMod val="50000"/>
                  </a:schemeClr>
                </a:solidFill>
                <a:effectLst>
                  <a:glow rad="101600">
                    <a:schemeClr val="tx1">
                      <a:alpha val="75000"/>
                    </a:schemeClr>
                  </a:glow>
                </a:effectLst>
              </a:rPr>
              <a:t>pretending to row a boat together</a:t>
            </a:r>
            <a:endParaRPr lang="en-GB" i="0" dirty="0">
              <a:solidFill>
                <a:schemeClr val="bg1">
                  <a:lumMod val="50000"/>
                </a:schemeClr>
              </a:solidFill>
              <a:effectLst>
                <a:glow rad="101600">
                  <a:schemeClr val="tx1">
                    <a:alpha val="75000"/>
                  </a:schemeClr>
                </a:glow>
              </a:effectLst>
            </a:endParaRPr>
          </a:p>
        </p:txBody>
      </p:sp>
      <p:sp>
        <p:nvSpPr>
          <p:cNvPr id="14" name="Rectangle 13"/>
          <p:cNvSpPr/>
          <p:nvPr/>
        </p:nvSpPr>
        <p:spPr>
          <a:xfrm>
            <a:off x="467544" y="369238"/>
            <a:ext cx="3600400" cy="1107996"/>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Joint action:</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an </a:t>
            </a:r>
            <a:r>
              <a:rPr lang="en-US" i="0" strike="dblStrike" dirty="0" smtClean="0">
                <a:effectLst>
                  <a:glow rad="101600">
                    <a:schemeClr val="tx1">
                      <a:alpha val="75000"/>
                    </a:schemeClr>
                  </a:glow>
                </a:effectLst>
              </a:rPr>
              <a:t>action </a:t>
            </a:r>
            <a:r>
              <a:rPr lang="en-US" i="0" dirty="0" smtClean="0">
                <a:effectLst>
                  <a:glow rad="101600">
                    <a:schemeClr val="tx1">
                      <a:alpha val="75000"/>
                    </a:schemeClr>
                  </a:glow>
                </a:effectLst>
              </a:rPr>
              <a:t>event with two or more agents </a:t>
            </a:r>
            <a:r>
              <a:rPr lang="en-US" sz="1100" i="0" dirty="0" smtClean="0">
                <a:effectLst>
                  <a:glow rad="101600">
                    <a:schemeClr val="tx1">
                      <a:alpha val="75000"/>
                    </a:schemeClr>
                  </a:glow>
                </a:effectLst>
              </a:rPr>
              <a:t>(Ludwig 2007)</a:t>
            </a:r>
          </a:p>
        </p:txBody>
      </p:sp>
      <p:sp>
        <p:nvSpPr>
          <p:cNvPr id="15" name="Oval 14"/>
          <p:cNvSpPr/>
          <p:nvPr/>
        </p:nvSpPr>
        <p:spPr bwMode="auto">
          <a:xfrm>
            <a:off x="4355976" y="223661"/>
            <a:ext cx="1440160" cy="1440160"/>
          </a:xfrm>
          <a:prstGeom prst="ellipse">
            <a:avLst/>
          </a:prstGeom>
          <a:noFill/>
          <a:ln w="9525" cap="flat" cmpd="sng" algn="ctr">
            <a:solidFill>
              <a:schemeClr val="bg1">
                <a:lumMod val="50000"/>
              </a:schemeClr>
            </a:solidFill>
            <a:prstDash val="solid"/>
            <a:round/>
            <a:headEnd type="none" w="med" len="med"/>
            <a:tailEnd type="none" w="med" len="med"/>
          </a:ln>
          <a:effectLst>
            <a:glow rad="1524000">
              <a:schemeClr val="bg1"/>
            </a:glow>
          </a:effectLst>
        </p:spPr>
        <p:txBody>
          <a:bodyPr vert="horz" wrap="square" lIns="91440" tIns="45720" rIns="91440" bIns="45720" numCol="1" rtlCol="0" anchor="ctr"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rgbClr val="0D0D0D"/>
                </a:solidFill>
                <a:effectLst/>
                <a:latin typeface="Myriad Web" charset="0"/>
              </a:rPr>
              <a:t>too broad</a:t>
            </a:r>
            <a:endParaRPr kumimoji="0" lang="en-US" sz="2200" b="0" i="0" u="none" strike="noStrike" cap="none" normalizeH="0" baseline="0" dirty="0">
              <a:ln>
                <a:noFill/>
              </a:ln>
              <a:solidFill>
                <a:srgbClr val="0D0D0D"/>
              </a:solidFill>
              <a:effectLst/>
              <a:latin typeface="Myriad Web" charset="0"/>
            </a:endParaRPr>
          </a:p>
        </p:txBody>
      </p:sp>
      <p:sp>
        <p:nvSpPr>
          <p:cNvPr id="16" name="Right Brace 15"/>
          <p:cNvSpPr/>
          <p:nvPr/>
        </p:nvSpPr>
        <p:spPr bwMode="auto">
          <a:xfrm>
            <a:off x="4067944" y="404664"/>
            <a:ext cx="216024" cy="1080120"/>
          </a:xfrm>
          <a:prstGeom prst="rightBrace">
            <a:avLst>
              <a:gd name="adj1" fmla="val 25455"/>
              <a:gd name="adj2" fmla="val 50000"/>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32" name="Rectangle 31"/>
          <p:cNvSpPr/>
          <p:nvPr/>
        </p:nvSpPr>
        <p:spPr>
          <a:xfrm>
            <a:off x="359532" y="2276874"/>
            <a:ext cx="1440160" cy="769441"/>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Nora’s shooting</a:t>
            </a:r>
          </a:p>
        </p:txBody>
      </p:sp>
      <p:sp>
        <p:nvSpPr>
          <p:cNvPr id="33" name="Rectangle 32"/>
          <p:cNvSpPr/>
          <p:nvPr/>
        </p:nvSpPr>
        <p:spPr>
          <a:xfrm>
            <a:off x="359532" y="3933058"/>
            <a:ext cx="1440160" cy="769441"/>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Olive’s shooting</a:t>
            </a:r>
          </a:p>
        </p:txBody>
      </p:sp>
      <p:sp>
        <p:nvSpPr>
          <p:cNvPr id="34" name="Rectangle 33"/>
          <p:cNvSpPr/>
          <p:nvPr/>
        </p:nvSpPr>
        <p:spPr>
          <a:xfrm>
            <a:off x="2267745" y="3140970"/>
            <a:ext cx="1440160" cy="769441"/>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Fred’s death</a:t>
            </a:r>
          </a:p>
        </p:txBody>
      </p:sp>
      <p:sp>
        <p:nvSpPr>
          <p:cNvPr id="35" name="Oval 34"/>
          <p:cNvSpPr/>
          <p:nvPr/>
        </p:nvSpPr>
        <p:spPr bwMode="auto">
          <a:xfrm>
            <a:off x="395537" y="1988840"/>
            <a:ext cx="1440160" cy="1440160"/>
          </a:xfrm>
          <a:prstGeom prst="ellipse">
            <a:avLst/>
          </a:prstGeom>
          <a:noFill/>
          <a:ln w="38100" cap="flat" cmpd="sng" algn="ctr">
            <a:solidFill>
              <a:schemeClr val="bg1"/>
            </a:solidFill>
            <a:prstDash val="solid"/>
            <a:round/>
            <a:headEnd type="none" w="med" len="med"/>
            <a:tailEnd type="none" w="med" len="med"/>
          </a:ln>
          <a:effectLst>
            <a:glow rad="1524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36" name="Oval 35"/>
          <p:cNvSpPr/>
          <p:nvPr/>
        </p:nvSpPr>
        <p:spPr bwMode="auto">
          <a:xfrm>
            <a:off x="395537" y="3645024"/>
            <a:ext cx="1440160" cy="1440160"/>
          </a:xfrm>
          <a:prstGeom prst="ellipse">
            <a:avLst/>
          </a:prstGeom>
          <a:noFill/>
          <a:ln w="38100" cap="flat" cmpd="sng" algn="ctr">
            <a:solidFill>
              <a:schemeClr val="bg1"/>
            </a:solidFill>
            <a:prstDash val="solid"/>
            <a:round/>
            <a:headEnd type="none" w="med" len="med"/>
            <a:tailEnd type="none" w="med" len="med"/>
          </a:ln>
          <a:effectLst>
            <a:glow rad="1524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37" name="Oval 36"/>
          <p:cNvSpPr/>
          <p:nvPr/>
        </p:nvSpPr>
        <p:spPr bwMode="auto">
          <a:xfrm>
            <a:off x="2267745" y="2780928"/>
            <a:ext cx="1440160" cy="1440160"/>
          </a:xfrm>
          <a:prstGeom prst="ellipse">
            <a:avLst/>
          </a:prstGeom>
          <a:noFill/>
          <a:ln w="38100" cap="flat" cmpd="sng" algn="ctr">
            <a:solidFill>
              <a:schemeClr val="bg1"/>
            </a:solidFill>
            <a:prstDash val="solid"/>
            <a:round/>
            <a:headEnd type="none" w="med" len="med"/>
            <a:tailEnd type="none" w="med" len="med"/>
          </a:ln>
          <a:effectLst>
            <a:glow rad="1524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cxnSp>
        <p:nvCxnSpPr>
          <p:cNvPr id="38" name="Straight Arrow Connector 37"/>
          <p:cNvCxnSpPr/>
          <p:nvPr/>
        </p:nvCxnSpPr>
        <p:spPr bwMode="auto">
          <a:xfrm>
            <a:off x="1907704" y="2852936"/>
            <a:ext cx="432048" cy="288032"/>
          </a:xfrm>
          <a:prstGeom prst="straightConnector1">
            <a:avLst/>
          </a:prstGeom>
          <a:solidFill>
            <a:srgbClr val="00B8FF"/>
          </a:solidFill>
          <a:ln w="38100" cap="flat" cmpd="sng" algn="ctr">
            <a:solidFill>
              <a:srgbClr val="FFFFFF"/>
            </a:solidFill>
            <a:prstDash val="solid"/>
            <a:round/>
            <a:headEnd type="none" w="med" len="med"/>
            <a:tailEnd type="arrow"/>
          </a:ln>
          <a:effectLst>
            <a:glow rad="152400">
              <a:schemeClr val="tx1">
                <a:alpha val="75000"/>
              </a:schemeClr>
            </a:glow>
          </a:effectLst>
        </p:spPr>
      </p:cxnSp>
      <p:cxnSp>
        <p:nvCxnSpPr>
          <p:cNvPr id="39" name="Straight Arrow Connector 38"/>
          <p:cNvCxnSpPr/>
          <p:nvPr/>
        </p:nvCxnSpPr>
        <p:spPr bwMode="auto">
          <a:xfrm flipV="1">
            <a:off x="1907704" y="3861048"/>
            <a:ext cx="432048" cy="288032"/>
          </a:xfrm>
          <a:prstGeom prst="straightConnector1">
            <a:avLst/>
          </a:prstGeom>
          <a:solidFill>
            <a:srgbClr val="00B8FF"/>
          </a:solidFill>
          <a:ln w="38100" cap="flat" cmpd="sng" algn="ctr">
            <a:solidFill>
              <a:srgbClr val="FFFFFF"/>
            </a:solidFill>
            <a:prstDash val="solid"/>
            <a:round/>
            <a:headEnd type="none" w="med" len="med"/>
            <a:tailEnd type="arrow"/>
          </a:ln>
          <a:effectLst>
            <a:glow rad="152400">
              <a:schemeClr val="tx1">
                <a:alpha val="75000"/>
              </a:schemeClr>
            </a:glow>
          </a:effectLst>
        </p:spPr>
      </p:cxnSp>
      <p:sp>
        <p:nvSpPr>
          <p:cNvPr id="40" name="Left Brace 39"/>
          <p:cNvSpPr/>
          <p:nvPr/>
        </p:nvSpPr>
        <p:spPr bwMode="auto">
          <a:xfrm rot="16200000">
            <a:off x="1871700" y="3753037"/>
            <a:ext cx="288032" cy="3384376"/>
          </a:xfrm>
          <a:prstGeom prst="leftBrace">
            <a:avLst>
              <a:gd name="adj1" fmla="val 42544"/>
              <a:gd name="adj2" fmla="val 50000"/>
            </a:avLst>
          </a:prstGeom>
          <a:noFill/>
          <a:ln w="38100" cap="flat" cmpd="sng" algn="ctr">
            <a:solidFill>
              <a:srgbClr val="FFFFFF"/>
            </a:solidFill>
            <a:prstDash val="solid"/>
            <a:round/>
            <a:headEnd type="none" w="med" len="med"/>
            <a:tailEnd type="none" w="med" len="med"/>
          </a:ln>
          <a:effectLst>
            <a:glow rad="1016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41" name="Rectangle 40"/>
          <p:cNvSpPr/>
          <p:nvPr/>
        </p:nvSpPr>
        <p:spPr>
          <a:xfrm>
            <a:off x="431540" y="5733258"/>
            <a:ext cx="3168352"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Fred’s killing</a:t>
            </a:r>
          </a:p>
        </p:txBody>
      </p:sp>
    </p:spTree>
    <p:extLst>
      <p:ext uri="{BB962C8B-B14F-4D97-AF65-F5344CB8AC3E}">
        <p14:creationId xmlns:p14="http://schemas.microsoft.com/office/powerpoint/2010/main" val="789652204"/>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467544" y="369238"/>
            <a:ext cx="3600400" cy="1107996"/>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Joint action:</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an </a:t>
            </a:r>
            <a:r>
              <a:rPr lang="en-US" i="0" strike="dblStrike" dirty="0" smtClean="0">
                <a:effectLst>
                  <a:glow rad="101600">
                    <a:schemeClr val="tx1">
                      <a:alpha val="75000"/>
                    </a:schemeClr>
                  </a:glow>
                </a:effectLst>
              </a:rPr>
              <a:t>action </a:t>
            </a:r>
            <a:r>
              <a:rPr lang="en-US" i="0" dirty="0" smtClean="0">
                <a:effectLst>
                  <a:glow rad="101600">
                    <a:schemeClr val="tx1">
                      <a:alpha val="75000"/>
                    </a:schemeClr>
                  </a:glow>
                </a:effectLst>
              </a:rPr>
              <a:t>event with two or more agents </a:t>
            </a:r>
            <a:r>
              <a:rPr lang="en-US" sz="1100" i="0" dirty="0" smtClean="0">
                <a:effectLst>
                  <a:glow rad="101600">
                    <a:schemeClr val="tx1">
                      <a:alpha val="75000"/>
                    </a:schemeClr>
                  </a:glow>
                </a:effectLst>
              </a:rPr>
              <a:t>(Ludwig 2007)</a:t>
            </a:r>
          </a:p>
        </p:txBody>
      </p:sp>
      <p:sp>
        <p:nvSpPr>
          <p:cNvPr id="15" name="Oval 14"/>
          <p:cNvSpPr/>
          <p:nvPr/>
        </p:nvSpPr>
        <p:spPr bwMode="auto">
          <a:xfrm>
            <a:off x="4355976" y="223661"/>
            <a:ext cx="1440160" cy="1440160"/>
          </a:xfrm>
          <a:prstGeom prst="ellipse">
            <a:avLst/>
          </a:prstGeom>
          <a:noFill/>
          <a:ln w="9525" cap="flat" cmpd="sng" algn="ctr">
            <a:solidFill>
              <a:schemeClr val="bg1">
                <a:lumMod val="50000"/>
              </a:schemeClr>
            </a:solidFill>
            <a:prstDash val="solid"/>
            <a:round/>
            <a:headEnd type="none" w="med" len="med"/>
            <a:tailEnd type="none" w="med" len="med"/>
          </a:ln>
          <a:effectLst>
            <a:glow rad="1524000">
              <a:schemeClr val="bg1">
                <a:alpha val="55000"/>
              </a:schemeClr>
            </a:glow>
          </a:effectLst>
        </p:spPr>
        <p:txBody>
          <a:bodyPr vert="horz" wrap="square" lIns="91440" tIns="45720" rIns="91440" bIns="45720" numCol="1" rtlCol="0" anchor="ctr"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rgbClr val="0D0D0D"/>
                </a:solidFill>
                <a:effectLst/>
                <a:latin typeface="Myriad Web" charset="0"/>
              </a:rPr>
              <a:t>too broad</a:t>
            </a:r>
            <a:endParaRPr kumimoji="0" lang="en-US" sz="2200" b="0" i="0" u="none" strike="noStrike" cap="none" normalizeH="0" baseline="0" dirty="0">
              <a:ln>
                <a:noFill/>
              </a:ln>
              <a:solidFill>
                <a:srgbClr val="0D0D0D"/>
              </a:solidFill>
              <a:effectLst/>
              <a:latin typeface="Myriad Web" charset="0"/>
            </a:endParaRPr>
          </a:p>
        </p:txBody>
      </p:sp>
      <p:sp>
        <p:nvSpPr>
          <p:cNvPr id="16" name="Right Brace 15"/>
          <p:cNvSpPr/>
          <p:nvPr/>
        </p:nvSpPr>
        <p:spPr bwMode="auto">
          <a:xfrm>
            <a:off x="4067944" y="404664"/>
            <a:ext cx="216024" cy="1080120"/>
          </a:xfrm>
          <a:prstGeom prst="rightBrace">
            <a:avLst>
              <a:gd name="adj1" fmla="val 25455"/>
              <a:gd name="adj2" fmla="val 50000"/>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32" name="Rectangle 31"/>
          <p:cNvSpPr/>
          <p:nvPr/>
        </p:nvSpPr>
        <p:spPr>
          <a:xfrm>
            <a:off x="359532" y="2276874"/>
            <a:ext cx="1440160" cy="769441"/>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Nora’s shooting</a:t>
            </a:r>
          </a:p>
        </p:txBody>
      </p:sp>
      <p:sp>
        <p:nvSpPr>
          <p:cNvPr id="33" name="Rectangle 32"/>
          <p:cNvSpPr/>
          <p:nvPr/>
        </p:nvSpPr>
        <p:spPr>
          <a:xfrm>
            <a:off x="359532" y="3933058"/>
            <a:ext cx="1440160" cy="769441"/>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Olive’s shooting</a:t>
            </a:r>
          </a:p>
        </p:txBody>
      </p:sp>
      <p:sp>
        <p:nvSpPr>
          <p:cNvPr id="34" name="Rectangle 33"/>
          <p:cNvSpPr/>
          <p:nvPr/>
        </p:nvSpPr>
        <p:spPr>
          <a:xfrm>
            <a:off x="2267745" y="3140970"/>
            <a:ext cx="1440160" cy="769441"/>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Fred’s death</a:t>
            </a:r>
          </a:p>
        </p:txBody>
      </p:sp>
      <p:sp>
        <p:nvSpPr>
          <p:cNvPr id="35" name="Oval 34"/>
          <p:cNvSpPr/>
          <p:nvPr/>
        </p:nvSpPr>
        <p:spPr bwMode="auto">
          <a:xfrm>
            <a:off x="395537" y="1988840"/>
            <a:ext cx="1440160" cy="1440160"/>
          </a:xfrm>
          <a:prstGeom prst="ellipse">
            <a:avLst/>
          </a:prstGeom>
          <a:noFill/>
          <a:ln w="38100" cap="flat" cmpd="sng" algn="ctr">
            <a:solidFill>
              <a:schemeClr val="bg1"/>
            </a:solidFill>
            <a:prstDash val="solid"/>
            <a:round/>
            <a:headEnd type="none" w="med" len="med"/>
            <a:tailEnd type="none" w="med" len="med"/>
          </a:ln>
          <a:effectLst>
            <a:glow rad="1524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36" name="Oval 35"/>
          <p:cNvSpPr/>
          <p:nvPr/>
        </p:nvSpPr>
        <p:spPr bwMode="auto">
          <a:xfrm>
            <a:off x="395537" y="3645024"/>
            <a:ext cx="1440160" cy="1440160"/>
          </a:xfrm>
          <a:prstGeom prst="ellipse">
            <a:avLst/>
          </a:prstGeom>
          <a:noFill/>
          <a:ln w="38100" cap="flat" cmpd="sng" algn="ctr">
            <a:solidFill>
              <a:schemeClr val="bg1"/>
            </a:solidFill>
            <a:prstDash val="solid"/>
            <a:round/>
            <a:headEnd type="none" w="med" len="med"/>
            <a:tailEnd type="none" w="med" len="med"/>
          </a:ln>
          <a:effectLst>
            <a:glow rad="1524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37" name="Oval 36"/>
          <p:cNvSpPr/>
          <p:nvPr/>
        </p:nvSpPr>
        <p:spPr bwMode="auto">
          <a:xfrm>
            <a:off x="2267745" y="2780928"/>
            <a:ext cx="1440160" cy="1440160"/>
          </a:xfrm>
          <a:prstGeom prst="ellipse">
            <a:avLst/>
          </a:prstGeom>
          <a:noFill/>
          <a:ln w="38100" cap="flat" cmpd="sng" algn="ctr">
            <a:solidFill>
              <a:schemeClr val="bg1"/>
            </a:solidFill>
            <a:prstDash val="solid"/>
            <a:round/>
            <a:headEnd type="none" w="med" len="med"/>
            <a:tailEnd type="none" w="med" len="med"/>
          </a:ln>
          <a:effectLst>
            <a:glow rad="1524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cxnSp>
        <p:nvCxnSpPr>
          <p:cNvPr id="38" name="Straight Arrow Connector 37"/>
          <p:cNvCxnSpPr/>
          <p:nvPr/>
        </p:nvCxnSpPr>
        <p:spPr bwMode="auto">
          <a:xfrm>
            <a:off x="1907704" y="2852936"/>
            <a:ext cx="432048" cy="288032"/>
          </a:xfrm>
          <a:prstGeom prst="straightConnector1">
            <a:avLst/>
          </a:prstGeom>
          <a:solidFill>
            <a:srgbClr val="00B8FF"/>
          </a:solidFill>
          <a:ln w="38100" cap="flat" cmpd="sng" algn="ctr">
            <a:solidFill>
              <a:srgbClr val="FFFFFF"/>
            </a:solidFill>
            <a:prstDash val="solid"/>
            <a:round/>
            <a:headEnd type="none" w="med" len="med"/>
            <a:tailEnd type="arrow"/>
          </a:ln>
          <a:effectLst>
            <a:glow rad="152400">
              <a:schemeClr val="tx1">
                <a:alpha val="75000"/>
              </a:schemeClr>
            </a:glow>
          </a:effectLst>
        </p:spPr>
      </p:cxnSp>
      <p:cxnSp>
        <p:nvCxnSpPr>
          <p:cNvPr id="39" name="Straight Arrow Connector 38"/>
          <p:cNvCxnSpPr/>
          <p:nvPr/>
        </p:nvCxnSpPr>
        <p:spPr bwMode="auto">
          <a:xfrm flipV="1">
            <a:off x="1907704" y="3861048"/>
            <a:ext cx="432048" cy="288032"/>
          </a:xfrm>
          <a:prstGeom prst="straightConnector1">
            <a:avLst/>
          </a:prstGeom>
          <a:solidFill>
            <a:srgbClr val="00B8FF"/>
          </a:solidFill>
          <a:ln w="38100" cap="flat" cmpd="sng" algn="ctr">
            <a:solidFill>
              <a:srgbClr val="FFFFFF"/>
            </a:solidFill>
            <a:prstDash val="solid"/>
            <a:round/>
            <a:headEnd type="none" w="med" len="med"/>
            <a:tailEnd type="arrow"/>
          </a:ln>
          <a:effectLst>
            <a:glow rad="152400">
              <a:schemeClr val="tx1">
                <a:alpha val="75000"/>
              </a:schemeClr>
            </a:glow>
          </a:effectLst>
        </p:spPr>
      </p:cxnSp>
      <p:sp>
        <p:nvSpPr>
          <p:cNvPr id="40" name="Left Brace 39"/>
          <p:cNvSpPr/>
          <p:nvPr/>
        </p:nvSpPr>
        <p:spPr bwMode="auto">
          <a:xfrm rot="16200000">
            <a:off x="1871700" y="3753037"/>
            <a:ext cx="288032" cy="3384376"/>
          </a:xfrm>
          <a:prstGeom prst="leftBrace">
            <a:avLst>
              <a:gd name="adj1" fmla="val 42544"/>
              <a:gd name="adj2" fmla="val 50000"/>
            </a:avLst>
          </a:prstGeom>
          <a:noFill/>
          <a:ln w="38100" cap="flat" cmpd="sng" algn="ctr">
            <a:solidFill>
              <a:srgbClr val="FFFFFF"/>
            </a:solidFill>
            <a:prstDash val="solid"/>
            <a:round/>
            <a:headEnd type="none" w="med" len="med"/>
            <a:tailEnd type="none" w="med" len="med"/>
          </a:ln>
          <a:effectLst>
            <a:glow rad="1016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41" name="Rectangle 40"/>
          <p:cNvSpPr/>
          <p:nvPr/>
        </p:nvSpPr>
        <p:spPr>
          <a:xfrm>
            <a:off x="431540" y="5733258"/>
            <a:ext cx="3168352"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Fred’s killing</a:t>
            </a:r>
          </a:p>
        </p:txBody>
      </p:sp>
      <p:sp>
        <p:nvSpPr>
          <p:cNvPr id="21" name="Text Box 4"/>
          <p:cNvSpPr txBox="1">
            <a:spLocks noChangeArrowheads="1"/>
          </p:cNvSpPr>
          <p:nvPr/>
        </p:nvSpPr>
        <p:spPr bwMode="auto">
          <a:xfrm>
            <a:off x="4898984" y="476672"/>
            <a:ext cx="3590925" cy="3978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spcBef>
                <a:spcPct val="25000"/>
              </a:spcBef>
            </a:pPr>
            <a:r>
              <a:rPr lang="en-GB" i="0" dirty="0" smtClean="0">
                <a:effectLst>
                  <a:glow rad="101600">
                    <a:schemeClr val="tx1">
                      <a:alpha val="75000"/>
                    </a:schemeClr>
                  </a:glow>
                </a:effectLst>
              </a:rPr>
              <a:t>tidying </a:t>
            </a:r>
            <a:r>
              <a:rPr lang="en-GB" i="0" dirty="0">
                <a:effectLst>
                  <a:glow rad="101600">
                    <a:schemeClr val="tx1">
                      <a:alpha val="75000"/>
                    </a:schemeClr>
                  </a:glow>
                </a:effectLst>
              </a:rPr>
              <a:t>up the toys together </a:t>
            </a:r>
          </a:p>
          <a:p>
            <a:pPr algn="r">
              <a:spcBef>
                <a:spcPct val="25000"/>
              </a:spcBef>
            </a:pPr>
            <a:r>
              <a:rPr lang="en-GB" sz="1600" i="0" dirty="0">
                <a:effectLst>
                  <a:glow rad="101600">
                    <a:schemeClr val="tx1">
                      <a:alpha val="75000"/>
                    </a:schemeClr>
                  </a:glow>
                </a:effectLst>
              </a:rPr>
              <a:t>(</a:t>
            </a:r>
            <a:r>
              <a:rPr lang="en-GB" sz="1600" i="0" dirty="0" err="1">
                <a:effectLst>
                  <a:glow rad="101600">
                    <a:schemeClr val="tx1">
                      <a:alpha val="75000"/>
                    </a:schemeClr>
                  </a:glow>
                </a:effectLst>
              </a:rPr>
              <a:t>Behne</a:t>
            </a:r>
            <a:r>
              <a:rPr lang="en-GB" sz="1600" i="0" dirty="0">
                <a:effectLst>
                  <a:glow rad="101600">
                    <a:schemeClr val="tx1">
                      <a:alpha val="75000"/>
                    </a:schemeClr>
                  </a:glow>
                </a:effectLst>
              </a:rPr>
              <a:t> et al 2005)</a:t>
            </a:r>
          </a:p>
          <a:p>
            <a:pPr algn="l">
              <a:spcBef>
                <a:spcPct val="25000"/>
              </a:spcBef>
            </a:pPr>
            <a:r>
              <a:rPr lang="en-GB" i="0" dirty="0">
                <a:effectLst>
                  <a:glow rad="101600">
                    <a:schemeClr val="tx1">
                      <a:alpha val="75000"/>
                    </a:schemeClr>
                  </a:glow>
                </a:effectLst>
              </a:rPr>
              <a:t>cooperatively pulling handles in sequence to make a dog-puppet sing </a:t>
            </a:r>
          </a:p>
          <a:p>
            <a:pPr algn="r">
              <a:spcBef>
                <a:spcPct val="25000"/>
              </a:spcBef>
            </a:pPr>
            <a:r>
              <a:rPr lang="en-GB" sz="1600" i="0" dirty="0">
                <a:effectLst>
                  <a:glow rad="101600">
                    <a:schemeClr val="tx1">
                      <a:alpha val="75000"/>
                    </a:schemeClr>
                  </a:glow>
                </a:effectLst>
              </a:rPr>
              <a:t>(Brownell et al 2006)</a:t>
            </a:r>
          </a:p>
          <a:p>
            <a:pPr algn="l">
              <a:spcBef>
                <a:spcPct val="25000"/>
              </a:spcBef>
            </a:pPr>
            <a:r>
              <a:rPr lang="en-GB" i="0" dirty="0">
                <a:effectLst>
                  <a:glow rad="101600">
                    <a:schemeClr val="tx1">
                      <a:alpha val="75000"/>
                    </a:schemeClr>
                  </a:glow>
                </a:effectLst>
              </a:rPr>
              <a:t>bouncing a ball on a large trampoline together </a:t>
            </a:r>
          </a:p>
          <a:p>
            <a:pPr algn="r">
              <a:spcBef>
                <a:spcPct val="25000"/>
              </a:spcBef>
            </a:pPr>
            <a:r>
              <a:rPr lang="en-GB" sz="1600" i="0" dirty="0">
                <a:effectLst>
                  <a:glow rad="101600">
                    <a:schemeClr val="tx1">
                      <a:alpha val="75000"/>
                    </a:schemeClr>
                  </a:glow>
                </a:effectLst>
              </a:rPr>
              <a:t>(</a:t>
            </a:r>
            <a:r>
              <a:rPr lang="en-GB" sz="1600" i="0" dirty="0" err="1">
                <a:effectLst>
                  <a:glow rad="101600">
                    <a:schemeClr val="tx1">
                      <a:alpha val="75000"/>
                    </a:schemeClr>
                  </a:glow>
                </a:effectLst>
              </a:rPr>
              <a:t>Tomasello</a:t>
            </a:r>
            <a:r>
              <a:rPr lang="en-GB" sz="1600" i="0" dirty="0">
                <a:effectLst>
                  <a:glow rad="101600">
                    <a:schemeClr val="tx1">
                      <a:alpha val="75000"/>
                    </a:schemeClr>
                  </a:glow>
                </a:effectLst>
              </a:rPr>
              <a:t> &amp; Carpenter 2007)</a:t>
            </a:r>
          </a:p>
          <a:p>
            <a:pPr algn="l">
              <a:spcBef>
                <a:spcPct val="25000"/>
              </a:spcBef>
            </a:pPr>
            <a:r>
              <a:rPr lang="en-GB" i="0" dirty="0" smtClean="0">
                <a:effectLst>
                  <a:glow rad="101600">
                    <a:schemeClr val="tx1">
                      <a:alpha val="75000"/>
                    </a:schemeClr>
                  </a:glow>
                </a:effectLst>
              </a:rPr>
              <a:t>pretending to row a boat together</a:t>
            </a:r>
            <a:endParaRPr lang="en-GB" i="0" dirty="0">
              <a:effectLst>
                <a:glow rad="101600">
                  <a:schemeClr val="tx1">
                    <a:alpha val="75000"/>
                  </a:schemeClr>
                </a:glow>
              </a:effectLst>
            </a:endParaRPr>
          </a:p>
        </p:txBody>
      </p:sp>
      <p:sp>
        <p:nvSpPr>
          <p:cNvPr id="17" name="Rectangle 16"/>
          <p:cNvSpPr/>
          <p:nvPr/>
        </p:nvSpPr>
        <p:spPr bwMode="auto">
          <a:xfrm>
            <a:off x="0" y="1916832"/>
            <a:ext cx="3779912" cy="4941168"/>
          </a:xfrm>
          <a:prstGeom prst="rect">
            <a:avLst/>
          </a:prstGeom>
          <a:solidFill>
            <a:schemeClr val="tx1">
              <a:alpha val="5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Tree>
    <p:extLst>
      <p:ext uri="{BB962C8B-B14F-4D97-AF65-F5344CB8AC3E}">
        <p14:creationId xmlns:p14="http://schemas.microsoft.com/office/powerpoint/2010/main" val="3019172054"/>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Box 4"/>
          <p:cNvSpPr txBox="1">
            <a:spLocks noChangeArrowheads="1"/>
          </p:cNvSpPr>
          <p:nvPr/>
        </p:nvSpPr>
        <p:spPr bwMode="auto">
          <a:xfrm>
            <a:off x="4898984" y="476672"/>
            <a:ext cx="3590925" cy="3978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spcBef>
                <a:spcPct val="25000"/>
              </a:spcBef>
            </a:pPr>
            <a:r>
              <a:rPr lang="en-GB" i="0" dirty="0" smtClean="0">
                <a:solidFill>
                  <a:schemeClr val="tx1"/>
                </a:solidFill>
                <a:effectLst>
                  <a:glow rad="101600">
                    <a:schemeClr val="tx1">
                      <a:alpha val="75000"/>
                    </a:schemeClr>
                  </a:glow>
                </a:effectLst>
              </a:rPr>
              <a:t>tidying </a:t>
            </a:r>
            <a:r>
              <a:rPr lang="en-GB" i="0" dirty="0">
                <a:solidFill>
                  <a:schemeClr val="tx1"/>
                </a:solidFill>
                <a:effectLst>
                  <a:glow rad="101600">
                    <a:schemeClr val="tx1">
                      <a:alpha val="75000"/>
                    </a:schemeClr>
                  </a:glow>
                </a:effectLst>
              </a:rPr>
              <a:t>up the toys together </a:t>
            </a:r>
          </a:p>
          <a:p>
            <a:pPr algn="r">
              <a:spcBef>
                <a:spcPct val="25000"/>
              </a:spcBef>
            </a:pPr>
            <a:r>
              <a:rPr lang="en-GB" sz="1600" i="0" dirty="0">
                <a:solidFill>
                  <a:schemeClr val="tx1"/>
                </a:solidFill>
                <a:effectLst>
                  <a:glow rad="101600">
                    <a:schemeClr val="tx1">
                      <a:alpha val="75000"/>
                    </a:schemeClr>
                  </a:glow>
                </a:effectLst>
              </a:rPr>
              <a:t>(</a:t>
            </a:r>
            <a:r>
              <a:rPr lang="en-GB" sz="1600" i="0" dirty="0" err="1">
                <a:solidFill>
                  <a:schemeClr val="tx1"/>
                </a:solidFill>
                <a:effectLst>
                  <a:glow rad="101600">
                    <a:schemeClr val="tx1">
                      <a:alpha val="75000"/>
                    </a:schemeClr>
                  </a:glow>
                </a:effectLst>
              </a:rPr>
              <a:t>Behne</a:t>
            </a:r>
            <a:r>
              <a:rPr lang="en-GB" sz="1600" i="0" dirty="0">
                <a:solidFill>
                  <a:schemeClr val="tx1"/>
                </a:solidFill>
                <a:effectLst>
                  <a:glow rad="101600">
                    <a:schemeClr val="tx1">
                      <a:alpha val="75000"/>
                    </a:schemeClr>
                  </a:glow>
                </a:effectLst>
              </a:rPr>
              <a:t> et al 2005)</a:t>
            </a:r>
          </a:p>
          <a:p>
            <a:pPr algn="l">
              <a:spcBef>
                <a:spcPct val="25000"/>
              </a:spcBef>
            </a:pPr>
            <a:r>
              <a:rPr lang="en-GB" i="0" dirty="0">
                <a:effectLst>
                  <a:glow rad="101600">
                    <a:schemeClr val="tx1">
                      <a:alpha val="75000"/>
                    </a:schemeClr>
                  </a:glow>
                </a:effectLst>
              </a:rPr>
              <a:t>cooperatively pulling handles in sequence to make a dog-puppet sing </a:t>
            </a:r>
          </a:p>
          <a:p>
            <a:pPr algn="r">
              <a:spcBef>
                <a:spcPct val="25000"/>
              </a:spcBef>
            </a:pPr>
            <a:r>
              <a:rPr lang="en-GB" sz="1600" i="0" dirty="0">
                <a:effectLst>
                  <a:glow rad="101600">
                    <a:schemeClr val="tx1">
                      <a:alpha val="75000"/>
                    </a:schemeClr>
                  </a:glow>
                </a:effectLst>
              </a:rPr>
              <a:t>(Brownell et al 2006)</a:t>
            </a:r>
          </a:p>
          <a:p>
            <a:pPr algn="l">
              <a:spcBef>
                <a:spcPct val="25000"/>
              </a:spcBef>
            </a:pPr>
            <a:r>
              <a:rPr lang="en-GB" i="0" dirty="0">
                <a:effectLst>
                  <a:glow rad="101600">
                    <a:schemeClr val="tx1">
                      <a:alpha val="75000"/>
                    </a:schemeClr>
                  </a:glow>
                </a:effectLst>
              </a:rPr>
              <a:t>bouncing a ball on a large trampoline together </a:t>
            </a:r>
          </a:p>
          <a:p>
            <a:pPr algn="r">
              <a:spcBef>
                <a:spcPct val="25000"/>
              </a:spcBef>
            </a:pPr>
            <a:r>
              <a:rPr lang="en-GB" sz="1600" i="0" dirty="0">
                <a:effectLst>
                  <a:glow rad="101600">
                    <a:schemeClr val="tx1">
                      <a:alpha val="75000"/>
                    </a:schemeClr>
                  </a:glow>
                </a:effectLst>
              </a:rPr>
              <a:t>(</a:t>
            </a:r>
            <a:r>
              <a:rPr lang="en-GB" sz="1600" i="0" dirty="0" err="1">
                <a:effectLst>
                  <a:glow rad="101600">
                    <a:schemeClr val="tx1">
                      <a:alpha val="75000"/>
                    </a:schemeClr>
                  </a:glow>
                </a:effectLst>
              </a:rPr>
              <a:t>Tomasello</a:t>
            </a:r>
            <a:r>
              <a:rPr lang="en-GB" sz="1600" i="0" dirty="0">
                <a:effectLst>
                  <a:glow rad="101600">
                    <a:schemeClr val="tx1">
                      <a:alpha val="75000"/>
                    </a:schemeClr>
                  </a:glow>
                </a:effectLst>
              </a:rPr>
              <a:t> &amp; Carpenter 2007)</a:t>
            </a:r>
          </a:p>
          <a:p>
            <a:pPr algn="l">
              <a:spcBef>
                <a:spcPct val="25000"/>
              </a:spcBef>
            </a:pPr>
            <a:r>
              <a:rPr lang="en-GB" i="0" dirty="0" smtClean="0">
                <a:effectLst>
                  <a:glow rad="101600">
                    <a:schemeClr val="tx1">
                      <a:alpha val="75000"/>
                    </a:schemeClr>
                  </a:glow>
                </a:effectLst>
              </a:rPr>
              <a:t>pretending to row a boat together</a:t>
            </a:r>
            <a:endParaRPr lang="en-GB" i="0" dirty="0">
              <a:effectLst>
                <a:glow rad="101600">
                  <a:schemeClr val="tx1">
                    <a:alpha val="75000"/>
                  </a:schemeClr>
                </a:glow>
              </a:effectLst>
            </a:endParaRPr>
          </a:p>
        </p:txBody>
      </p:sp>
      <p:sp>
        <p:nvSpPr>
          <p:cNvPr id="10" name="Rectangle 9"/>
          <p:cNvSpPr/>
          <p:nvPr/>
        </p:nvSpPr>
        <p:spPr>
          <a:xfrm>
            <a:off x="592139" y="369240"/>
            <a:ext cx="7796286" cy="769441"/>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Goal-directed joint action: an event with two or more agents which, taken as a whole, is directed to a goal.</a:t>
            </a:r>
            <a:endParaRPr lang="en-US" i="0" dirty="0">
              <a:effectLst>
                <a:glow rad="101600">
                  <a:schemeClr val="tx1">
                    <a:alpha val="75000"/>
                  </a:schemeClr>
                </a:glow>
              </a:effectLst>
            </a:endParaRPr>
          </a:p>
        </p:txBody>
      </p:sp>
      <p:sp>
        <p:nvSpPr>
          <p:cNvPr id="3" name="Rectangle 2"/>
          <p:cNvSpPr/>
          <p:nvPr/>
        </p:nvSpPr>
        <p:spPr>
          <a:xfrm>
            <a:off x="359532" y="2276874"/>
            <a:ext cx="1440160" cy="769441"/>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Nora’s shooting</a:t>
            </a:r>
          </a:p>
        </p:txBody>
      </p:sp>
      <p:sp>
        <p:nvSpPr>
          <p:cNvPr id="4" name="Rectangle 3"/>
          <p:cNvSpPr/>
          <p:nvPr/>
        </p:nvSpPr>
        <p:spPr>
          <a:xfrm>
            <a:off x="359532" y="3933058"/>
            <a:ext cx="1440160" cy="769441"/>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Olive’s shooting</a:t>
            </a:r>
          </a:p>
        </p:txBody>
      </p:sp>
      <p:sp>
        <p:nvSpPr>
          <p:cNvPr id="5" name="Rectangle 4"/>
          <p:cNvSpPr/>
          <p:nvPr/>
        </p:nvSpPr>
        <p:spPr>
          <a:xfrm>
            <a:off x="2267745" y="3140970"/>
            <a:ext cx="1440160" cy="769441"/>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Fred’s death</a:t>
            </a:r>
          </a:p>
        </p:txBody>
      </p:sp>
      <p:sp>
        <p:nvSpPr>
          <p:cNvPr id="6" name="Oval 5"/>
          <p:cNvSpPr/>
          <p:nvPr/>
        </p:nvSpPr>
        <p:spPr bwMode="auto">
          <a:xfrm>
            <a:off x="395537" y="1988840"/>
            <a:ext cx="1440160" cy="1440160"/>
          </a:xfrm>
          <a:prstGeom prst="ellipse">
            <a:avLst/>
          </a:prstGeom>
          <a:noFill/>
          <a:ln w="38100" cap="flat" cmpd="sng" algn="ctr">
            <a:solidFill>
              <a:schemeClr val="bg1"/>
            </a:solidFill>
            <a:prstDash val="solid"/>
            <a:round/>
            <a:headEnd type="none" w="med" len="med"/>
            <a:tailEnd type="none" w="med" len="med"/>
          </a:ln>
          <a:effectLst>
            <a:glow rad="1524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7" name="Oval 6"/>
          <p:cNvSpPr/>
          <p:nvPr/>
        </p:nvSpPr>
        <p:spPr bwMode="auto">
          <a:xfrm>
            <a:off x="395537" y="3645024"/>
            <a:ext cx="1440160" cy="1440160"/>
          </a:xfrm>
          <a:prstGeom prst="ellipse">
            <a:avLst/>
          </a:prstGeom>
          <a:noFill/>
          <a:ln w="38100" cap="flat" cmpd="sng" algn="ctr">
            <a:solidFill>
              <a:schemeClr val="bg1"/>
            </a:solidFill>
            <a:prstDash val="solid"/>
            <a:round/>
            <a:headEnd type="none" w="med" len="med"/>
            <a:tailEnd type="none" w="med" len="med"/>
          </a:ln>
          <a:effectLst>
            <a:glow rad="1524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8" name="Oval 7"/>
          <p:cNvSpPr/>
          <p:nvPr/>
        </p:nvSpPr>
        <p:spPr bwMode="auto">
          <a:xfrm>
            <a:off x="2267745" y="2780928"/>
            <a:ext cx="1440160" cy="1440160"/>
          </a:xfrm>
          <a:prstGeom prst="ellipse">
            <a:avLst/>
          </a:prstGeom>
          <a:noFill/>
          <a:ln w="38100" cap="flat" cmpd="sng" algn="ctr">
            <a:solidFill>
              <a:schemeClr val="bg1"/>
            </a:solidFill>
            <a:prstDash val="solid"/>
            <a:round/>
            <a:headEnd type="none" w="med" len="med"/>
            <a:tailEnd type="none" w="med" len="med"/>
          </a:ln>
          <a:effectLst>
            <a:glow rad="1524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cxnSp>
        <p:nvCxnSpPr>
          <p:cNvPr id="9" name="Straight Arrow Connector 8"/>
          <p:cNvCxnSpPr/>
          <p:nvPr/>
        </p:nvCxnSpPr>
        <p:spPr bwMode="auto">
          <a:xfrm>
            <a:off x="1907704" y="2852936"/>
            <a:ext cx="432048" cy="288032"/>
          </a:xfrm>
          <a:prstGeom prst="straightConnector1">
            <a:avLst/>
          </a:prstGeom>
          <a:solidFill>
            <a:srgbClr val="00B8FF"/>
          </a:solidFill>
          <a:ln w="38100" cap="flat" cmpd="sng" algn="ctr">
            <a:solidFill>
              <a:srgbClr val="FFFFFF"/>
            </a:solidFill>
            <a:prstDash val="solid"/>
            <a:round/>
            <a:headEnd type="none" w="med" len="med"/>
            <a:tailEnd type="arrow"/>
          </a:ln>
          <a:effectLst>
            <a:glow rad="152400">
              <a:schemeClr val="tx1">
                <a:alpha val="75000"/>
              </a:schemeClr>
            </a:glow>
          </a:effectLst>
        </p:spPr>
      </p:cxnSp>
      <p:cxnSp>
        <p:nvCxnSpPr>
          <p:cNvPr id="11" name="Straight Arrow Connector 10"/>
          <p:cNvCxnSpPr/>
          <p:nvPr/>
        </p:nvCxnSpPr>
        <p:spPr bwMode="auto">
          <a:xfrm flipV="1">
            <a:off x="1907704" y="3861048"/>
            <a:ext cx="432048" cy="288032"/>
          </a:xfrm>
          <a:prstGeom prst="straightConnector1">
            <a:avLst/>
          </a:prstGeom>
          <a:solidFill>
            <a:srgbClr val="00B8FF"/>
          </a:solidFill>
          <a:ln w="38100" cap="flat" cmpd="sng" algn="ctr">
            <a:solidFill>
              <a:srgbClr val="FFFFFF"/>
            </a:solidFill>
            <a:prstDash val="solid"/>
            <a:round/>
            <a:headEnd type="none" w="med" len="med"/>
            <a:tailEnd type="arrow"/>
          </a:ln>
          <a:effectLst>
            <a:glow rad="152400">
              <a:schemeClr val="tx1">
                <a:alpha val="75000"/>
              </a:schemeClr>
            </a:glow>
          </a:effectLst>
        </p:spPr>
      </p:cxnSp>
      <p:sp>
        <p:nvSpPr>
          <p:cNvPr id="12" name="Left Brace 11"/>
          <p:cNvSpPr/>
          <p:nvPr/>
        </p:nvSpPr>
        <p:spPr bwMode="auto">
          <a:xfrm rot="16200000">
            <a:off x="1871700" y="3753037"/>
            <a:ext cx="288032" cy="3384376"/>
          </a:xfrm>
          <a:prstGeom prst="leftBrace">
            <a:avLst>
              <a:gd name="adj1" fmla="val 42544"/>
              <a:gd name="adj2" fmla="val 50000"/>
            </a:avLst>
          </a:prstGeom>
          <a:noFill/>
          <a:ln w="38100" cap="flat" cmpd="sng" algn="ctr">
            <a:solidFill>
              <a:srgbClr val="FFFFFF"/>
            </a:solidFill>
            <a:prstDash val="solid"/>
            <a:round/>
            <a:headEnd type="none" w="med" len="med"/>
            <a:tailEnd type="none" w="med" len="med"/>
          </a:ln>
          <a:effectLst>
            <a:glow rad="1016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3" name="Rectangle 12"/>
          <p:cNvSpPr/>
          <p:nvPr/>
        </p:nvSpPr>
        <p:spPr>
          <a:xfrm>
            <a:off x="431540" y="5733258"/>
            <a:ext cx="3168352"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Fred’s killing</a:t>
            </a:r>
          </a:p>
        </p:txBody>
      </p:sp>
      <p:sp>
        <p:nvSpPr>
          <p:cNvPr id="15" name="Rectangle 14"/>
          <p:cNvSpPr/>
          <p:nvPr/>
        </p:nvSpPr>
        <p:spPr bwMode="auto">
          <a:xfrm>
            <a:off x="0" y="1916832"/>
            <a:ext cx="3779912" cy="4941168"/>
          </a:xfrm>
          <a:prstGeom prst="rect">
            <a:avLst/>
          </a:prstGeom>
          <a:solidFill>
            <a:schemeClr val="tx1">
              <a:alpha val="5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6" name="Rectangle 15"/>
          <p:cNvSpPr/>
          <p:nvPr/>
        </p:nvSpPr>
        <p:spPr bwMode="auto">
          <a:xfrm>
            <a:off x="4788024" y="1124744"/>
            <a:ext cx="3779912" cy="3312368"/>
          </a:xfrm>
          <a:prstGeom prst="rect">
            <a:avLst/>
          </a:prstGeom>
          <a:gradFill flip="none" rotWithShape="1">
            <a:gsLst>
              <a:gs pos="0">
                <a:schemeClr val="tx1"/>
              </a:gs>
              <a:gs pos="100000">
                <a:schemeClr val="tx1">
                  <a:alpha val="0"/>
                </a:schemeClr>
              </a:gs>
            </a:gsLst>
            <a:lin ang="5400000" scaled="0"/>
            <a:tileRect/>
          </a:gra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Tree>
    <p:extLst>
      <p:ext uri="{BB962C8B-B14F-4D97-AF65-F5344CB8AC3E}">
        <p14:creationId xmlns:p14="http://schemas.microsoft.com/office/powerpoint/2010/main" val="1348970662"/>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Box 4"/>
          <p:cNvSpPr txBox="1">
            <a:spLocks noChangeArrowheads="1"/>
          </p:cNvSpPr>
          <p:nvPr/>
        </p:nvSpPr>
        <p:spPr bwMode="auto">
          <a:xfrm>
            <a:off x="4898984" y="476672"/>
            <a:ext cx="3590925" cy="3978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spcBef>
                <a:spcPct val="25000"/>
              </a:spcBef>
            </a:pPr>
            <a:r>
              <a:rPr lang="en-GB" i="0" dirty="0" smtClean="0">
                <a:solidFill>
                  <a:schemeClr val="tx1"/>
                </a:solidFill>
                <a:effectLst>
                  <a:glow rad="101600">
                    <a:schemeClr val="tx1">
                      <a:alpha val="75000"/>
                    </a:schemeClr>
                  </a:glow>
                </a:effectLst>
              </a:rPr>
              <a:t>tidying </a:t>
            </a:r>
            <a:r>
              <a:rPr lang="en-GB" i="0" dirty="0">
                <a:solidFill>
                  <a:schemeClr val="tx1"/>
                </a:solidFill>
                <a:effectLst>
                  <a:glow rad="101600">
                    <a:schemeClr val="tx1">
                      <a:alpha val="75000"/>
                    </a:schemeClr>
                  </a:glow>
                </a:effectLst>
              </a:rPr>
              <a:t>up the toys together </a:t>
            </a:r>
          </a:p>
          <a:p>
            <a:pPr algn="r">
              <a:spcBef>
                <a:spcPct val="25000"/>
              </a:spcBef>
            </a:pPr>
            <a:r>
              <a:rPr lang="en-GB" sz="1600" i="0" dirty="0">
                <a:solidFill>
                  <a:schemeClr val="tx1"/>
                </a:solidFill>
                <a:effectLst>
                  <a:glow rad="101600">
                    <a:schemeClr val="tx1">
                      <a:alpha val="75000"/>
                    </a:schemeClr>
                  </a:glow>
                </a:effectLst>
              </a:rPr>
              <a:t>(</a:t>
            </a:r>
            <a:r>
              <a:rPr lang="en-GB" sz="1600" i="0" dirty="0" err="1">
                <a:solidFill>
                  <a:schemeClr val="tx1"/>
                </a:solidFill>
                <a:effectLst>
                  <a:glow rad="101600">
                    <a:schemeClr val="tx1">
                      <a:alpha val="75000"/>
                    </a:schemeClr>
                  </a:glow>
                </a:effectLst>
              </a:rPr>
              <a:t>Behne</a:t>
            </a:r>
            <a:r>
              <a:rPr lang="en-GB" sz="1600" i="0" dirty="0">
                <a:solidFill>
                  <a:schemeClr val="tx1"/>
                </a:solidFill>
                <a:effectLst>
                  <a:glow rad="101600">
                    <a:schemeClr val="tx1">
                      <a:alpha val="75000"/>
                    </a:schemeClr>
                  </a:glow>
                </a:effectLst>
              </a:rPr>
              <a:t> et al 2005)</a:t>
            </a:r>
          </a:p>
          <a:p>
            <a:pPr algn="l">
              <a:spcBef>
                <a:spcPct val="25000"/>
              </a:spcBef>
            </a:pPr>
            <a:r>
              <a:rPr lang="en-GB" i="0" dirty="0">
                <a:effectLst>
                  <a:glow rad="101600">
                    <a:schemeClr val="tx1">
                      <a:alpha val="75000"/>
                    </a:schemeClr>
                  </a:glow>
                </a:effectLst>
              </a:rPr>
              <a:t>cooperatively pulling handles in sequence to make a dog-puppet sing </a:t>
            </a:r>
          </a:p>
          <a:p>
            <a:pPr algn="r">
              <a:spcBef>
                <a:spcPct val="25000"/>
              </a:spcBef>
            </a:pPr>
            <a:r>
              <a:rPr lang="en-GB" sz="1600" i="0" dirty="0">
                <a:effectLst>
                  <a:glow rad="101600">
                    <a:schemeClr val="tx1">
                      <a:alpha val="75000"/>
                    </a:schemeClr>
                  </a:glow>
                </a:effectLst>
              </a:rPr>
              <a:t>(Brownell et al 2006)</a:t>
            </a:r>
          </a:p>
          <a:p>
            <a:pPr algn="l">
              <a:spcBef>
                <a:spcPct val="25000"/>
              </a:spcBef>
            </a:pPr>
            <a:r>
              <a:rPr lang="en-GB" i="0" dirty="0">
                <a:effectLst>
                  <a:glow rad="101600">
                    <a:schemeClr val="tx1">
                      <a:alpha val="75000"/>
                    </a:schemeClr>
                  </a:glow>
                </a:effectLst>
              </a:rPr>
              <a:t>bouncing a ball on a large trampoline together </a:t>
            </a:r>
          </a:p>
          <a:p>
            <a:pPr algn="r">
              <a:spcBef>
                <a:spcPct val="25000"/>
              </a:spcBef>
            </a:pPr>
            <a:r>
              <a:rPr lang="en-GB" sz="1600" i="0" dirty="0">
                <a:effectLst>
                  <a:glow rad="101600">
                    <a:schemeClr val="tx1">
                      <a:alpha val="75000"/>
                    </a:schemeClr>
                  </a:glow>
                </a:effectLst>
              </a:rPr>
              <a:t>(</a:t>
            </a:r>
            <a:r>
              <a:rPr lang="en-GB" sz="1600" i="0" dirty="0" err="1">
                <a:effectLst>
                  <a:glow rad="101600">
                    <a:schemeClr val="tx1">
                      <a:alpha val="75000"/>
                    </a:schemeClr>
                  </a:glow>
                </a:effectLst>
              </a:rPr>
              <a:t>Tomasello</a:t>
            </a:r>
            <a:r>
              <a:rPr lang="en-GB" sz="1600" i="0" dirty="0">
                <a:effectLst>
                  <a:glow rad="101600">
                    <a:schemeClr val="tx1">
                      <a:alpha val="75000"/>
                    </a:schemeClr>
                  </a:glow>
                </a:effectLst>
              </a:rPr>
              <a:t> &amp; Carpenter 2007)</a:t>
            </a:r>
          </a:p>
          <a:p>
            <a:pPr algn="l">
              <a:spcBef>
                <a:spcPct val="25000"/>
              </a:spcBef>
            </a:pPr>
            <a:r>
              <a:rPr lang="en-GB" i="0" dirty="0" smtClean="0">
                <a:effectLst>
                  <a:glow rad="101600">
                    <a:schemeClr val="tx1">
                      <a:alpha val="75000"/>
                    </a:schemeClr>
                  </a:glow>
                </a:effectLst>
              </a:rPr>
              <a:t>pretending to row a boat together</a:t>
            </a:r>
            <a:endParaRPr lang="en-GB" i="0" dirty="0">
              <a:effectLst>
                <a:glow rad="101600">
                  <a:schemeClr val="tx1">
                    <a:alpha val="75000"/>
                  </a:schemeClr>
                </a:glow>
              </a:effectLst>
            </a:endParaRPr>
          </a:p>
        </p:txBody>
      </p:sp>
      <p:sp>
        <p:nvSpPr>
          <p:cNvPr id="3" name="Rectangle 2"/>
          <p:cNvSpPr/>
          <p:nvPr/>
        </p:nvSpPr>
        <p:spPr>
          <a:xfrm>
            <a:off x="359532" y="2276874"/>
            <a:ext cx="1440160" cy="769441"/>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Nora’s shooting</a:t>
            </a:r>
          </a:p>
        </p:txBody>
      </p:sp>
      <p:sp>
        <p:nvSpPr>
          <p:cNvPr id="4" name="Rectangle 3"/>
          <p:cNvSpPr/>
          <p:nvPr/>
        </p:nvSpPr>
        <p:spPr>
          <a:xfrm>
            <a:off x="359532" y="3933058"/>
            <a:ext cx="1440160" cy="769441"/>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Olive’s shooting</a:t>
            </a:r>
          </a:p>
        </p:txBody>
      </p:sp>
      <p:sp>
        <p:nvSpPr>
          <p:cNvPr id="5" name="Rectangle 4"/>
          <p:cNvSpPr/>
          <p:nvPr/>
        </p:nvSpPr>
        <p:spPr>
          <a:xfrm>
            <a:off x="2267745" y="3140970"/>
            <a:ext cx="1440160" cy="769441"/>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Fred’s death</a:t>
            </a:r>
          </a:p>
        </p:txBody>
      </p:sp>
      <p:sp>
        <p:nvSpPr>
          <p:cNvPr id="6" name="Oval 5"/>
          <p:cNvSpPr/>
          <p:nvPr/>
        </p:nvSpPr>
        <p:spPr bwMode="auto">
          <a:xfrm>
            <a:off x="395537" y="1988840"/>
            <a:ext cx="1440160" cy="1440160"/>
          </a:xfrm>
          <a:prstGeom prst="ellipse">
            <a:avLst/>
          </a:prstGeom>
          <a:noFill/>
          <a:ln w="38100" cap="flat" cmpd="sng" algn="ctr">
            <a:solidFill>
              <a:schemeClr val="bg1"/>
            </a:solidFill>
            <a:prstDash val="solid"/>
            <a:round/>
            <a:headEnd type="none" w="med" len="med"/>
            <a:tailEnd type="none" w="med" len="med"/>
          </a:ln>
          <a:effectLst>
            <a:glow rad="1524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7" name="Oval 6"/>
          <p:cNvSpPr/>
          <p:nvPr/>
        </p:nvSpPr>
        <p:spPr bwMode="auto">
          <a:xfrm>
            <a:off x="395537" y="3645024"/>
            <a:ext cx="1440160" cy="1440160"/>
          </a:xfrm>
          <a:prstGeom prst="ellipse">
            <a:avLst/>
          </a:prstGeom>
          <a:noFill/>
          <a:ln w="38100" cap="flat" cmpd="sng" algn="ctr">
            <a:solidFill>
              <a:schemeClr val="bg1"/>
            </a:solidFill>
            <a:prstDash val="solid"/>
            <a:round/>
            <a:headEnd type="none" w="med" len="med"/>
            <a:tailEnd type="none" w="med" len="med"/>
          </a:ln>
          <a:effectLst>
            <a:glow rad="1524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8" name="Oval 7"/>
          <p:cNvSpPr/>
          <p:nvPr/>
        </p:nvSpPr>
        <p:spPr bwMode="auto">
          <a:xfrm>
            <a:off x="2267745" y="2780928"/>
            <a:ext cx="1440160" cy="1440160"/>
          </a:xfrm>
          <a:prstGeom prst="ellipse">
            <a:avLst/>
          </a:prstGeom>
          <a:noFill/>
          <a:ln w="38100" cap="flat" cmpd="sng" algn="ctr">
            <a:solidFill>
              <a:schemeClr val="bg1"/>
            </a:solidFill>
            <a:prstDash val="solid"/>
            <a:round/>
            <a:headEnd type="none" w="med" len="med"/>
            <a:tailEnd type="none" w="med" len="med"/>
          </a:ln>
          <a:effectLst>
            <a:glow rad="1524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cxnSp>
        <p:nvCxnSpPr>
          <p:cNvPr id="9" name="Straight Arrow Connector 8"/>
          <p:cNvCxnSpPr/>
          <p:nvPr/>
        </p:nvCxnSpPr>
        <p:spPr bwMode="auto">
          <a:xfrm>
            <a:off x="1907704" y="2852936"/>
            <a:ext cx="432048" cy="288032"/>
          </a:xfrm>
          <a:prstGeom prst="straightConnector1">
            <a:avLst/>
          </a:prstGeom>
          <a:solidFill>
            <a:srgbClr val="00B8FF"/>
          </a:solidFill>
          <a:ln w="38100" cap="flat" cmpd="sng" algn="ctr">
            <a:solidFill>
              <a:srgbClr val="FFFFFF"/>
            </a:solidFill>
            <a:prstDash val="solid"/>
            <a:round/>
            <a:headEnd type="none" w="med" len="med"/>
            <a:tailEnd type="arrow"/>
          </a:ln>
          <a:effectLst>
            <a:glow rad="152400">
              <a:schemeClr val="tx1">
                <a:alpha val="75000"/>
              </a:schemeClr>
            </a:glow>
          </a:effectLst>
        </p:spPr>
      </p:cxnSp>
      <p:cxnSp>
        <p:nvCxnSpPr>
          <p:cNvPr id="11" name="Straight Arrow Connector 10"/>
          <p:cNvCxnSpPr/>
          <p:nvPr/>
        </p:nvCxnSpPr>
        <p:spPr bwMode="auto">
          <a:xfrm flipV="1">
            <a:off x="1907704" y="3861048"/>
            <a:ext cx="432048" cy="288032"/>
          </a:xfrm>
          <a:prstGeom prst="straightConnector1">
            <a:avLst/>
          </a:prstGeom>
          <a:solidFill>
            <a:srgbClr val="00B8FF"/>
          </a:solidFill>
          <a:ln w="38100" cap="flat" cmpd="sng" algn="ctr">
            <a:solidFill>
              <a:srgbClr val="FFFFFF"/>
            </a:solidFill>
            <a:prstDash val="solid"/>
            <a:round/>
            <a:headEnd type="none" w="med" len="med"/>
            <a:tailEnd type="arrow"/>
          </a:ln>
          <a:effectLst>
            <a:glow rad="152400">
              <a:schemeClr val="tx1">
                <a:alpha val="75000"/>
              </a:schemeClr>
            </a:glow>
          </a:effectLst>
        </p:spPr>
      </p:cxnSp>
      <p:sp>
        <p:nvSpPr>
          <p:cNvPr id="12" name="Left Brace 11"/>
          <p:cNvSpPr/>
          <p:nvPr/>
        </p:nvSpPr>
        <p:spPr bwMode="auto">
          <a:xfrm rot="16200000">
            <a:off x="1871700" y="3753037"/>
            <a:ext cx="288032" cy="3384376"/>
          </a:xfrm>
          <a:prstGeom prst="leftBrace">
            <a:avLst>
              <a:gd name="adj1" fmla="val 42544"/>
              <a:gd name="adj2" fmla="val 50000"/>
            </a:avLst>
          </a:prstGeom>
          <a:noFill/>
          <a:ln w="38100" cap="flat" cmpd="sng" algn="ctr">
            <a:solidFill>
              <a:srgbClr val="FFFFFF"/>
            </a:solidFill>
            <a:prstDash val="solid"/>
            <a:round/>
            <a:headEnd type="none" w="med" len="med"/>
            <a:tailEnd type="none" w="med" len="med"/>
          </a:ln>
          <a:effectLst>
            <a:glow rad="101600">
              <a:schemeClr val="tx1">
                <a:alpha val="75000"/>
              </a:schemeClr>
            </a:glow>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3" name="Rectangle 12"/>
          <p:cNvSpPr/>
          <p:nvPr/>
        </p:nvSpPr>
        <p:spPr>
          <a:xfrm>
            <a:off x="431540" y="5733258"/>
            <a:ext cx="3168352" cy="430887"/>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Fred’s killing</a:t>
            </a:r>
          </a:p>
        </p:txBody>
      </p:sp>
      <p:sp>
        <p:nvSpPr>
          <p:cNvPr id="15" name="Rectangle 14"/>
          <p:cNvSpPr/>
          <p:nvPr/>
        </p:nvSpPr>
        <p:spPr bwMode="auto">
          <a:xfrm>
            <a:off x="0" y="1916832"/>
            <a:ext cx="3779912" cy="4941168"/>
          </a:xfrm>
          <a:prstGeom prst="rect">
            <a:avLst/>
          </a:prstGeom>
          <a:solidFill>
            <a:schemeClr val="tx1">
              <a:alpha val="5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6" name="Rectangle 15"/>
          <p:cNvSpPr/>
          <p:nvPr/>
        </p:nvSpPr>
        <p:spPr bwMode="auto">
          <a:xfrm>
            <a:off x="4788024" y="1124744"/>
            <a:ext cx="3779912" cy="3312368"/>
          </a:xfrm>
          <a:prstGeom prst="rect">
            <a:avLst/>
          </a:prstGeom>
          <a:gradFill flip="none" rotWithShape="1">
            <a:gsLst>
              <a:gs pos="0">
                <a:schemeClr val="tx1"/>
              </a:gs>
              <a:gs pos="100000">
                <a:schemeClr val="tx1">
                  <a:alpha val="0"/>
                </a:schemeClr>
              </a:gs>
            </a:gsLst>
            <a:lin ang="5400000" scaled="0"/>
            <a:tileRect/>
          </a:gra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7" name="Rectangle 16"/>
          <p:cNvSpPr/>
          <p:nvPr/>
        </p:nvSpPr>
        <p:spPr bwMode="auto">
          <a:xfrm>
            <a:off x="3779912" y="764704"/>
            <a:ext cx="2304256" cy="432048"/>
          </a:xfrm>
          <a:prstGeom prst="rect">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0" name="Rectangle 9"/>
          <p:cNvSpPr/>
          <p:nvPr/>
        </p:nvSpPr>
        <p:spPr>
          <a:xfrm>
            <a:off x="592139" y="369240"/>
            <a:ext cx="7796286" cy="769441"/>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Goal-directed joint action: an event with two or more agents which, taken as a whole, is directed to a goal.</a:t>
            </a:r>
            <a:endParaRPr lang="en-US" i="0" dirty="0">
              <a:effectLst>
                <a:glow rad="101600">
                  <a:schemeClr val="tx1">
                    <a:alpha val="75000"/>
                  </a:schemeClr>
                </a:glow>
              </a:effectLst>
            </a:endParaRPr>
          </a:p>
        </p:txBody>
      </p:sp>
    </p:spTree>
    <p:extLst>
      <p:ext uri="{BB962C8B-B14F-4D97-AF65-F5344CB8AC3E}">
        <p14:creationId xmlns:p14="http://schemas.microsoft.com/office/powerpoint/2010/main" val="1103011825"/>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bwMode="auto">
          <a:xfrm>
            <a:off x="512904" y="2659592"/>
            <a:ext cx="1656184" cy="2736304"/>
          </a:xfrm>
          <a:prstGeom prst="roundRect">
            <a:avLst/>
          </a:prstGeom>
          <a:solidFill>
            <a:srgbClr val="000000"/>
          </a:solidFill>
          <a:ln w="38100"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4" name="Oval 3"/>
          <p:cNvSpPr/>
          <p:nvPr/>
        </p:nvSpPr>
        <p:spPr bwMode="auto">
          <a:xfrm>
            <a:off x="755577" y="292494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act</a:t>
            </a:r>
            <a:endParaRPr kumimoji="0" lang="en-US" sz="2200" b="0" i="0" u="none" strike="noStrike" cap="none" normalizeH="0" baseline="0" dirty="0">
              <a:ln>
                <a:noFill/>
              </a:ln>
              <a:solidFill>
                <a:schemeClr val="bg1"/>
              </a:solidFill>
              <a:effectLst/>
              <a:latin typeface="Myriad Web" charset="0"/>
            </a:endParaRPr>
          </a:p>
        </p:txBody>
      </p:sp>
      <p:sp>
        <p:nvSpPr>
          <p:cNvPr id="5" name="Oval 4"/>
          <p:cNvSpPr/>
          <p:nvPr/>
        </p:nvSpPr>
        <p:spPr bwMode="auto">
          <a:xfrm>
            <a:off x="5580112" y="184482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6" name="Oval 5"/>
          <p:cNvSpPr/>
          <p:nvPr/>
        </p:nvSpPr>
        <p:spPr bwMode="auto">
          <a:xfrm>
            <a:off x="6660232" y="2708920"/>
            <a:ext cx="1008112" cy="1008112"/>
          </a:xfrm>
          <a:prstGeom prst="ellipse">
            <a:avLst/>
          </a:prstGeom>
          <a:solidFill>
            <a:schemeClr val="tx1"/>
          </a:solidFill>
          <a:ln w="38100" cap="flat" cmpd="sng" algn="ctr">
            <a:noFill/>
            <a:prstDash val="solid"/>
            <a:round/>
            <a:headEnd type="none" w="med" len="med"/>
            <a:tailEnd type="none" w="med" len="med"/>
          </a:ln>
          <a:effectLst>
            <a:glow rad="444500">
              <a:schemeClr val="bg1"/>
            </a:glow>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7" name="Oval 6"/>
          <p:cNvSpPr/>
          <p:nvPr/>
        </p:nvSpPr>
        <p:spPr bwMode="auto">
          <a:xfrm>
            <a:off x="5868144" y="3789040"/>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8" name="Oval 7"/>
          <p:cNvSpPr/>
          <p:nvPr/>
        </p:nvSpPr>
        <p:spPr bwMode="auto">
          <a:xfrm>
            <a:off x="5436096" y="508518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9" name="Oval 8"/>
          <p:cNvSpPr/>
          <p:nvPr/>
        </p:nvSpPr>
        <p:spPr bwMode="auto">
          <a:xfrm>
            <a:off x="899592" y="4077072"/>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act</a:t>
            </a:r>
            <a:endParaRPr kumimoji="0" lang="en-US" sz="2200" b="0" i="0" u="none" strike="noStrike" cap="none" normalizeH="0" baseline="0" dirty="0">
              <a:ln>
                <a:noFill/>
              </a:ln>
              <a:solidFill>
                <a:schemeClr val="bg1"/>
              </a:solidFill>
              <a:effectLst/>
              <a:latin typeface="Myriad Web" charset="0"/>
            </a:endParaRPr>
          </a:p>
        </p:txBody>
      </p:sp>
      <p:sp>
        <p:nvSpPr>
          <p:cNvPr id="11" name="Rectangle 10"/>
          <p:cNvSpPr/>
          <p:nvPr/>
        </p:nvSpPr>
        <p:spPr bwMode="auto">
          <a:xfrm>
            <a:off x="3779912" y="764704"/>
            <a:ext cx="2304256" cy="432048"/>
          </a:xfrm>
          <a:prstGeom prst="rect">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2" name="Rectangle 11"/>
          <p:cNvSpPr/>
          <p:nvPr/>
        </p:nvSpPr>
        <p:spPr>
          <a:xfrm>
            <a:off x="592139" y="369240"/>
            <a:ext cx="7796286" cy="769441"/>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Goal-directed joint action: an event with two or more agents which, taken as a whole, is directed to a goal.</a:t>
            </a:r>
            <a:endParaRPr lang="en-US" i="0" dirty="0">
              <a:effectLst>
                <a:glow rad="101600">
                  <a:schemeClr val="tx1">
                    <a:alpha val="75000"/>
                  </a:schemeClr>
                </a:glow>
              </a:effectLst>
            </a:endParaRPr>
          </a:p>
        </p:txBody>
      </p:sp>
    </p:spTree>
    <p:extLst>
      <p:ext uri="{BB962C8B-B14F-4D97-AF65-F5344CB8AC3E}">
        <p14:creationId xmlns:p14="http://schemas.microsoft.com/office/powerpoint/2010/main" val="3567409373"/>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bwMode="auto">
          <a:xfrm>
            <a:off x="512904" y="2659592"/>
            <a:ext cx="1656184" cy="2736304"/>
          </a:xfrm>
          <a:prstGeom prst="roundRect">
            <a:avLst/>
          </a:prstGeom>
          <a:solidFill>
            <a:srgbClr val="000000"/>
          </a:solidFill>
          <a:ln w="38100"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4" name="Oval 3"/>
          <p:cNvSpPr/>
          <p:nvPr/>
        </p:nvSpPr>
        <p:spPr bwMode="auto">
          <a:xfrm>
            <a:off x="755577" y="292494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act</a:t>
            </a:r>
            <a:endParaRPr kumimoji="0" lang="en-US" sz="2200" b="0" i="0" u="none" strike="noStrike" cap="none" normalizeH="0" baseline="0" dirty="0">
              <a:ln>
                <a:noFill/>
              </a:ln>
              <a:solidFill>
                <a:schemeClr val="bg1"/>
              </a:solidFill>
              <a:effectLst/>
              <a:latin typeface="Myriad Web" charset="0"/>
            </a:endParaRPr>
          </a:p>
        </p:txBody>
      </p:sp>
      <p:sp>
        <p:nvSpPr>
          <p:cNvPr id="5" name="Oval 4"/>
          <p:cNvSpPr/>
          <p:nvPr/>
        </p:nvSpPr>
        <p:spPr bwMode="auto">
          <a:xfrm>
            <a:off x="5580112" y="184482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6" name="Oval 5"/>
          <p:cNvSpPr/>
          <p:nvPr/>
        </p:nvSpPr>
        <p:spPr bwMode="auto">
          <a:xfrm>
            <a:off x="6660232" y="2708920"/>
            <a:ext cx="1008112" cy="1008112"/>
          </a:xfrm>
          <a:prstGeom prst="ellipse">
            <a:avLst/>
          </a:prstGeom>
          <a:solidFill>
            <a:schemeClr val="tx1"/>
          </a:solidFill>
          <a:ln w="38100" cap="flat" cmpd="sng" algn="ctr">
            <a:noFill/>
            <a:prstDash val="solid"/>
            <a:round/>
            <a:headEnd type="none" w="med" len="med"/>
            <a:tailEnd type="none" w="med" len="med"/>
          </a:ln>
          <a:effectLst>
            <a:glow rad="444500">
              <a:schemeClr val="bg1"/>
            </a:glow>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7" name="Oval 6"/>
          <p:cNvSpPr/>
          <p:nvPr/>
        </p:nvSpPr>
        <p:spPr bwMode="auto">
          <a:xfrm>
            <a:off x="5868144" y="3789040"/>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8" name="Oval 7"/>
          <p:cNvSpPr/>
          <p:nvPr/>
        </p:nvSpPr>
        <p:spPr bwMode="auto">
          <a:xfrm>
            <a:off x="5436096" y="508518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9" name="Oval 8"/>
          <p:cNvSpPr/>
          <p:nvPr/>
        </p:nvSpPr>
        <p:spPr bwMode="auto">
          <a:xfrm>
            <a:off x="899592" y="4077072"/>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act</a:t>
            </a:r>
            <a:endParaRPr kumimoji="0" lang="en-US" sz="2200" b="0" i="0" u="none" strike="noStrike" cap="none" normalizeH="0" baseline="0" dirty="0">
              <a:ln>
                <a:noFill/>
              </a:ln>
              <a:solidFill>
                <a:schemeClr val="bg1"/>
              </a:solidFill>
              <a:effectLst/>
              <a:latin typeface="Myriad Web" charset="0"/>
            </a:endParaRPr>
          </a:p>
        </p:txBody>
      </p:sp>
      <p:cxnSp>
        <p:nvCxnSpPr>
          <p:cNvPr id="11" name="Curved Connector 10"/>
          <p:cNvCxnSpPr>
            <a:stCxn id="12" idx="0"/>
          </p:cNvCxnSpPr>
          <p:nvPr/>
        </p:nvCxnSpPr>
        <p:spPr bwMode="auto">
          <a:xfrm rot="5400000" flipH="1" flipV="1">
            <a:off x="4860032" y="2492896"/>
            <a:ext cx="1080120" cy="2520280"/>
          </a:xfrm>
          <a:prstGeom prst="curvedConnector2">
            <a:avLst/>
          </a:prstGeom>
          <a:solidFill>
            <a:srgbClr val="00B8FF"/>
          </a:solidFill>
          <a:ln w="38100" cap="flat" cmpd="sng" algn="ctr">
            <a:solidFill>
              <a:srgbClr val="FFFFFF"/>
            </a:solidFill>
            <a:prstDash val="solid"/>
            <a:round/>
            <a:headEnd type="none" w="med" len="med"/>
            <a:tailEnd type="arrow"/>
          </a:ln>
          <a:effectLst>
            <a:glow rad="50800">
              <a:schemeClr val="tx1">
                <a:alpha val="75000"/>
              </a:schemeClr>
            </a:glow>
          </a:effectLst>
        </p:spPr>
      </p:cxnSp>
      <p:sp>
        <p:nvSpPr>
          <p:cNvPr id="12" name="Rounded Rectangle 11"/>
          <p:cNvSpPr/>
          <p:nvPr/>
        </p:nvSpPr>
        <p:spPr bwMode="auto">
          <a:xfrm>
            <a:off x="3419873" y="4293096"/>
            <a:ext cx="1440160" cy="864096"/>
          </a:xfrm>
          <a:prstGeom prst="roundRect">
            <a:avLst/>
          </a:prstGeom>
          <a:solidFill>
            <a:srgbClr val="FFFFFF"/>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tx1"/>
                </a:solidFill>
                <a:effectLst/>
                <a:latin typeface="Myriad Web" charset="0"/>
              </a:rPr>
              <a:t>shared intention</a:t>
            </a:r>
            <a:endParaRPr kumimoji="0" lang="en-US" sz="2200" b="0" i="0" u="none" strike="noStrike" cap="none" normalizeH="0" baseline="0" dirty="0">
              <a:ln>
                <a:noFill/>
              </a:ln>
              <a:solidFill>
                <a:schemeClr val="tx1"/>
              </a:solidFill>
              <a:effectLst/>
              <a:latin typeface="Myriad Web" charset="0"/>
            </a:endParaRPr>
          </a:p>
        </p:txBody>
      </p:sp>
      <p:cxnSp>
        <p:nvCxnSpPr>
          <p:cNvPr id="13" name="Curved Connector 12"/>
          <p:cNvCxnSpPr>
            <a:stCxn id="12" idx="0"/>
          </p:cNvCxnSpPr>
          <p:nvPr/>
        </p:nvCxnSpPr>
        <p:spPr bwMode="auto">
          <a:xfrm rot="16200000" flipV="1">
            <a:off x="2843808" y="2996952"/>
            <a:ext cx="648072" cy="1944216"/>
          </a:xfrm>
          <a:prstGeom prst="curvedConnector2">
            <a:avLst/>
          </a:prstGeom>
          <a:solidFill>
            <a:srgbClr val="00B8FF"/>
          </a:solidFill>
          <a:ln w="38100" cap="flat" cmpd="sng" algn="ctr">
            <a:solidFill>
              <a:srgbClr val="FFFFFF"/>
            </a:solidFill>
            <a:prstDash val="solid"/>
            <a:round/>
            <a:headEnd type="none" w="med" len="med"/>
            <a:tailEnd type="arrow"/>
          </a:ln>
          <a:effectLst/>
        </p:spPr>
      </p:cxnSp>
      <p:sp>
        <p:nvSpPr>
          <p:cNvPr id="14" name="Text Box 2"/>
          <p:cNvSpPr txBox="1">
            <a:spLocks noChangeArrowheads="1"/>
          </p:cNvSpPr>
          <p:nvPr/>
        </p:nvSpPr>
        <p:spPr bwMode="auto">
          <a:xfrm rot="808668">
            <a:off x="2472886" y="3393613"/>
            <a:ext cx="1640855" cy="433068"/>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dirty="0" smtClean="0"/>
              <a:t>coordinates</a:t>
            </a:r>
            <a:endParaRPr lang="en-US" dirty="0"/>
          </a:p>
        </p:txBody>
      </p:sp>
      <p:sp>
        <p:nvSpPr>
          <p:cNvPr id="15" name="Text Box 2"/>
          <p:cNvSpPr txBox="1">
            <a:spLocks noChangeArrowheads="1"/>
          </p:cNvSpPr>
          <p:nvPr/>
        </p:nvSpPr>
        <p:spPr bwMode="auto">
          <a:xfrm rot="20189720">
            <a:off x="4271476" y="3063202"/>
            <a:ext cx="1640855" cy="433068"/>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dirty="0" smtClean="0"/>
              <a:t>represents</a:t>
            </a:r>
            <a:endParaRPr lang="en-US" dirty="0"/>
          </a:p>
        </p:txBody>
      </p:sp>
      <p:sp>
        <p:nvSpPr>
          <p:cNvPr id="16" name="Rectangle 15"/>
          <p:cNvSpPr/>
          <p:nvPr/>
        </p:nvSpPr>
        <p:spPr bwMode="auto">
          <a:xfrm>
            <a:off x="3779912" y="764704"/>
            <a:ext cx="2304256" cy="432048"/>
          </a:xfrm>
          <a:prstGeom prst="rect">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7" name="Rectangle 16"/>
          <p:cNvSpPr/>
          <p:nvPr/>
        </p:nvSpPr>
        <p:spPr>
          <a:xfrm>
            <a:off x="592139" y="369240"/>
            <a:ext cx="7796286" cy="769441"/>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Goal-directed joint action: an event with two or more agents which, taken as a whole, is directed to a goal.</a:t>
            </a:r>
            <a:endParaRPr lang="en-US" i="0" dirty="0">
              <a:effectLst>
                <a:glow rad="101600">
                  <a:schemeClr val="tx1">
                    <a:alpha val="75000"/>
                  </a:schemeClr>
                </a:glow>
              </a:effectLst>
            </a:endParaRPr>
          </a:p>
        </p:txBody>
      </p:sp>
    </p:spTree>
    <p:extLst>
      <p:ext uri="{BB962C8B-B14F-4D97-AF65-F5344CB8AC3E}">
        <p14:creationId xmlns:p14="http://schemas.microsoft.com/office/powerpoint/2010/main" val="1089487800"/>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bwMode="auto">
          <a:xfrm>
            <a:off x="512904" y="2659592"/>
            <a:ext cx="1656184" cy="2736304"/>
          </a:xfrm>
          <a:prstGeom prst="roundRect">
            <a:avLst/>
          </a:prstGeom>
          <a:solidFill>
            <a:srgbClr val="000000"/>
          </a:solidFill>
          <a:ln w="38100"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4" name="Oval 3"/>
          <p:cNvSpPr/>
          <p:nvPr/>
        </p:nvSpPr>
        <p:spPr bwMode="auto">
          <a:xfrm>
            <a:off x="755577" y="292494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act</a:t>
            </a:r>
            <a:endParaRPr kumimoji="0" lang="en-US" sz="2200" b="0" i="0" u="none" strike="noStrike" cap="none" normalizeH="0" baseline="0" dirty="0">
              <a:ln>
                <a:noFill/>
              </a:ln>
              <a:solidFill>
                <a:schemeClr val="bg1"/>
              </a:solidFill>
              <a:effectLst/>
              <a:latin typeface="Myriad Web" charset="0"/>
            </a:endParaRPr>
          </a:p>
        </p:txBody>
      </p:sp>
      <p:sp>
        <p:nvSpPr>
          <p:cNvPr id="5" name="Oval 4"/>
          <p:cNvSpPr/>
          <p:nvPr/>
        </p:nvSpPr>
        <p:spPr bwMode="auto">
          <a:xfrm>
            <a:off x="5580112" y="184482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6" name="Oval 5"/>
          <p:cNvSpPr/>
          <p:nvPr/>
        </p:nvSpPr>
        <p:spPr bwMode="auto">
          <a:xfrm>
            <a:off x="6660232" y="2708920"/>
            <a:ext cx="1008112" cy="1008112"/>
          </a:xfrm>
          <a:prstGeom prst="ellipse">
            <a:avLst/>
          </a:prstGeom>
          <a:solidFill>
            <a:schemeClr val="tx1"/>
          </a:solidFill>
          <a:ln w="38100" cap="flat" cmpd="sng" algn="ctr">
            <a:noFill/>
            <a:prstDash val="solid"/>
            <a:round/>
            <a:headEnd type="none" w="med" len="med"/>
            <a:tailEnd type="none" w="med" len="med"/>
          </a:ln>
          <a:effectLst>
            <a:glow rad="444500">
              <a:schemeClr val="bg1"/>
            </a:glow>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7" name="Oval 6"/>
          <p:cNvSpPr/>
          <p:nvPr/>
        </p:nvSpPr>
        <p:spPr bwMode="auto">
          <a:xfrm>
            <a:off x="5868144" y="3789040"/>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8" name="Oval 7"/>
          <p:cNvSpPr/>
          <p:nvPr/>
        </p:nvSpPr>
        <p:spPr bwMode="auto">
          <a:xfrm>
            <a:off x="5436096" y="508518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9" name="Oval 8"/>
          <p:cNvSpPr/>
          <p:nvPr/>
        </p:nvSpPr>
        <p:spPr bwMode="auto">
          <a:xfrm>
            <a:off x="899592" y="4077072"/>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act</a:t>
            </a:r>
            <a:endParaRPr kumimoji="0" lang="en-US" sz="2200" b="0" i="0" u="none" strike="noStrike" cap="none" normalizeH="0" baseline="0" dirty="0">
              <a:ln>
                <a:noFill/>
              </a:ln>
              <a:solidFill>
                <a:schemeClr val="bg1"/>
              </a:solidFill>
              <a:effectLst/>
              <a:latin typeface="Myriad Web" charset="0"/>
            </a:endParaRPr>
          </a:p>
        </p:txBody>
      </p:sp>
      <p:cxnSp>
        <p:nvCxnSpPr>
          <p:cNvPr id="11" name="Curved Connector 10"/>
          <p:cNvCxnSpPr>
            <a:stCxn id="12" idx="0"/>
          </p:cNvCxnSpPr>
          <p:nvPr/>
        </p:nvCxnSpPr>
        <p:spPr bwMode="auto">
          <a:xfrm rot="5400000" flipH="1" flipV="1">
            <a:off x="4860032" y="2492896"/>
            <a:ext cx="1080120" cy="2520280"/>
          </a:xfrm>
          <a:prstGeom prst="curvedConnector2">
            <a:avLst/>
          </a:prstGeom>
          <a:solidFill>
            <a:srgbClr val="00B8FF"/>
          </a:solidFill>
          <a:ln w="38100" cap="flat" cmpd="sng" algn="ctr">
            <a:solidFill>
              <a:schemeClr val="tx1">
                <a:lumMod val="50000"/>
                <a:lumOff val="50000"/>
              </a:schemeClr>
            </a:solidFill>
            <a:prstDash val="solid"/>
            <a:round/>
            <a:headEnd type="none" w="med" len="med"/>
            <a:tailEnd type="arrow"/>
          </a:ln>
          <a:effectLst>
            <a:glow rad="50800">
              <a:schemeClr val="tx1">
                <a:alpha val="75000"/>
              </a:schemeClr>
            </a:glow>
          </a:effectLst>
        </p:spPr>
      </p:cxnSp>
      <p:sp>
        <p:nvSpPr>
          <p:cNvPr id="12" name="Rounded Rectangle 11"/>
          <p:cNvSpPr/>
          <p:nvPr/>
        </p:nvSpPr>
        <p:spPr bwMode="auto">
          <a:xfrm>
            <a:off x="3419873" y="4293096"/>
            <a:ext cx="1440160" cy="864096"/>
          </a:xfrm>
          <a:prstGeom prst="roundRect">
            <a:avLst/>
          </a:prstGeom>
          <a:solidFill>
            <a:schemeClr val="tx1">
              <a:lumMod val="50000"/>
              <a:lumOff val="50000"/>
            </a:schemeClr>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tx1"/>
                </a:solidFill>
                <a:effectLst/>
                <a:latin typeface="Myriad Web" charset="0"/>
              </a:rPr>
              <a:t>shared intention</a:t>
            </a:r>
            <a:endParaRPr kumimoji="0" lang="en-US" sz="2200" b="0" i="0" u="none" strike="noStrike" cap="none" normalizeH="0" baseline="0" dirty="0">
              <a:ln>
                <a:noFill/>
              </a:ln>
              <a:solidFill>
                <a:schemeClr val="tx1"/>
              </a:solidFill>
              <a:effectLst/>
              <a:latin typeface="Myriad Web" charset="0"/>
            </a:endParaRPr>
          </a:p>
        </p:txBody>
      </p:sp>
      <p:cxnSp>
        <p:nvCxnSpPr>
          <p:cNvPr id="13" name="Curved Connector 12"/>
          <p:cNvCxnSpPr>
            <a:stCxn id="12" idx="0"/>
          </p:cNvCxnSpPr>
          <p:nvPr/>
        </p:nvCxnSpPr>
        <p:spPr bwMode="auto">
          <a:xfrm rot="16200000" flipV="1">
            <a:off x="2843808" y="2996952"/>
            <a:ext cx="648072" cy="1944216"/>
          </a:xfrm>
          <a:prstGeom prst="curvedConnector2">
            <a:avLst/>
          </a:prstGeom>
          <a:solidFill>
            <a:srgbClr val="00B8FF"/>
          </a:solidFill>
          <a:ln w="38100" cap="flat" cmpd="sng" algn="ctr">
            <a:solidFill>
              <a:schemeClr val="tx1">
                <a:lumMod val="50000"/>
                <a:lumOff val="50000"/>
              </a:schemeClr>
            </a:solidFill>
            <a:prstDash val="solid"/>
            <a:round/>
            <a:headEnd type="none" w="med" len="med"/>
            <a:tailEnd type="arrow"/>
          </a:ln>
          <a:effectLst/>
        </p:spPr>
      </p:cxnSp>
      <p:sp>
        <p:nvSpPr>
          <p:cNvPr id="14" name="Text Box 2"/>
          <p:cNvSpPr txBox="1">
            <a:spLocks noChangeArrowheads="1"/>
          </p:cNvSpPr>
          <p:nvPr/>
        </p:nvSpPr>
        <p:spPr bwMode="auto">
          <a:xfrm rot="808668">
            <a:off x="2472886" y="3393613"/>
            <a:ext cx="1640855" cy="433068"/>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dirty="0" smtClean="0">
                <a:solidFill>
                  <a:srgbClr val="595959"/>
                </a:solidFill>
              </a:rPr>
              <a:t>coordinates</a:t>
            </a:r>
            <a:endParaRPr lang="en-US" dirty="0">
              <a:solidFill>
                <a:srgbClr val="595959"/>
              </a:solidFill>
            </a:endParaRPr>
          </a:p>
        </p:txBody>
      </p:sp>
      <p:sp>
        <p:nvSpPr>
          <p:cNvPr id="15" name="Text Box 2"/>
          <p:cNvSpPr txBox="1">
            <a:spLocks noChangeArrowheads="1"/>
          </p:cNvSpPr>
          <p:nvPr/>
        </p:nvSpPr>
        <p:spPr bwMode="auto">
          <a:xfrm rot="20189720">
            <a:off x="4271476" y="3063202"/>
            <a:ext cx="1640855" cy="433068"/>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dirty="0" smtClean="0">
                <a:solidFill>
                  <a:srgbClr val="595959"/>
                </a:solidFill>
              </a:rPr>
              <a:t>represents</a:t>
            </a:r>
            <a:endParaRPr lang="en-US" dirty="0">
              <a:solidFill>
                <a:srgbClr val="595959"/>
              </a:solidFill>
            </a:endParaRPr>
          </a:p>
        </p:txBody>
      </p:sp>
      <p:cxnSp>
        <p:nvCxnSpPr>
          <p:cNvPr id="16" name="Curved Connector 15"/>
          <p:cNvCxnSpPr>
            <a:stCxn id="17" idx="0"/>
          </p:cNvCxnSpPr>
          <p:nvPr/>
        </p:nvCxnSpPr>
        <p:spPr bwMode="auto">
          <a:xfrm rot="15868923" flipH="1">
            <a:off x="4527243" y="1093307"/>
            <a:ext cx="1080120" cy="3096344"/>
          </a:xfrm>
          <a:prstGeom prst="curvedConnector2">
            <a:avLst/>
          </a:prstGeom>
          <a:solidFill>
            <a:srgbClr val="00B8FF"/>
          </a:solidFill>
          <a:ln w="38100" cap="flat" cmpd="sng" algn="ctr">
            <a:solidFill>
              <a:srgbClr val="FFFFFF"/>
            </a:solidFill>
            <a:prstDash val="solid"/>
            <a:round/>
            <a:headEnd type="none" w="med" len="med"/>
            <a:tailEnd type="none"/>
          </a:ln>
          <a:effectLst>
            <a:glow rad="50800">
              <a:schemeClr val="tx1">
                <a:alpha val="75000"/>
              </a:schemeClr>
            </a:glow>
          </a:effectLst>
        </p:spPr>
      </p:cxnSp>
      <p:sp>
        <p:nvSpPr>
          <p:cNvPr id="17" name="Rounded Rectangle 16"/>
          <p:cNvSpPr/>
          <p:nvPr/>
        </p:nvSpPr>
        <p:spPr bwMode="auto">
          <a:xfrm rot="21268923" flipV="1">
            <a:off x="2136684" y="1390696"/>
            <a:ext cx="2592288" cy="864096"/>
          </a:xfrm>
          <a:prstGeom prst="roundRect">
            <a:avLst/>
          </a:prstGeom>
          <a:solidFill>
            <a:srgbClr val="FFFFFF"/>
          </a:solidFill>
          <a:ln w="38100" cap="flat" cmpd="sng" algn="ctr">
            <a:noFill/>
            <a:prstDash val="solid"/>
            <a:round/>
            <a:headEnd type="none" w="med" len="med"/>
            <a:tailEnd type="none" w="med" len="med"/>
          </a:ln>
          <a:effectLst>
            <a:glow rad="254000">
              <a:schemeClr val="tx1">
                <a:alpha val="75000"/>
              </a:schemeClr>
            </a:glow>
          </a:effectLst>
        </p:spPr>
        <p:txBody>
          <a:bodyPr vert="horz" wrap="square" lIns="91440" tIns="45720" rIns="91440" bIns="45720" numCol="1" rtlCol="0" anchor="ctr" anchorCtr="0" compatLnSpc="1">
            <a:prstTxWarp prst="textNoShape">
              <a:avLst/>
            </a:prstTxWarp>
            <a:scene3d>
              <a:camera prst="orthographicFront">
                <a:rot lat="0" lon="0" rev="10800000"/>
              </a:camera>
              <a:lightRig rig="threePt" dir="t"/>
            </a:scene3d>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tx1"/>
                </a:solidFill>
                <a:effectLst/>
                <a:latin typeface="Myriad Web" charset="0"/>
              </a:rPr>
              <a:t>???</a:t>
            </a:r>
            <a:endParaRPr kumimoji="0" lang="en-US" sz="2200" b="0" i="0" u="none" strike="noStrike" cap="none" normalizeH="0" baseline="0" dirty="0">
              <a:ln>
                <a:noFill/>
              </a:ln>
              <a:solidFill>
                <a:schemeClr val="tx1"/>
              </a:solidFill>
              <a:effectLst/>
              <a:latin typeface="Myriad Web" charset="0"/>
            </a:endParaRPr>
          </a:p>
        </p:txBody>
      </p:sp>
      <p:cxnSp>
        <p:nvCxnSpPr>
          <p:cNvPr id="18" name="Curved Connector 17"/>
          <p:cNvCxnSpPr>
            <a:stCxn id="17" idx="0"/>
          </p:cNvCxnSpPr>
          <p:nvPr/>
        </p:nvCxnSpPr>
        <p:spPr bwMode="auto">
          <a:xfrm rot="5400000">
            <a:off x="2282954" y="2165574"/>
            <a:ext cx="1104202" cy="1278637"/>
          </a:xfrm>
          <a:prstGeom prst="curvedConnector2">
            <a:avLst/>
          </a:prstGeom>
          <a:solidFill>
            <a:srgbClr val="00B8FF"/>
          </a:solidFill>
          <a:ln w="38100" cap="flat" cmpd="sng" algn="ctr">
            <a:solidFill>
              <a:srgbClr val="FFFFFF"/>
            </a:solidFill>
            <a:prstDash val="solid"/>
            <a:round/>
            <a:headEnd type="none" w="med" len="med"/>
            <a:tailEnd type="none"/>
          </a:ln>
          <a:effectLst/>
        </p:spPr>
      </p:cxnSp>
      <p:sp>
        <p:nvSpPr>
          <p:cNvPr id="19" name="Rectangle 18"/>
          <p:cNvSpPr/>
          <p:nvPr/>
        </p:nvSpPr>
        <p:spPr bwMode="auto">
          <a:xfrm>
            <a:off x="3779912" y="764704"/>
            <a:ext cx="2304256" cy="432048"/>
          </a:xfrm>
          <a:prstGeom prst="rect">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0" name="Rectangle 19"/>
          <p:cNvSpPr/>
          <p:nvPr/>
        </p:nvSpPr>
        <p:spPr>
          <a:xfrm>
            <a:off x="592139" y="369240"/>
            <a:ext cx="7796286" cy="769441"/>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Goal-directed joint action: an event with two or more agents which, taken as a whole, is directed to a goal.</a:t>
            </a:r>
            <a:endParaRPr lang="en-US" i="0" dirty="0">
              <a:effectLst>
                <a:glow rad="101600">
                  <a:schemeClr val="tx1">
                    <a:alpha val="75000"/>
                  </a:schemeClr>
                </a:glow>
              </a:effectLst>
            </a:endParaRPr>
          </a:p>
        </p:txBody>
      </p:sp>
    </p:spTree>
    <p:extLst>
      <p:ext uri="{BB962C8B-B14F-4D97-AF65-F5344CB8AC3E}">
        <p14:creationId xmlns:p14="http://schemas.microsoft.com/office/powerpoint/2010/main" val="45938897"/>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bwMode="auto">
          <a:xfrm>
            <a:off x="0" y="0"/>
            <a:ext cx="9144000" cy="6858000"/>
          </a:xfrm>
          <a:prstGeom prst="rect">
            <a:avLst/>
          </a:prstGeom>
          <a:solidFill>
            <a:srgbClr val="0F3B00">
              <a:alpha val="67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0" name="Rectangle 9"/>
          <p:cNvSpPr/>
          <p:nvPr/>
        </p:nvSpPr>
        <p:spPr>
          <a:xfrm>
            <a:off x="592139" y="369240"/>
            <a:ext cx="7796286" cy="769441"/>
          </a:xfrm>
          <a:prstGeom prst="rect">
            <a:avLst/>
          </a:prstGeom>
        </p:spPr>
        <p:txBody>
          <a:bodyPr wrap="square">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Detour</a:t>
            </a:r>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Goals are not intentions</a:t>
            </a:r>
            <a:endParaRPr lang="en-US" i="0" dirty="0">
              <a:effectLst>
                <a:glow rad="101600">
                  <a:schemeClr val="tx1">
                    <a:alpha val="75000"/>
                  </a:schemeClr>
                </a:glow>
              </a:effectLst>
            </a:endParaRPr>
          </a:p>
        </p:txBody>
      </p:sp>
    </p:spTree>
    <p:extLst>
      <p:ext uri="{BB962C8B-B14F-4D97-AF65-F5344CB8AC3E}">
        <p14:creationId xmlns:p14="http://schemas.microsoft.com/office/powerpoint/2010/main" val="32419103"/>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0" y="0"/>
            <a:ext cx="9144000" cy="6858000"/>
          </a:xfrm>
          <a:prstGeom prst="rect">
            <a:avLst/>
          </a:prstGeom>
          <a:solidFill>
            <a:srgbClr val="0F3B00">
              <a:alpha val="67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3" name="Text Box 2"/>
          <p:cNvSpPr txBox="1">
            <a:spLocks noChangeArrowheads="1"/>
          </p:cNvSpPr>
          <p:nvPr/>
        </p:nvSpPr>
        <p:spPr bwMode="auto">
          <a:xfrm>
            <a:off x="592138" y="1033463"/>
            <a:ext cx="7292975" cy="771623"/>
          </a:xfrm>
          <a:prstGeom prst="rect">
            <a:avLst/>
          </a:prstGeom>
          <a:noFill/>
          <a:ln w="9525">
            <a:noFill/>
            <a:round/>
            <a:headEnd/>
            <a:tailEnd/>
          </a:ln>
          <a:effectLst/>
        </p:spPr>
        <p:txBody>
          <a:bodyPr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What is the relation between an action and the goal (or goals) to which it is directed?</a:t>
            </a:r>
            <a:endParaRPr lang="en-US" i="0" dirty="0"/>
          </a:p>
        </p:txBody>
      </p:sp>
      <p:sp>
        <p:nvSpPr>
          <p:cNvPr id="4" name="Oval 3"/>
          <p:cNvSpPr/>
          <p:nvPr/>
        </p:nvSpPr>
        <p:spPr bwMode="auto">
          <a:xfrm>
            <a:off x="755576" y="292494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act</a:t>
            </a:r>
            <a:endParaRPr kumimoji="0" lang="en-US" sz="2200" b="0" i="0" u="none" strike="noStrike" cap="none" normalizeH="0" baseline="0" dirty="0">
              <a:ln>
                <a:noFill/>
              </a:ln>
              <a:solidFill>
                <a:schemeClr val="bg1"/>
              </a:solidFill>
              <a:effectLst/>
              <a:latin typeface="Myriad Web" charset="0"/>
            </a:endParaRPr>
          </a:p>
        </p:txBody>
      </p:sp>
      <p:sp>
        <p:nvSpPr>
          <p:cNvPr id="6" name="Oval 5"/>
          <p:cNvSpPr/>
          <p:nvPr/>
        </p:nvSpPr>
        <p:spPr bwMode="auto">
          <a:xfrm>
            <a:off x="6660232" y="2708920"/>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17" name="Oval 16"/>
          <p:cNvSpPr/>
          <p:nvPr/>
        </p:nvSpPr>
        <p:spPr bwMode="auto">
          <a:xfrm>
            <a:off x="5580112" y="184482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19" name="Oval 18"/>
          <p:cNvSpPr/>
          <p:nvPr/>
        </p:nvSpPr>
        <p:spPr bwMode="auto">
          <a:xfrm>
            <a:off x="5868144" y="3789040"/>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20" name="Oval 19"/>
          <p:cNvSpPr/>
          <p:nvPr/>
        </p:nvSpPr>
        <p:spPr bwMode="auto">
          <a:xfrm>
            <a:off x="5436096" y="508518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Tree>
    <p:extLst>
      <p:ext uri="{BB962C8B-B14F-4D97-AF65-F5344CB8AC3E}">
        <p14:creationId xmlns:p14="http://schemas.microsoft.com/office/powerpoint/2010/main" val="876300400"/>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4"/>
          <p:cNvSpPr txBox="1">
            <a:spLocks noChangeArrowheads="1"/>
          </p:cNvSpPr>
          <p:nvPr/>
        </p:nvSpPr>
        <p:spPr bwMode="auto">
          <a:xfrm>
            <a:off x="4898984" y="476672"/>
            <a:ext cx="3590925" cy="3978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spcBef>
                <a:spcPct val="25000"/>
              </a:spcBef>
            </a:pPr>
            <a:r>
              <a:rPr lang="en-GB" i="0" dirty="0" smtClean="0">
                <a:solidFill>
                  <a:schemeClr val="bg1">
                    <a:lumMod val="50000"/>
                  </a:schemeClr>
                </a:solidFill>
                <a:effectLst>
                  <a:glow rad="101600">
                    <a:schemeClr val="tx1">
                      <a:alpha val="75000"/>
                    </a:schemeClr>
                  </a:glow>
                </a:effectLst>
              </a:rPr>
              <a:t>tidying </a:t>
            </a:r>
            <a:r>
              <a:rPr lang="en-GB" i="0" dirty="0">
                <a:solidFill>
                  <a:schemeClr val="bg1">
                    <a:lumMod val="50000"/>
                  </a:schemeClr>
                </a:solidFill>
                <a:effectLst>
                  <a:glow rad="101600">
                    <a:schemeClr val="tx1">
                      <a:alpha val="75000"/>
                    </a:schemeClr>
                  </a:glow>
                </a:effectLst>
              </a:rPr>
              <a:t>up the toys together </a:t>
            </a:r>
          </a:p>
          <a:p>
            <a:pPr algn="r">
              <a:spcBef>
                <a:spcPct val="25000"/>
              </a:spcBef>
            </a:pPr>
            <a:r>
              <a:rPr lang="en-GB" sz="1600" i="0" dirty="0">
                <a:solidFill>
                  <a:schemeClr val="bg1">
                    <a:lumMod val="50000"/>
                  </a:schemeClr>
                </a:solidFill>
                <a:effectLst>
                  <a:glow rad="101600">
                    <a:schemeClr val="tx1">
                      <a:alpha val="75000"/>
                    </a:schemeClr>
                  </a:glow>
                </a:effectLst>
              </a:rPr>
              <a:t>(</a:t>
            </a:r>
            <a:r>
              <a:rPr lang="en-GB" sz="1600" i="0" dirty="0" err="1">
                <a:solidFill>
                  <a:schemeClr val="bg1">
                    <a:lumMod val="50000"/>
                  </a:schemeClr>
                </a:solidFill>
                <a:effectLst>
                  <a:glow rad="101600">
                    <a:schemeClr val="tx1">
                      <a:alpha val="75000"/>
                    </a:schemeClr>
                  </a:glow>
                </a:effectLst>
              </a:rPr>
              <a:t>Behne</a:t>
            </a:r>
            <a:r>
              <a:rPr lang="en-GB" sz="1600" i="0" dirty="0">
                <a:solidFill>
                  <a:schemeClr val="bg1">
                    <a:lumMod val="50000"/>
                  </a:schemeClr>
                </a:solidFill>
                <a:effectLst>
                  <a:glow rad="101600">
                    <a:schemeClr val="tx1">
                      <a:alpha val="75000"/>
                    </a:schemeClr>
                  </a:glow>
                </a:effectLst>
              </a:rPr>
              <a:t> et al 2005)</a:t>
            </a:r>
          </a:p>
          <a:p>
            <a:pPr algn="l">
              <a:spcBef>
                <a:spcPct val="25000"/>
              </a:spcBef>
            </a:pPr>
            <a:r>
              <a:rPr lang="en-GB" i="0" dirty="0">
                <a:solidFill>
                  <a:schemeClr val="bg1">
                    <a:lumMod val="50000"/>
                  </a:schemeClr>
                </a:solidFill>
                <a:effectLst>
                  <a:glow rad="101600">
                    <a:schemeClr val="tx1">
                      <a:alpha val="75000"/>
                    </a:schemeClr>
                  </a:glow>
                </a:effectLst>
              </a:rPr>
              <a:t>cooperatively pulling handles in sequence to make a dog-puppet sing </a:t>
            </a:r>
          </a:p>
          <a:p>
            <a:pPr algn="r">
              <a:spcBef>
                <a:spcPct val="25000"/>
              </a:spcBef>
            </a:pPr>
            <a:r>
              <a:rPr lang="en-GB" sz="1600" i="0" dirty="0">
                <a:solidFill>
                  <a:schemeClr val="bg1">
                    <a:lumMod val="50000"/>
                  </a:schemeClr>
                </a:solidFill>
                <a:effectLst>
                  <a:glow rad="101600">
                    <a:schemeClr val="tx1">
                      <a:alpha val="75000"/>
                    </a:schemeClr>
                  </a:glow>
                </a:effectLst>
              </a:rPr>
              <a:t>(Brownell et al 2006)</a:t>
            </a:r>
          </a:p>
          <a:p>
            <a:pPr algn="l">
              <a:spcBef>
                <a:spcPct val="25000"/>
              </a:spcBef>
            </a:pPr>
            <a:r>
              <a:rPr lang="en-GB" i="0" dirty="0">
                <a:solidFill>
                  <a:schemeClr val="bg1">
                    <a:lumMod val="50000"/>
                  </a:schemeClr>
                </a:solidFill>
                <a:effectLst>
                  <a:glow rad="101600">
                    <a:schemeClr val="tx1">
                      <a:alpha val="75000"/>
                    </a:schemeClr>
                  </a:glow>
                </a:effectLst>
              </a:rPr>
              <a:t>bouncing a ball on a large trampoline together </a:t>
            </a:r>
          </a:p>
          <a:p>
            <a:pPr algn="r">
              <a:spcBef>
                <a:spcPct val="25000"/>
              </a:spcBef>
            </a:pPr>
            <a:r>
              <a:rPr lang="en-GB" sz="1600" i="0" dirty="0">
                <a:solidFill>
                  <a:schemeClr val="bg1">
                    <a:lumMod val="50000"/>
                  </a:schemeClr>
                </a:solidFill>
                <a:effectLst>
                  <a:glow rad="101600">
                    <a:schemeClr val="tx1">
                      <a:alpha val="75000"/>
                    </a:schemeClr>
                  </a:glow>
                </a:effectLst>
              </a:rPr>
              <a:t>(</a:t>
            </a:r>
            <a:r>
              <a:rPr lang="en-GB" sz="1600" i="0" dirty="0" err="1">
                <a:solidFill>
                  <a:schemeClr val="bg1">
                    <a:lumMod val="50000"/>
                  </a:schemeClr>
                </a:solidFill>
                <a:effectLst>
                  <a:glow rad="101600">
                    <a:schemeClr val="tx1">
                      <a:alpha val="75000"/>
                    </a:schemeClr>
                  </a:glow>
                </a:effectLst>
              </a:rPr>
              <a:t>Tomasello</a:t>
            </a:r>
            <a:r>
              <a:rPr lang="en-GB" sz="1600" i="0" dirty="0">
                <a:solidFill>
                  <a:schemeClr val="bg1">
                    <a:lumMod val="50000"/>
                  </a:schemeClr>
                </a:solidFill>
                <a:effectLst>
                  <a:glow rad="101600">
                    <a:schemeClr val="tx1">
                      <a:alpha val="75000"/>
                    </a:schemeClr>
                  </a:glow>
                </a:effectLst>
              </a:rPr>
              <a:t> &amp; Carpenter 2007)</a:t>
            </a:r>
          </a:p>
          <a:p>
            <a:pPr algn="l">
              <a:spcBef>
                <a:spcPct val="25000"/>
              </a:spcBef>
            </a:pPr>
            <a:r>
              <a:rPr lang="en-GB" i="0" dirty="0" smtClean="0">
                <a:solidFill>
                  <a:schemeClr val="bg1">
                    <a:lumMod val="50000"/>
                  </a:schemeClr>
                </a:solidFill>
                <a:effectLst>
                  <a:glow rad="101600">
                    <a:schemeClr val="tx1">
                      <a:alpha val="75000"/>
                    </a:schemeClr>
                  </a:glow>
                </a:effectLst>
              </a:rPr>
              <a:t>pretending to row a boat together</a:t>
            </a:r>
            <a:endParaRPr lang="en-GB" i="0" dirty="0">
              <a:solidFill>
                <a:schemeClr val="bg1">
                  <a:lumMod val="50000"/>
                </a:schemeClr>
              </a:solidFill>
              <a:effectLst>
                <a:glow rad="101600">
                  <a:schemeClr val="tx1">
                    <a:alpha val="75000"/>
                  </a:schemeClr>
                </a:glow>
              </a:effectLst>
            </a:endParaRPr>
          </a:p>
        </p:txBody>
      </p:sp>
      <p:sp>
        <p:nvSpPr>
          <p:cNvPr id="3" name="Text Box 4"/>
          <p:cNvSpPr txBox="1">
            <a:spLocks noChangeArrowheads="1"/>
          </p:cNvSpPr>
          <p:nvPr/>
        </p:nvSpPr>
        <p:spPr bwMode="auto">
          <a:xfrm>
            <a:off x="683568" y="476672"/>
            <a:ext cx="3590925" cy="39395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25000"/>
              </a:spcBef>
            </a:pPr>
            <a:r>
              <a:rPr lang="en-GB" i="0" dirty="0" smtClean="0">
                <a:effectLst>
                  <a:glow rad="101600">
                    <a:schemeClr val="tx1">
                      <a:alpha val="75000"/>
                    </a:schemeClr>
                  </a:glow>
                </a:effectLst>
              </a:rPr>
              <a:t>painting a house together </a:t>
            </a:r>
          </a:p>
          <a:p>
            <a:pPr algn="r">
              <a:spcBef>
                <a:spcPct val="25000"/>
              </a:spcBef>
            </a:pPr>
            <a:r>
              <a:rPr lang="en-GB" sz="1600" i="0" dirty="0" smtClean="0">
                <a:effectLst>
                  <a:glow rad="101600">
                    <a:schemeClr val="tx1">
                      <a:alpha val="75000"/>
                    </a:schemeClr>
                  </a:glow>
                </a:effectLst>
              </a:rPr>
              <a:t>(Bratman 1992)</a:t>
            </a:r>
            <a:endParaRPr lang="en-GB" sz="1600" i="0" dirty="0">
              <a:effectLst>
                <a:glow rad="101600">
                  <a:schemeClr val="tx1">
                    <a:alpha val="75000"/>
                  </a:schemeClr>
                </a:glow>
              </a:effectLst>
            </a:endParaRPr>
          </a:p>
          <a:p>
            <a:pPr algn="l">
              <a:spcBef>
                <a:spcPct val="25000"/>
              </a:spcBef>
            </a:pPr>
            <a:r>
              <a:rPr lang="en-GB" i="0" dirty="0" smtClean="0">
                <a:effectLst>
                  <a:glow rad="101600">
                    <a:schemeClr val="tx1">
                      <a:alpha val="75000"/>
                    </a:schemeClr>
                  </a:glow>
                </a:effectLst>
              </a:rPr>
              <a:t>lifting a heavy sofa together </a:t>
            </a:r>
          </a:p>
          <a:p>
            <a:pPr algn="r">
              <a:spcBef>
                <a:spcPct val="25000"/>
              </a:spcBef>
            </a:pPr>
            <a:r>
              <a:rPr lang="en-GB" sz="1600" i="0" dirty="0" smtClean="0">
                <a:effectLst>
                  <a:glow rad="101600">
                    <a:schemeClr val="tx1">
                      <a:alpha val="75000"/>
                    </a:schemeClr>
                  </a:glow>
                </a:effectLst>
              </a:rPr>
              <a:t>(Velleman 1997)</a:t>
            </a:r>
          </a:p>
          <a:p>
            <a:pPr algn="l">
              <a:spcBef>
                <a:spcPct val="25000"/>
              </a:spcBef>
            </a:pPr>
            <a:r>
              <a:rPr lang="en-GB" i="0" dirty="0" smtClean="0">
                <a:effectLst>
                  <a:glow rad="101600">
                    <a:schemeClr val="tx1">
                      <a:alpha val="75000"/>
                    </a:schemeClr>
                  </a:glow>
                </a:effectLst>
              </a:rPr>
              <a:t>preparing a hollandaise sauce together </a:t>
            </a:r>
          </a:p>
          <a:p>
            <a:pPr algn="r">
              <a:spcBef>
                <a:spcPts val="0"/>
              </a:spcBef>
            </a:pPr>
            <a:r>
              <a:rPr lang="en-GB" sz="1600" i="0" dirty="0" smtClean="0">
                <a:effectLst>
                  <a:glow rad="101600">
                    <a:schemeClr val="tx1">
                      <a:alpha val="75000"/>
                    </a:schemeClr>
                  </a:glow>
                </a:effectLst>
              </a:rPr>
              <a:t>(Searle 1990)</a:t>
            </a:r>
          </a:p>
          <a:p>
            <a:pPr algn="l">
              <a:spcBef>
                <a:spcPct val="25000"/>
              </a:spcBef>
            </a:pPr>
            <a:r>
              <a:rPr lang="en-GB" i="0" dirty="0" smtClean="0">
                <a:effectLst>
                  <a:glow rad="101600">
                    <a:schemeClr val="tx1">
                      <a:alpha val="75000"/>
                    </a:schemeClr>
                  </a:glow>
                </a:effectLst>
              </a:rPr>
              <a:t>going to Chicago together </a:t>
            </a:r>
          </a:p>
          <a:p>
            <a:pPr algn="r">
              <a:spcBef>
                <a:spcPct val="25000"/>
              </a:spcBef>
            </a:pPr>
            <a:r>
              <a:rPr lang="en-GB" sz="1600" i="0" dirty="0" smtClean="0">
                <a:effectLst>
                  <a:glow rad="101600">
                    <a:schemeClr val="tx1">
                      <a:alpha val="75000"/>
                    </a:schemeClr>
                  </a:glow>
                </a:effectLst>
              </a:rPr>
              <a:t>(Kutz 2000)</a:t>
            </a:r>
          </a:p>
          <a:p>
            <a:pPr algn="l">
              <a:spcBef>
                <a:spcPct val="25000"/>
              </a:spcBef>
            </a:pPr>
            <a:r>
              <a:rPr lang="en-GB" i="0" dirty="0" smtClean="0">
                <a:effectLst>
                  <a:glow rad="101600">
                    <a:schemeClr val="tx1">
                      <a:alpha val="75000"/>
                    </a:schemeClr>
                  </a:glow>
                </a:effectLst>
              </a:rPr>
              <a:t>walking together </a:t>
            </a:r>
          </a:p>
          <a:p>
            <a:pPr algn="r">
              <a:spcBef>
                <a:spcPts val="0"/>
              </a:spcBef>
            </a:pPr>
            <a:r>
              <a:rPr lang="en-GB" sz="1600" i="0" dirty="0" smtClean="0">
                <a:effectLst>
                  <a:glow rad="101600">
                    <a:schemeClr val="tx1">
                      <a:alpha val="75000"/>
                    </a:schemeClr>
                  </a:glow>
                </a:effectLst>
              </a:rPr>
              <a:t>(Gilbert 1990)</a:t>
            </a:r>
            <a:endParaRPr lang="en-GB" sz="1600" i="0" dirty="0">
              <a:effectLst>
                <a:glow rad="101600">
                  <a:schemeClr val="tx1">
                    <a:alpha val="75000"/>
                  </a:schemeClr>
                </a:glow>
              </a:effectLst>
            </a:endParaRPr>
          </a:p>
        </p:txBody>
      </p:sp>
    </p:spTree>
    <p:extLst>
      <p:ext uri="{BB962C8B-B14F-4D97-AF65-F5344CB8AC3E}">
        <p14:creationId xmlns:p14="http://schemas.microsoft.com/office/powerpoint/2010/main" val="945241077"/>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0" y="0"/>
            <a:ext cx="9144000" cy="6858000"/>
          </a:xfrm>
          <a:prstGeom prst="rect">
            <a:avLst/>
          </a:prstGeom>
          <a:solidFill>
            <a:srgbClr val="0F3B00">
              <a:alpha val="67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3" name="Text Box 2"/>
          <p:cNvSpPr txBox="1">
            <a:spLocks noChangeArrowheads="1"/>
          </p:cNvSpPr>
          <p:nvPr/>
        </p:nvSpPr>
        <p:spPr bwMode="auto">
          <a:xfrm>
            <a:off x="592138" y="1033463"/>
            <a:ext cx="7292975" cy="771623"/>
          </a:xfrm>
          <a:prstGeom prst="rect">
            <a:avLst/>
          </a:prstGeom>
          <a:noFill/>
          <a:ln w="9525">
            <a:noFill/>
            <a:round/>
            <a:headEnd/>
            <a:tailEnd/>
          </a:ln>
          <a:effectLst/>
        </p:spPr>
        <p:txBody>
          <a:bodyPr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What is the relation between an action and the goal (or goals) to which it is directed?</a:t>
            </a:r>
            <a:endParaRPr lang="en-US" i="0" dirty="0"/>
          </a:p>
        </p:txBody>
      </p:sp>
      <p:sp>
        <p:nvSpPr>
          <p:cNvPr id="4" name="Oval 3"/>
          <p:cNvSpPr/>
          <p:nvPr/>
        </p:nvSpPr>
        <p:spPr bwMode="auto">
          <a:xfrm>
            <a:off x="755576" y="292494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act</a:t>
            </a:r>
            <a:endParaRPr kumimoji="0" lang="en-US" sz="2200" b="0" i="0" u="none" strike="noStrike" cap="none" normalizeH="0" baseline="0" dirty="0">
              <a:ln>
                <a:noFill/>
              </a:ln>
              <a:solidFill>
                <a:schemeClr val="bg1"/>
              </a:solidFill>
              <a:effectLst/>
              <a:latin typeface="Myriad Web" charset="0"/>
            </a:endParaRPr>
          </a:p>
        </p:txBody>
      </p:sp>
      <p:sp>
        <p:nvSpPr>
          <p:cNvPr id="9" name="Oval 8"/>
          <p:cNvSpPr/>
          <p:nvPr/>
        </p:nvSpPr>
        <p:spPr bwMode="auto">
          <a:xfrm>
            <a:off x="5580112" y="184482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10" name="Oval 9"/>
          <p:cNvSpPr/>
          <p:nvPr/>
        </p:nvSpPr>
        <p:spPr bwMode="auto">
          <a:xfrm>
            <a:off x="6660232" y="2708920"/>
            <a:ext cx="1008112" cy="1008112"/>
          </a:xfrm>
          <a:prstGeom prst="ellipse">
            <a:avLst/>
          </a:prstGeom>
          <a:solidFill>
            <a:schemeClr val="tx1"/>
          </a:solidFill>
          <a:ln w="38100" cap="flat" cmpd="sng" algn="ctr">
            <a:noFill/>
            <a:prstDash val="solid"/>
            <a:round/>
            <a:headEnd type="none" w="med" len="med"/>
            <a:tailEnd type="none" w="med" len="med"/>
          </a:ln>
          <a:effectLst>
            <a:glow rad="444500">
              <a:schemeClr val="bg1"/>
            </a:glow>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11" name="Oval 10"/>
          <p:cNvSpPr/>
          <p:nvPr/>
        </p:nvSpPr>
        <p:spPr bwMode="auto">
          <a:xfrm>
            <a:off x="5868144" y="3789040"/>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12" name="Oval 11"/>
          <p:cNvSpPr/>
          <p:nvPr/>
        </p:nvSpPr>
        <p:spPr bwMode="auto">
          <a:xfrm>
            <a:off x="5436096" y="508518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Tree>
    <p:extLst>
      <p:ext uri="{BB962C8B-B14F-4D97-AF65-F5344CB8AC3E}">
        <p14:creationId xmlns:p14="http://schemas.microsoft.com/office/powerpoint/2010/main" val="3725869723"/>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bwMode="auto">
          <a:xfrm>
            <a:off x="0" y="0"/>
            <a:ext cx="9144000" cy="6858000"/>
          </a:xfrm>
          <a:prstGeom prst="rect">
            <a:avLst/>
          </a:prstGeom>
          <a:solidFill>
            <a:srgbClr val="0F3B00">
              <a:alpha val="67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3" name="Text Box 2"/>
          <p:cNvSpPr txBox="1">
            <a:spLocks noChangeArrowheads="1"/>
          </p:cNvSpPr>
          <p:nvPr/>
        </p:nvSpPr>
        <p:spPr bwMode="auto">
          <a:xfrm>
            <a:off x="592138" y="1033463"/>
            <a:ext cx="7292975" cy="771623"/>
          </a:xfrm>
          <a:prstGeom prst="rect">
            <a:avLst/>
          </a:prstGeom>
          <a:noFill/>
          <a:ln w="9525">
            <a:noFill/>
            <a:round/>
            <a:headEnd/>
            <a:tailEnd/>
          </a:ln>
          <a:effectLst/>
        </p:spPr>
        <p:txBody>
          <a:bodyPr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What is the relation between an action and the goal (or goals) to which it is directed?</a:t>
            </a:r>
            <a:endParaRPr lang="en-US" i="0" dirty="0"/>
          </a:p>
        </p:txBody>
      </p:sp>
      <p:sp>
        <p:nvSpPr>
          <p:cNvPr id="4" name="Oval 3"/>
          <p:cNvSpPr/>
          <p:nvPr/>
        </p:nvSpPr>
        <p:spPr bwMode="auto">
          <a:xfrm>
            <a:off x="755576" y="292494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act</a:t>
            </a:r>
            <a:endParaRPr kumimoji="0" lang="en-US" sz="2200" b="0" i="0" u="none" strike="noStrike" cap="none" normalizeH="0" baseline="0" dirty="0">
              <a:ln>
                <a:noFill/>
              </a:ln>
              <a:solidFill>
                <a:schemeClr val="bg1"/>
              </a:solidFill>
              <a:effectLst/>
              <a:latin typeface="Myriad Web" charset="0"/>
            </a:endParaRPr>
          </a:p>
        </p:txBody>
      </p:sp>
      <p:sp>
        <p:nvSpPr>
          <p:cNvPr id="5" name="Oval 4"/>
          <p:cNvSpPr/>
          <p:nvPr/>
        </p:nvSpPr>
        <p:spPr bwMode="auto">
          <a:xfrm>
            <a:off x="5580112" y="184482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6" name="Oval 5"/>
          <p:cNvSpPr/>
          <p:nvPr/>
        </p:nvSpPr>
        <p:spPr bwMode="auto">
          <a:xfrm>
            <a:off x="6660232" y="2708920"/>
            <a:ext cx="1008112" cy="1008112"/>
          </a:xfrm>
          <a:prstGeom prst="ellipse">
            <a:avLst/>
          </a:prstGeom>
          <a:solidFill>
            <a:schemeClr val="tx1"/>
          </a:solidFill>
          <a:ln w="38100" cap="flat" cmpd="sng" algn="ctr">
            <a:noFill/>
            <a:prstDash val="solid"/>
            <a:round/>
            <a:headEnd type="none" w="med" len="med"/>
            <a:tailEnd type="none" w="med" len="med"/>
          </a:ln>
          <a:effectLst>
            <a:glow rad="444500">
              <a:schemeClr val="bg1"/>
            </a:glow>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7" name="Oval 6"/>
          <p:cNvSpPr/>
          <p:nvPr/>
        </p:nvSpPr>
        <p:spPr bwMode="auto">
          <a:xfrm>
            <a:off x="5868144" y="3789040"/>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8" name="Oval 7"/>
          <p:cNvSpPr/>
          <p:nvPr/>
        </p:nvSpPr>
        <p:spPr bwMode="auto">
          <a:xfrm>
            <a:off x="5436096" y="508518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cxnSp>
        <p:nvCxnSpPr>
          <p:cNvPr id="12" name="Curved Connector 11"/>
          <p:cNvCxnSpPr>
            <a:stCxn id="2" idx="0"/>
            <a:endCxn id="6" idx="2"/>
          </p:cNvCxnSpPr>
          <p:nvPr/>
        </p:nvCxnSpPr>
        <p:spPr bwMode="auto">
          <a:xfrm rot="5400000" flipH="1" flipV="1">
            <a:off x="4572000" y="2204864"/>
            <a:ext cx="1080120" cy="3096344"/>
          </a:xfrm>
          <a:prstGeom prst="curvedConnector2">
            <a:avLst/>
          </a:prstGeom>
          <a:solidFill>
            <a:srgbClr val="00B8FF"/>
          </a:solidFill>
          <a:ln w="38100" cap="flat" cmpd="sng" algn="ctr">
            <a:solidFill>
              <a:srgbClr val="FFFFFF"/>
            </a:solidFill>
            <a:prstDash val="solid"/>
            <a:round/>
            <a:headEnd type="none" w="med" len="med"/>
            <a:tailEnd type="arrow"/>
          </a:ln>
          <a:effectLst>
            <a:glow rad="50800">
              <a:srgbClr val="0F3B00">
                <a:alpha val="75000"/>
              </a:srgbClr>
            </a:glow>
          </a:effectLst>
        </p:spPr>
      </p:cxnSp>
      <p:sp>
        <p:nvSpPr>
          <p:cNvPr id="2" name="Rounded Rectangle 1"/>
          <p:cNvSpPr/>
          <p:nvPr/>
        </p:nvSpPr>
        <p:spPr bwMode="auto">
          <a:xfrm>
            <a:off x="2267744" y="4293096"/>
            <a:ext cx="2592288" cy="864096"/>
          </a:xfrm>
          <a:prstGeom prst="roundRect">
            <a:avLst/>
          </a:prstGeom>
          <a:solidFill>
            <a:srgbClr val="FFFFFF"/>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tx1"/>
                </a:solidFill>
                <a:effectLst/>
                <a:latin typeface="Myriad Web" charset="0"/>
              </a:rPr>
              <a:t>intention</a:t>
            </a:r>
            <a:r>
              <a:rPr kumimoji="0" lang="en-US" sz="2200" b="0" i="0" u="none" strike="noStrike" cap="none" normalizeH="0" dirty="0" smtClean="0">
                <a:ln>
                  <a:noFill/>
                </a:ln>
                <a:solidFill>
                  <a:schemeClr val="tx1"/>
                </a:solidFill>
                <a:effectLst/>
                <a:latin typeface="Myriad Web" charset="0"/>
              </a:rPr>
              <a:t> or other goal-state</a:t>
            </a:r>
            <a:endParaRPr kumimoji="0" lang="en-US" sz="2200" b="0" i="0" u="none" strike="noStrike" cap="none" normalizeH="0" baseline="0" dirty="0">
              <a:ln>
                <a:noFill/>
              </a:ln>
              <a:solidFill>
                <a:schemeClr val="tx1"/>
              </a:solidFill>
              <a:effectLst/>
              <a:latin typeface="Myriad Web" charset="0"/>
            </a:endParaRPr>
          </a:p>
        </p:txBody>
      </p:sp>
      <p:cxnSp>
        <p:nvCxnSpPr>
          <p:cNvPr id="10" name="Curved Connector 9"/>
          <p:cNvCxnSpPr>
            <a:stCxn id="2" idx="0"/>
            <a:endCxn id="4" idx="6"/>
          </p:cNvCxnSpPr>
          <p:nvPr/>
        </p:nvCxnSpPr>
        <p:spPr bwMode="auto">
          <a:xfrm rot="16200000" flipV="1">
            <a:off x="2231740" y="2960948"/>
            <a:ext cx="864096" cy="1800200"/>
          </a:xfrm>
          <a:prstGeom prst="curvedConnector2">
            <a:avLst/>
          </a:prstGeom>
          <a:solidFill>
            <a:srgbClr val="00B8FF"/>
          </a:solidFill>
          <a:ln w="38100" cap="flat" cmpd="sng" algn="ctr">
            <a:solidFill>
              <a:srgbClr val="FFFFFF"/>
            </a:solidFill>
            <a:prstDash val="solid"/>
            <a:round/>
            <a:headEnd type="none" w="med" len="med"/>
            <a:tailEnd type="arrow"/>
          </a:ln>
          <a:effectLst/>
        </p:spPr>
      </p:cxnSp>
    </p:spTree>
    <p:extLst>
      <p:ext uri="{BB962C8B-B14F-4D97-AF65-F5344CB8AC3E}">
        <p14:creationId xmlns:p14="http://schemas.microsoft.com/office/powerpoint/2010/main" val="1836543048"/>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bwMode="auto">
          <a:xfrm>
            <a:off x="0" y="0"/>
            <a:ext cx="9144000" cy="6858000"/>
          </a:xfrm>
          <a:prstGeom prst="rect">
            <a:avLst/>
          </a:prstGeom>
          <a:solidFill>
            <a:srgbClr val="0F3B00">
              <a:alpha val="67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3" name="Text Box 2"/>
          <p:cNvSpPr txBox="1">
            <a:spLocks noChangeArrowheads="1"/>
          </p:cNvSpPr>
          <p:nvPr/>
        </p:nvSpPr>
        <p:spPr bwMode="auto">
          <a:xfrm>
            <a:off x="592138" y="1033463"/>
            <a:ext cx="7292975" cy="771623"/>
          </a:xfrm>
          <a:prstGeom prst="rect">
            <a:avLst/>
          </a:prstGeom>
          <a:noFill/>
          <a:ln w="9525">
            <a:noFill/>
            <a:round/>
            <a:headEnd/>
            <a:tailEnd/>
          </a:ln>
          <a:effectLst/>
        </p:spPr>
        <p:txBody>
          <a:bodyPr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What is the relation between an action and the goal (or goals) to which it is directed?</a:t>
            </a:r>
            <a:endParaRPr lang="en-US" i="0" dirty="0"/>
          </a:p>
        </p:txBody>
      </p:sp>
      <p:sp>
        <p:nvSpPr>
          <p:cNvPr id="4" name="Oval 3"/>
          <p:cNvSpPr/>
          <p:nvPr/>
        </p:nvSpPr>
        <p:spPr bwMode="auto">
          <a:xfrm>
            <a:off x="755576" y="292494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act</a:t>
            </a:r>
            <a:endParaRPr kumimoji="0" lang="en-US" sz="2200" b="0" i="0" u="none" strike="noStrike" cap="none" normalizeH="0" baseline="0" dirty="0">
              <a:ln>
                <a:noFill/>
              </a:ln>
              <a:solidFill>
                <a:schemeClr val="bg1"/>
              </a:solidFill>
              <a:effectLst/>
              <a:latin typeface="Myriad Web" charset="0"/>
            </a:endParaRPr>
          </a:p>
        </p:txBody>
      </p:sp>
      <p:sp>
        <p:nvSpPr>
          <p:cNvPr id="5" name="Oval 4"/>
          <p:cNvSpPr/>
          <p:nvPr/>
        </p:nvSpPr>
        <p:spPr bwMode="auto">
          <a:xfrm>
            <a:off x="5580112" y="184482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6" name="Oval 5"/>
          <p:cNvSpPr/>
          <p:nvPr/>
        </p:nvSpPr>
        <p:spPr bwMode="auto">
          <a:xfrm>
            <a:off x="6660232" y="2708920"/>
            <a:ext cx="1008112" cy="1008112"/>
          </a:xfrm>
          <a:prstGeom prst="ellipse">
            <a:avLst/>
          </a:prstGeom>
          <a:solidFill>
            <a:schemeClr val="tx1"/>
          </a:solidFill>
          <a:ln w="38100" cap="flat" cmpd="sng" algn="ctr">
            <a:noFill/>
            <a:prstDash val="solid"/>
            <a:round/>
            <a:headEnd type="none" w="med" len="med"/>
            <a:tailEnd type="none" w="med" len="med"/>
          </a:ln>
          <a:effectLst>
            <a:glow rad="444500">
              <a:schemeClr val="bg1"/>
            </a:glow>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7" name="Oval 6"/>
          <p:cNvSpPr/>
          <p:nvPr/>
        </p:nvSpPr>
        <p:spPr bwMode="auto">
          <a:xfrm>
            <a:off x="5868144" y="3789040"/>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8" name="Oval 7"/>
          <p:cNvSpPr/>
          <p:nvPr/>
        </p:nvSpPr>
        <p:spPr bwMode="auto">
          <a:xfrm>
            <a:off x="5436096" y="508518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cxnSp>
        <p:nvCxnSpPr>
          <p:cNvPr id="14" name="Curved Connector 13"/>
          <p:cNvCxnSpPr>
            <a:stCxn id="15" idx="0"/>
          </p:cNvCxnSpPr>
          <p:nvPr/>
        </p:nvCxnSpPr>
        <p:spPr bwMode="auto">
          <a:xfrm rot="15868923" flipH="1">
            <a:off x="4527243" y="1093306"/>
            <a:ext cx="1080120" cy="3096344"/>
          </a:xfrm>
          <a:prstGeom prst="curvedConnector2">
            <a:avLst/>
          </a:prstGeom>
          <a:solidFill>
            <a:srgbClr val="00B8FF"/>
          </a:solidFill>
          <a:ln w="38100" cap="flat" cmpd="sng" algn="ctr">
            <a:solidFill>
              <a:srgbClr val="FFFFFF"/>
            </a:solidFill>
            <a:prstDash val="solid"/>
            <a:round/>
            <a:headEnd type="none" w="med" len="med"/>
            <a:tailEnd type="none"/>
          </a:ln>
          <a:effectLst>
            <a:glow rad="50800">
              <a:srgbClr val="0F3B00">
                <a:alpha val="75000"/>
              </a:srgbClr>
            </a:glow>
          </a:effectLst>
        </p:spPr>
      </p:cxnSp>
      <p:cxnSp>
        <p:nvCxnSpPr>
          <p:cNvPr id="16" name="Curved Connector 15"/>
          <p:cNvCxnSpPr>
            <a:stCxn id="15" idx="0"/>
          </p:cNvCxnSpPr>
          <p:nvPr/>
        </p:nvCxnSpPr>
        <p:spPr bwMode="auto">
          <a:xfrm rot="5068923">
            <a:off x="2187942" y="1869287"/>
            <a:ext cx="864096" cy="1800200"/>
          </a:xfrm>
          <a:prstGeom prst="curvedConnector2">
            <a:avLst/>
          </a:prstGeom>
          <a:solidFill>
            <a:srgbClr val="00B8FF"/>
          </a:solidFill>
          <a:ln w="38100" cap="flat" cmpd="sng" algn="ctr">
            <a:solidFill>
              <a:srgbClr val="FFFFFF"/>
            </a:solidFill>
            <a:prstDash val="solid"/>
            <a:round/>
            <a:headEnd type="none" w="med" len="med"/>
            <a:tailEnd type="none"/>
          </a:ln>
          <a:effectLst/>
        </p:spPr>
      </p:cxnSp>
      <p:sp>
        <p:nvSpPr>
          <p:cNvPr id="15" name="Rounded Rectangle 14"/>
          <p:cNvSpPr/>
          <p:nvPr/>
        </p:nvSpPr>
        <p:spPr bwMode="auto">
          <a:xfrm rot="21268923" flipV="1">
            <a:off x="2136684" y="1390696"/>
            <a:ext cx="2592288" cy="864096"/>
          </a:xfrm>
          <a:prstGeom prst="roundRect">
            <a:avLst/>
          </a:prstGeom>
          <a:solidFill>
            <a:srgbClr val="FFFFFF"/>
          </a:solidFill>
          <a:ln w="38100" cap="flat" cmpd="sng" algn="ctr">
            <a:noFill/>
            <a:prstDash val="solid"/>
            <a:round/>
            <a:headEnd type="none" w="med" len="med"/>
            <a:tailEnd type="none" w="med" len="med"/>
          </a:ln>
          <a:effectLst>
            <a:glow rad="254000">
              <a:schemeClr val="tx1">
                <a:alpha val="75000"/>
              </a:schemeClr>
            </a:glow>
          </a:effectLst>
        </p:spPr>
        <p:txBody>
          <a:bodyPr vert="horz" wrap="square" lIns="91440" tIns="45720" rIns="91440" bIns="45720" numCol="1" rtlCol="0" anchor="t" anchorCtr="0" compatLnSpc="1">
            <a:prstTxWarp prst="textNoShape">
              <a:avLst/>
            </a:prstTxWarp>
            <a:scene3d>
              <a:camera prst="orthographicFront">
                <a:rot lat="0" lon="0" rev="10800000"/>
              </a:camera>
              <a:lightRig rig="threePt" dir="t"/>
            </a:scene3d>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tx1"/>
                </a:solidFill>
                <a:effectLst/>
                <a:latin typeface="Myriad Web" charset="0"/>
              </a:rPr>
              <a:t>teleological function</a:t>
            </a:r>
            <a:endParaRPr kumimoji="0" lang="en-US" sz="2200" b="0" i="0" u="none" strike="noStrike" cap="none" normalizeH="0" baseline="0" dirty="0">
              <a:ln>
                <a:noFill/>
              </a:ln>
              <a:solidFill>
                <a:schemeClr val="tx1"/>
              </a:solidFill>
              <a:effectLst/>
              <a:latin typeface="Myriad Web" charset="0"/>
            </a:endParaRPr>
          </a:p>
        </p:txBody>
      </p:sp>
      <p:cxnSp>
        <p:nvCxnSpPr>
          <p:cNvPr id="17" name="Curved Connector 16"/>
          <p:cNvCxnSpPr/>
          <p:nvPr/>
        </p:nvCxnSpPr>
        <p:spPr bwMode="auto">
          <a:xfrm rot="5400000" flipH="1" flipV="1">
            <a:off x="4572000" y="2204864"/>
            <a:ext cx="1080120" cy="3096344"/>
          </a:xfrm>
          <a:prstGeom prst="curvedConnector2">
            <a:avLst/>
          </a:prstGeom>
          <a:solidFill>
            <a:srgbClr val="00B8FF"/>
          </a:solidFill>
          <a:ln w="38100" cap="flat" cmpd="sng" algn="ctr">
            <a:solidFill>
              <a:srgbClr val="FFFFFF">
                <a:alpha val="34000"/>
              </a:srgbClr>
            </a:solidFill>
            <a:prstDash val="solid"/>
            <a:round/>
            <a:headEnd type="none" w="med" len="med"/>
            <a:tailEnd type="arrow"/>
          </a:ln>
          <a:effectLst>
            <a:glow rad="50800">
              <a:srgbClr val="0F3B00">
                <a:alpha val="34000"/>
              </a:srgbClr>
            </a:glow>
          </a:effectLst>
        </p:spPr>
      </p:cxnSp>
      <p:sp>
        <p:nvSpPr>
          <p:cNvPr id="2" name="Rounded Rectangle 1"/>
          <p:cNvSpPr/>
          <p:nvPr/>
        </p:nvSpPr>
        <p:spPr bwMode="auto">
          <a:xfrm>
            <a:off x="2267744" y="4293096"/>
            <a:ext cx="2592288" cy="864096"/>
          </a:xfrm>
          <a:prstGeom prst="roundRect">
            <a:avLst/>
          </a:prstGeom>
          <a:solidFill>
            <a:srgbClr val="FFFFFF">
              <a:alpha val="34000"/>
            </a:srgbClr>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tx1"/>
                </a:solidFill>
                <a:effectLst/>
                <a:latin typeface="Myriad Web" charset="0"/>
              </a:rPr>
              <a:t>intention</a:t>
            </a:r>
            <a:r>
              <a:rPr kumimoji="0" lang="en-US" sz="2200" b="0" i="0" u="none" strike="noStrike" cap="none" normalizeH="0" dirty="0" smtClean="0">
                <a:ln>
                  <a:noFill/>
                </a:ln>
                <a:solidFill>
                  <a:schemeClr val="tx1"/>
                </a:solidFill>
                <a:effectLst/>
                <a:latin typeface="Myriad Web" charset="0"/>
              </a:rPr>
              <a:t> or other goal-state</a:t>
            </a:r>
            <a:endParaRPr kumimoji="0" lang="en-US" sz="2200" b="0" i="0" u="none" strike="noStrike" cap="none" normalizeH="0" baseline="0" dirty="0">
              <a:ln>
                <a:noFill/>
              </a:ln>
              <a:solidFill>
                <a:schemeClr val="tx1"/>
              </a:solidFill>
              <a:effectLst/>
              <a:latin typeface="Myriad Web" charset="0"/>
            </a:endParaRPr>
          </a:p>
        </p:txBody>
      </p:sp>
      <p:cxnSp>
        <p:nvCxnSpPr>
          <p:cNvPr id="10" name="Curved Connector 9"/>
          <p:cNvCxnSpPr>
            <a:stCxn id="2" idx="0"/>
            <a:endCxn id="4" idx="6"/>
          </p:cNvCxnSpPr>
          <p:nvPr/>
        </p:nvCxnSpPr>
        <p:spPr bwMode="auto">
          <a:xfrm rot="16200000" flipV="1">
            <a:off x="2231740" y="2960948"/>
            <a:ext cx="864096" cy="1800200"/>
          </a:xfrm>
          <a:prstGeom prst="curvedConnector2">
            <a:avLst/>
          </a:prstGeom>
          <a:solidFill>
            <a:srgbClr val="00B8FF"/>
          </a:solidFill>
          <a:ln w="38100" cap="flat" cmpd="sng" algn="ctr">
            <a:solidFill>
              <a:srgbClr val="FFFFFF">
                <a:alpha val="34000"/>
              </a:srgbClr>
            </a:solidFill>
            <a:prstDash val="solid"/>
            <a:round/>
            <a:headEnd type="none" w="med" len="med"/>
            <a:tailEnd type="arrow"/>
          </a:ln>
          <a:effectLst/>
        </p:spPr>
      </p:cxnSp>
    </p:spTree>
    <p:extLst>
      <p:ext uri="{BB962C8B-B14F-4D97-AF65-F5344CB8AC3E}">
        <p14:creationId xmlns:p14="http://schemas.microsoft.com/office/powerpoint/2010/main" val="3840166891"/>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bwMode="auto">
          <a:xfrm>
            <a:off x="0" y="0"/>
            <a:ext cx="9144000" cy="6858000"/>
          </a:xfrm>
          <a:prstGeom prst="rect">
            <a:avLst/>
          </a:prstGeom>
          <a:solidFill>
            <a:srgbClr val="0F3B00">
              <a:alpha val="67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3" name="Text Box 2"/>
          <p:cNvSpPr txBox="1">
            <a:spLocks noChangeArrowheads="1"/>
          </p:cNvSpPr>
          <p:nvPr/>
        </p:nvSpPr>
        <p:spPr bwMode="auto">
          <a:xfrm>
            <a:off x="592138" y="1033463"/>
            <a:ext cx="7292975" cy="771623"/>
          </a:xfrm>
          <a:prstGeom prst="rect">
            <a:avLst/>
          </a:prstGeom>
          <a:noFill/>
          <a:ln w="9525">
            <a:noFill/>
            <a:round/>
            <a:headEnd/>
            <a:tailEnd/>
          </a:ln>
          <a:effectLst/>
        </p:spPr>
        <p:txBody>
          <a:bodyPr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What is the relation between an action and the goal (or goals) to which it is directed?</a:t>
            </a:r>
            <a:endParaRPr lang="en-US" i="0" dirty="0"/>
          </a:p>
        </p:txBody>
      </p:sp>
      <p:sp>
        <p:nvSpPr>
          <p:cNvPr id="4" name="Oval 3"/>
          <p:cNvSpPr/>
          <p:nvPr/>
        </p:nvSpPr>
        <p:spPr bwMode="auto">
          <a:xfrm>
            <a:off x="755576" y="292494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act</a:t>
            </a:r>
            <a:endParaRPr kumimoji="0" lang="en-US" sz="2200" b="0" i="0" u="none" strike="noStrike" cap="none" normalizeH="0" baseline="0" dirty="0">
              <a:ln>
                <a:noFill/>
              </a:ln>
              <a:solidFill>
                <a:schemeClr val="bg1"/>
              </a:solidFill>
              <a:effectLst/>
              <a:latin typeface="Myriad Web" charset="0"/>
            </a:endParaRPr>
          </a:p>
        </p:txBody>
      </p:sp>
      <p:sp>
        <p:nvSpPr>
          <p:cNvPr id="5" name="Oval 4"/>
          <p:cNvSpPr/>
          <p:nvPr/>
        </p:nvSpPr>
        <p:spPr bwMode="auto">
          <a:xfrm>
            <a:off x="5580112" y="184482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6" name="Oval 5"/>
          <p:cNvSpPr/>
          <p:nvPr/>
        </p:nvSpPr>
        <p:spPr bwMode="auto">
          <a:xfrm>
            <a:off x="6660232" y="2708920"/>
            <a:ext cx="1008112" cy="1008112"/>
          </a:xfrm>
          <a:prstGeom prst="ellipse">
            <a:avLst/>
          </a:prstGeom>
          <a:solidFill>
            <a:schemeClr val="tx1"/>
          </a:solidFill>
          <a:ln w="38100" cap="flat" cmpd="sng" algn="ctr">
            <a:noFill/>
            <a:prstDash val="solid"/>
            <a:round/>
            <a:headEnd type="none" w="med" len="med"/>
            <a:tailEnd type="none" w="med" len="med"/>
          </a:ln>
          <a:effectLst>
            <a:glow rad="444500">
              <a:schemeClr val="bg1"/>
            </a:glow>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7" name="Oval 6"/>
          <p:cNvSpPr/>
          <p:nvPr/>
        </p:nvSpPr>
        <p:spPr bwMode="auto">
          <a:xfrm>
            <a:off x="5868144" y="3789040"/>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8" name="Oval 7"/>
          <p:cNvSpPr/>
          <p:nvPr/>
        </p:nvSpPr>
        <p:spPr bwMode="auto">
          <a:xfrm>
            <a:off x="5436096" y="508518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cxnSp>
        <p:nvCxnSpPr>
          <p:cNvPr id="14" name="Curved Connector 13"/>
          <p:cNvCxnSpPr>
            <a:stCxn id="15" idx="0"/>
          </p:cNvCxnSpPr>
          <p:nvPr/>
        </p:nvCxnSpPr>
        <p:spPr bwMode="auto">
          <a:xfrm rot="15868923" flipH="1">
            <a:off x="4527243" y="1093306"/>
            <a:ext cx="1080120" cy="3096344"/>
          </a:xfrm>
          <a:prstGeom prst="curvedConnector2">
            <a:avLst/>
          </a:prstGeom>
          <a:solidFill>
            <a:srgbClr val="00B8FF"/>
          </a:solidFill>
          <a:ln w="38100" cap="flat" cmpd="sng" algn="ctr">
            <a:solidFill>
              <a:srgbClr val="FFFFFF"/>
            </a:solidFill>
            <a:prstDash val="solid"/>
            <a:round/>
            <a:headEnd type="none" w="med" len="med"/>
            <a:tailEnd type="none"/>
          </a:ln>
          <a:effectLst>
            <a:glow rad="50800">
              <a:srgbClr val="0F3B00">
                <a:alpha val="75000"/>
              </a:srgbClr>
            </a:glow>
          </a:effectLst>
        </p:spPr>
      </p:cxnSp>
      <p:cxnSp>
        <p:nvCxnSpPr>
          <p:cNvPr id="16" name="Curved Connector 15"/>
          <p:cNvCxnSpPr>
            <a:stCxn id="15" idx="0"/>
          </p:cNvCxnSpPr>
          <p:nvPr/>
        </p:nvCxnSpPr>
        <p:spPr bwMode="auto">
          <a:xfrm rot="5068923">
            <a:off x="2187942" y="1869287"/>
            <a:ext cx="864096" cy="1800200"/>
          </a:xfrm>
          <a:prstGeom prst="curvedConnector2">
            <a:avLst/>
          </a:prstGeom>
          <a:solidFill>
            <a:srgbClr val="00B8FF"/>
          </a:solidFill>
          <a:ln w="38100" cap="flat" cmpd="sng" algn="ctr">
            <a:solidFill>
              <a:srgbClr val="FFFFFF"/>
            </a:solidFill>
            <a:prstDash val="solid"/>
            <a:round/>
            <a:headEnd type="none" w="med" len="med"/>
            <a:tailEnd type="none"/>
          </a:ln>
          <a:effectLst/>
        </p:spPr>
      </p:cxnSp>
      <p:sp>
        <p:nvSpPr>
          <p:cNvPr id="17" name="Rounded Rectangle 16"/>
          <p:cNvSpPr/>
          <p:nvPr/>
        </p:nvSpPr>
        <p:spPr bwMode="auto">
          <a:xfrm flipV="1">
            <a:off x="-108521" y="-99392"/>
            <a:ext cx="4680521" cy="1765294"/>
          </a:xfrm>
          <a:prstGeom prst="roundRect">
            <a:avLst>
              <a:gd name="adj" fmla="val 8709"/>
            </a:avLst>
          </a:prstGeom>
          <a:solidFill>
            <a:srgbClr val="FFFFFF"/>
          </a:solidFill>
          <a:ln w="38100" cap="flat" cmpd="sng" algn="ctr">
            <a:noFill/>
            <a:prstDash val="solid"/>
            <a:round/>
            <a:headEnd type="none" w="med" len="med"/>
            <a:tailEnd type="none" w="med" len="med"/>
          </a:ln>
          <a:effectLst>
            <a:glow rad="254000">
              <a:schemeClr val="tx1">
                <a:alpha val="75000"/>
              </a:schemeClr>
            </a:glow>
          </a:effectLst>
        </p:spPr>
        <p:txBody>
          <a:bodyPr vert="horz" wrap="square" lIns="91440" tIns="45720" rIns="91440" bIns="45720" numCol="1" rtlCol="0" anchor="t" anchorCtr="0" compatLnSpc="1">
            <a:prstTxWarp prst="textNoShape">
              <a:avLst/>
            </a:prstTxWarp>
            <a:scene3d>
              <a:camera prst="orthographicFront">
                <a:rot lat="0" lon="0" rev="10800000"/>
              </a:camera>
              <a:lightRig rig="threePt" dir="t"/>
            </a:scene3d>
          </a:bodyPr>
          <a:lstStyle/>
          <a:p>
            <a:endParaRPr lang="en-US" i="0" dirty="0">
              <a:solidFill>
                <a:schemeClr val="tx2"/>
              </a:solidFill>
              <a:effectLst>
                <a:glow rad="101600">
                  <a:schemeClr val="bg1">
                    <a:alpha val="75000"/>
                  </a:schemeClr>
                </a:glow>
              </a:effectLst>
            </a:endParaRPr>
          </a:p>
        </p:txBody>
      </p:sp>
      <p:cxnSp>
        <p:nvCxnSpPr>
          <p:cNvPr id="18" name="Curved Connector 17"/>
          <p:cNvCxnSpPr/>
          <p:nvPr/>
        </p:nvCxnSpPr>
        <p:spPr bwMode="auto">
          <a:xfrm rot="5400000" flipH="1" flipV="1">
            <a:off x="4572000" y="2204864"/>
            <a:ext cx="1080120" cy="3096344"/>
          </a:xfrm>
          <a:prstGeom prst="curvedConnector2">
            <a:avLst/>
          </a:prstGeom>
          <a:solidFill>
            <a:srgbClr val="00B8FF"/>
          </a:solidFill>
          <a:ln w="38100" cap="flat" cmpd="sng" algn="ctr">
            <a:solidFill>
              <a:srgbClr val="FFFFFF">
                <a:alpha val="34000"/>
              </a:srgbClr>
            </a:solidFill>
            <a:prstDash val="solid"/>
            <a:round/>
            <a:headEnd type="none" w="med" len="med"/>
            <a:tailEnd type="arrow"/>
          </a:ln>
          <a:effectLst>
            <a:glow rad="50800">
              <a:srgbClr val="0F3B00">
                <a:alpha val="34000"/>
              </a:srgbClr>
            </a:glow>
          </a:effectLst>
        </p:spPr>
      </p:cxnSp>
      <p:sp>
        <p:nvSpPr>
          <p:cNvPr id="2" name="Rounded Rectangle 1"/>
          <p:cNvSpPr/>
          <p:nvPr/>
        </p:nvSpPr>
        <p:spPr bwMode="auto">
          <a:xfrm>
            <a:off x="2267744" y="4293096"/>
            <a:ext cx="2592288" cy="864096"/>
          </a:xfrm>
          <a:prstGeom prst="roundRect">
            <a:avLst/>
          </a:prstGeom>
          <a:solidFill>
            <a:srgbClr val="FFFFFF">
              <a:alpha val="34000"/>
            </a:srgbClr>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tx1"/>
                </a:solidFill>
                <a:effectLst/>
                <a:latin typeface="Myriad Web" charset="0"/>
              </a:rPr>
              <a:t>intention</a:t>
            </a:r>
            <a:r>
              <a:rPr kumimoji="0" lang="en-US" sz="2200" b="0" i="0" u="none" strike="noStrike" cap="none" normalizeH="0" dirty="0" smtClean="0">
                <a:ln>
                  <a:noFill/>
                </a:ln>
                <a:solidFill>
                  <a:schemeClr val="tx1"/>
                </a:solidFill>
                <a:effectLst/>
                <a:latin typeface="Myriad Web" charset="0"/>
              </a:rPr>
              <a:t> or other goal-state</a:t>
            </a:r>
            <a:endParaRPr kumimoji="0" lang="en-US" sz="2200" b="0" i="0" u="none" strike="noStrike" cap="none" normalizeH="0" baseline="0" dirty="0">
              <a:ln>
                <a:noFill/>
              </a:ln>
              <a:solidFill>
                <a:schemeClr val="tx1"/>
              </a:solidFill>
              <a:effectLst/>
              <a:latin typeface="Myriad Web" charset="0"/>
            </a:endParaRPr>
          </a:p>
        </p:txBody>
      </p:sp>
      <p:cxnSp>
        <p:nvCxnSpPr>
          <p:cNvPr id="10" name="Curved Connector 9"/>
          <p:cNvCxnSpPr>
            <a:stCxn id="2" idx="0"/>
            <a:endCxn id="4" idx="6"/>
          </p:cNvCxnSpPr>
          <p:nvPr/>
        </p:nvCxnSpPr>
        <p:spPr bwMode="auto">
          <a:xfrm rot="16200000" flipV="1">
            <a:off x="2231740" y="2960948"/>
            <a:ext cx="864096" cy="1800200"/>
          </a:xfrm>
          <a:prstGeom prst="curvedConnector2">
            <a:avLst/>
          </a:prstGeom>
          <a:solidFill>
            <a:srgbClr val="00B8FF"/>
          </a:solidFill>
          <a:ln w="38100" cap="flat" cmpd="sng" algn="ctr">
            <a:solidFill>
              <a:srgbClr val="FFFFFF">
                <a:alpha val="34000"/>
              </a:srgbClr>
            </a:solidFill>
            <a:prstDash val="solid"/>
            <a:round/>
            <a:headEnd type="none" w="med" len="med"/>
            <a:tailEnd type="arrow"/>
          </a:ln>
          <a:effectLst/>
        </p:spPr>
      </p:cxnSp>
      <p:sp>
        <p:nvSpPr>
          <p:cNvPr id="15" name="Rounded Rectangle 14"/>
          <p:cNvSpPr/>
          <p:nvPr/>
        </p:nvSpPr>
        <p:spPr bwMode="auto">
          <a:xfrm rot="21268923" flipV="1">
            <a:off x="2136684" y="1390696"/>
            <a:ext cx="2592288" cy="864096"/>
          </a:xfrm>
          <a:prstGeom prst="roundRect">
            <a:avLst/>
          </a:prstGeom>
          <a:solidFill>
            <a:srgbClr val="FFFFFF"/>
          </a:solidFill>
          <a:ln w="38100" cap="flat" cmpd="sng" algn="ctr">
            <a:noFill/>
            <a:prstDash val="solid"/>
            <a:round/>
            <a:headEnd type="none" w="med" len="med"/>
            <a:tailEnd type="none" w="med" len="med"/>
          </a:ln>
          <a:effectLst>
            <a:glow rad="254000">
              <a:schemeClr val="tx1">
                <a:alpha val="75000"/>
              </a:schemeClr>
            </a:glow>
          </a:effectLst>
        </p:spPr>
        <p:txBody>
          <a:bodyPr vert="horz" wrap="square" lIns="91440" tIns="45720" rIns="91440" bIns="45720" numCol="1" rtlCol="0" anchor="t" anchorCtr="0" compatLnSpc="1">
            <a:prstTxWarp prst="textNoShape">
              <a:avLst/>
            </a:prstTxWarp>
            <a:scene3d>
              <a:camera prst="orthographicFront">
                <a:rot lat="0" lon="0" rev="10800000"/>
              </a:camera>
              <a:lightRig rig="threePt" dir="t"/>
            </a:scene3d>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tx1"/>
                </a:solidFill>
                <a:effectLst/>
                <a:latin typeface="Myriad Web" charset="0"/>
              </a:rPr>
              <a:t>teleological function</a:t>
            </a:r>
            <a:endParaRPr kumimoji="0" lang="en-US" sz="2200" b="0" i="0" u="none" strike="noStrike" cap="none" normalizeH="0" baseline="0" dirty="0">
              <a:ln>
                <a:noFill/>
              </a:ln>
              <a:solidFill>
                <a:schemeClr val="tx1"/>
              </a:solidFill>
              <a:effectLst/>
              <a:latin typeface="Myriad Web" charset="0"/>
            </a:endParaRPr>
          </a:p>
        </p:txBody>
      </p:sp>
      <p:sp>
        <p:nvSpPr>
          <p:cNvPr id="19" name="Rounded Rectangle 18"/>
          <p:cNvSpPr/>
          <p:nvPr/>
        </p:nvSpPr>
        <p:spPr bwMode="auto">
          <a:xfrm flipV="1">
            <a:off x="35497" y="116632"/>
            <a:ext cx="4392487" cy="1549270"/>
          </a:xfrm>
          <a:prstGeom prst="roundRect">
            <a:avLst>
              <a:gd name="adj" fmla="val 8709"/>
            </a:avLst>
          </a:prstGeom>
          <a:no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cene3d>
              <a:camera prst="orthographicFront">
                <a:rot lat="0" lon="0" rev="10800000"/>
              </a:camera>
              <a:lightRig rig="threePt" dir="t"/>
            </a:scene3d>
          </a:bodyPr>
          <a:lstStyle/>
          <a:p>
            <a:r>
              <a:rPr lang="en-US" i="0" dirty="0">
                <a:solidFill>
                  <a:schemeClr val="tx2"/>
                </a:solidFill>
                <a:effectLst>
                  <a:glow rad="101600">
                    <a:schemeClr val="bg1">
                      <a:alpha val="50000"/>
                    </a:schemeClr>
                  </a:glow>
                </a:effectLst>
              </a:rPr>
              <a:t>(</a:t>
            </a:r>
            <a:r>
              <a:rPr lang="en-US" i="0" dirty="0" err="1">
                <a:solidFill>
                  <a:schemeClr val="tx2"/>
                </a:solidFill>
                <a:effectLst>
                  <a:glow rad="101600">
                    <a:schemeClr val="bg1">
                      <a:alpha val="50000"/>
                    </a:schemeClr>
                  </a:glow>
                </a:effectLst>
              </a:rPr>
              <a:t>i</a:t>
            </a:r>
            <a:r>
              <a:rPr lang="en-US" i="0" dirty="0">
                <a:solidFill>
                  <a:schemeClr val="tx2"/>
                </a:solidFill>
                <a:effectLst>
                  <a:glow rad="101600">
                    <a:schemeClr val="bg1">
                      <a:alpha val="50000"/>
                    </a:schemeClr>
                  </a:glow>
                </a:effectLst>
              </a:rPr>
              <a:t>) in the past, actions of this type have caused outcomes of this type; (ii) this action happens now in part because (</a:t>
            </a:r>
            <a:r>
              <a:rPr lang="en-US" i="0" dirty="0" err="1">
                <a:solidFill>
                  <a:schemeClr val="tx2"/>
                </a:solidFill>
                <a:effectLst>
                  <a:glow rad="101600">
                    <a:schemeClr val="bg1">
                      <a:alpha val="50000"/>
                    </a:schemeClr>
                  </a:glow>
                </a:effectLst>
              </a:rPr>
              <a:t>i</a:t>
            </a:r>
            <a:r>
              <a:rPr lang="en-US" i="0" dirty="0">
                <a:solidFill>
                  <a:schemeClr val="tx2"/>
                </a:solidFill>
                <a:effectLst>
                  <a:glow rad="101600">
                    <a:schemeClr val="bg1">
                      <a:alpha val="50000"/>
                    </a:schemeClr>
                  </a:glow>
                </a:effectLst>
              </a:rPr>
              <a:t>)</a:t>
            </a:r>
            <a:r>
              <a:rPr lang="en-US" i="0" dirty="0" smtClean="0">
                <a:solidFill>
                  <a:schemeClr val="tx2"/>
                </a:solidFill>
                <a:effectLst>
                  <a:glow rad="101600">
                    <a:schemeClr val="bg1">
                      <a:alpha val="50000"/>
                    </a:schemeClr>
                  </a:glow>
                </a:effectLst>
              </a:rPr>
              <a:t>.</a:t>
            </a:r>
            <a:endParaRPr lang="en-US" i="0" dirty="0">
              <a:solidFill>
                <a:schemeClr val="tx2"/>
              </a:solidFill>
              <a:effectLst>
                <a:glow rad="101600">
                  <a:schemeClr val="bg1">
                    <a:alpha val="50000"/>
                  </a:schemeClr>
                </a:glow>
              </a:effectLst>
            </a:endParaRPr>
          </a:p>
        </p:txBody>
      </p:sp>
    </p:spTree>
    <p:extLst>
      <p:ext uri="{BB962C8B-B14F-4D97-AF65-F5344CB8AC3E}">
        <p14:creationId xmlns:p14="http://schemas.microsoft.com/office/powerpoint/2010/main" val="3593928798"/>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a:spLocks noChangeArrowheads="1"/>
          </p:cNvSpPr>
          <p:nvPr/>
        </p:nvSpPr>
        <p:spPr bwMode="auto">
          <a:xfrm>
            <a:off x="592138" y="1033463"/>
            <a:ext cx="7292975" cy="771623"/>
          </a:xfrm>
          <a:prstGeom prst="rect">
            <a:avLst/>
          </a:prstGeom>
          <a:noFill/>
          <a:ln w="9525">
            <a:noFill/>
            <a:round/>
            <a:headEnd/>
            <a:tailEnd/>
          </a:ln>
          <a:effectLst/>
        </p:spPr>
        <p:txBody>
          <a:bodyPr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What is the relation between an action and the goal (or goals) to which it is directed?</a:t>
            </a:r>
            <a:endParaRPr lang="en-US" i="0" dirty="0"/>
          </a:p>
        </p:txBody>
      </p:sp>
      <p:sp>
        <p:nvSpPr>
          <p:cNvPr id="4" name="Oval 3"/>
          <p:cNvSpPr/>
          <p:nvPr/>
        </p:nvSpPr>
        <p:spPr bwMode="auto">
          <a:xfrm>
            <a:off x="755576" y="292494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act</a:t>
            </a:r>
            <a:endParaRPr kumimoji="0" lang="en-US" sz="2200" b="0" i="0" u="none" strike="noStrike" cap="none" normalizeH="0" baseline="0" dirty="0">
              <a:ln>
                <a:noFill/>
              </a:ln>
              <a:solidFill>
                <a:schemeClr val="bg1"/>
              </a:solidFill>
              <a:effectLst/>
              <a:latin typeface="Myriad Web" charset="0"/>
            </a:endParaRPr>
          </a:p>
        </p:txBody>
      </p:sp>
      <p:sp>
        <p:nvSpPr>
          <p:cNvPr id="5" name="Oval 4"/>
          <p:cNvSpPr/>
          <p:nvPr/>
        </p:nvSpPr>
        <p:spPr bwMode="auto">
          <a:xfrm>
            <a:off x="5580112" y="184482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6" name="Oval 5"/>
          <p:cNvSpPr/>
          <p:nvPr/>
        </p:nvSpPr>
        <p:spPr bwMode="auto">
          <a:xfrm>
            <a:off x="6660232" y="2708920"/>
            <a:ext cx="1008112" cy="1008112"/>
          </a:xfrm>
          <a:prstGeom prst="ellipse">
            <a:avLst/>
          </a:prstGeom>
          <a:solidFill>
            <a:schemeClr val="tx1"/>
          </a:solidFill>
          <a:ln w="38100" cap="flat" cmpd="sng" algn="ctr">
            <a:noFill/>
            <a:prstDash val="solid"/>
            <a:round/>
            <a:headEnd type="none" w="med" len="med"/>
            <a:tailEnd type="none" w="med" len="med"/>
          </a:ln>
          <a:effectLst>
            <a:glow rad="444500">
              <a:schemeClr val="bg1"/>
            </a:glow>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7" name="Oval 6"/>
          <p:cNvSpPr/>
          <p:nvPr/>
        </p:nvSpPr>
        <p:spPr bwMode="auto">
          <a:xfrm>
            <a:off x="5868144" y="3789040"/>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8" name="Oval 7"/>
          <p:cNvSpPr/>
          <p:nvPr/>
        </p:nvSpPr>
        <p:spPr bwMode="auto">
          <a:xfrm>
            <a:off x="5436096" y="508518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cxnSp>
        <p:nvCxnSpPr>
          <p:cNvPr id="14" name="Curved Connector 13"/>
          <p:cNvCxnSpPr>
            <a:stCxn id="15" idx="0"/>
          </p:cNvCxnSpPr>
          <p:nvPr/>
        </p:nvCxnSpPr>
        <p:spPr bwMode="auto">
          <a:xfrm rot="15868923" flipH="1">
            <a:off x="4527243" y="1093306"/>
            <a:ext cx="1080120" cy="3096344"/>
          </a:xfrm>
          <a:prstGeom prst="curvedConnector2">
            <a:avLst/>
          </a:prstGeom>
          <a:solidFill>
            <a:srgbClr val="00B8FF"/>
          </a:solidFill>
          <a:ln w="38100" cap="flat" cmpd="sng" algn="ctr">
            <a:solidFill>
              <a:srgbClr val="FFFFFF"/>
            </a:solidFill>
            <a:prstDash val="solid"/>
            <a:round/>
            <a:headEnd type="none" w="med" len="med"/>
            <a:tailEnd type="none"/>
          </a:ln>
          <a:effectLst>
            <a:glow rad="50800">
              <a:srgbClr val="0F3B00">
                <a:alpha val="75000"/>
              </a:srgbClr>
            </a:glow>
          </a:effectLst>
        </p:spPr>
      </p:cxnSp>
      <p:cxnSp>
        <p:nvCxnSpPr>
          <p:cNvPr id="16" name="Curved Connector 15"/>
          <p:cNvCxnSpPr>
            <a:stCxn id="15" idx="0"/>
          </p:cNvCxnSpPr>
          <p:nvPr/>
        </p:nvCxnSpPr>
        <p:spPr bwMode="auto">
          <a:xfrm rot="5068923">
            <a:off x="2187942" y="1869287"/>
            <a:ext cx="864096" cy="1800200"/>
          </a:xfrm>
          <a:prstGeom prst="curvedConnector2">
            <a:avLst/>
          </a:prstGeom>
          <a:solidFill>
            <a:srgbClr val="00B8FF"/>
          </a:solidFill>
          <a:ln w="38100" cap="flat" cmpd="sng" algn="ctr">
            <a:solidFill>
              <a:srgbClr val="FFFFFF"/>
            </a:solidFill>
            <a:prstDash val="solid"/>
            <a:round/>
            <a:headEnd type="none" w="med" len="med"/>
            <a:tailEnd type="none"/>
          </a:ln>
          <a:effectLst/>
        </p:spPr>
      </p:cxnSp>
      <p:sp>
        <p:nvSpPr>
          <p:cNvPr id="17" name="Rounded Rectangle 16"/>
          <p:cNvSpPr/>
          <p:nvPr/>
        </p:nvSpPr>
        <p:spPr bwMode="auto">
          <a:xfrm flipV="1">
            <a:off x="-108521" y="-99392"/>
            <a:ext cx="4680521" cy="1765294"/>
          </a:xfrm>
          <a:prstGeom prst="roundRect">
            <a:avLst>
              <a:gd name="adj" fmla="val 8709"/>
            </a:avLst>
          </a:prstGeom>
          <a:solidFill>
            <a:srgbClr val="FFFFFF"/>
          </a:solidFill>
          <a:ln w="38100" cap="flat" cmpd="sng" algn="ctr">
            <a:noFill/>
            <a:prstDash val="solid"/>
            <a:round/>
            <a:headEnd type="none" w="med" len="med"/>
            <a:tailEnd type="none" w="med" len="med"/>
          </a:ln>
          <a:effectLst>
            <a:glow rad="254000">
              <a:schemeClr val="tx1">
                <a:alpha val="75000"/>
              </a:schemeClr>
            </a:glow>
          </a:effectLst>
        </p:spPr>
        <p:txBody>
          <a:bodyPr vert="horz" wrap="square" lIns="91440" tIns="45720" rIns="91440" bIns="45720" numCol="1" rtlCol="0" anchor="t" anchorCtr="0" compatLnSpc="1">
            <a:prstTxWarp prst="textNoShape">
              <a:avLst/>
            </a:prstTxWarp>
            <a:scene3d>
              <a:camera prst="orthographicFront">
                <a:rot lat="0" lon="0" rev="10800000"/>
              </a:camera>
              <a:lightRig rig="threePt" dir="t"/>
            </a:scene3d>
          </a:bodyPr>
          <a:lstStyle/>
          <a:p>
            <a:endParaRPr lang="en-US" i="0" dirty="0">
              <a:solidFill>
                <a:schemeClr val="tx2"/>
              </a:solidFill>
              <a:effectLst>
                <a:glow rad="101600">
                  <a:schemeClr val="bg1">
                    <a:alpha val="75000"/>
                  </a:schemeClr>
                </a:glow>
              </a:effectLst>
            </a:endParaRPr>
          </a:p>
        </p:txBody>
      </p:sp>
      <p:cxnSp>
        <p:nvCxnSpPr>
          <p:cNvPr id="18" name="Curved Connector 17"/>
          <p:cNvCxnSpPr/>
          <p:nvPr/>
        </p:nvCxnSpPr>
        <p:spPr bwMode="auto">
          <a:xfrm rot="5400000" flipH="1" flipV="1">
            <a:off x="4572000" y="2204864"/>
            <a:ext cx="1080120" cy="3096344"/>
          </a:xfrm>
          <a:prstGeom prst="curvedConnector2">
            <a:avLst/>
          </a:prstGeom>
          <a:solidFill>
            <a:srgbClr val="00B8FF"/>
          </a:solidFill>
          <a:ln w="38100" cap="flat" cmpd="sng" algn="ctr">
            <a:solidFill>
              <a:srgbClr val="FFFFFF">
                <a:alpha val="34000"/>
              </a:srgbClr>
            </a:solidFill>
            <a:prstDash val="solid"/>
            <a:round/>
            <a:headEnd type="none" w="med" len="med"/>
            <a:tailEnd type="arrow"/>
          </a:ln>
          <a:effectLst>
            <a:glow rad="50800">
              <a:srgbClr val="0F3B00">
                <a:alpha val="34000"/>
              </a:srgbClr>
            </a:glow>
          </a:effectLst>
        </p:spPr>
      </p:cxnSp>
      <p:sp>
        <p:nvSpPr>
          <p:cNvPr id="2" name="Rounded Rectangle 1"/>
          <p:cNvSpPr/>
          <p:nvPr/>
        </p:nvSpPr>
        <p:spPr bwMode="auto">
          <a:xfrm>
            <a:off x="2267744" y="4293096"/>
            <a:ext cx="2592288" cy="864096"/>
          </a:xfrm>
          <a:prstGeom prst="roundRect">
            <a:avLst/>
          </a:prstGeom>
          <a:solidFill>
            <a:srgbClr val="FFFFFF">
              <a:alpha val="34000"/>
            </a:srgbClr>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tx1"/>
                </a:solidFill>
                <a:effectLst/>
                <a:latin typeface="Myriad Web" charset="0"/>
              </a:rPr>
              <a:t>intention</a:t>
            </a:r>
            <a:r>
              <a:rPr kumimoji="0" lang="en-US" sz="2200" b="0" i="0" u="none" strike="noStrike" cap="none" normalizeH="0" dirty="0" smtClean="0">
                <a:ln>
                  <a:noFill/>
                </a:ln>
                <a:solidFill>
                  <a:schemeClr val="tx1"/>
                </a:solidFill>
                <a:effectLst/>
                <a:latin typeface="Myriad Web" charset="0"/>
              </a:rPr>
              <a:t> or other goal-state</a:t>
            </a:r>
            <a:endParaRPr kumimoji="0" lang="en-US" sz="2200" b="0" i="0" u="none" strike="noStrike" cap="none" normalizeH="0" baseline="0" dirty="0">
              <a:ln>
                <a:noFill/>
              </a:ln>
              <a:solidFill>
                <a:schemeClr val="tx1"/>
              </a:solidFill>
              <a:effectLst/>
              <a:latin typeface="Myriad Web" charset="0"/>
            </a:endParaRPr>
          </a:p>
        </p:txBody>
      </p:sp>
      <p:cxnSp>
        <p:nvCxnSpPr>
          <p:cNvPr id="10" name="Curved Connector 9"/>
          <p:cNvCxnSpPr>
            <a:stCxn id="2" idx="0"/>
            <a:endCxn id="4" idx="6"/>
          </p:cNvCxnSpPr>
          <p:nvPr/>
        </p:nvCxnSpPr>
        <p:spPr bwMode="auto">
          <a:xfrm rot="16200000" flipV="1">
            <a:off x="2231740" y="2960948"/>
            <a:ext cx="864096" cy="1800200"/>
          </a:xfrm>
          <a:prstGeom prst="curvedConnector2">
            <a:avLst/>
          </a:prstGeom>
          <a:solidFill>
            <a:srgbClr val="00B8FF"/>
          </a:solidFill>
          <a:ln w="38100" cap="flat" cmpd="sng" algn="ctr">
            <a:solidFill>
              <a:srgbClr val="FFFFFF">
                <a:alpha val="34000"/>
              </a:srgbClr>
            </a:solidFill>
            <a:prstDash val="solid"/>
            <a:round/>
            <a:headEnd type="none" w="med" len="med"/>
            <a:tailEnd type="arrow"/>
          </a:ln>
          <a:effectLst/>
        </p:spPr>
      </p:cxnSp>
      <p:sp>
        <p:nvSpPr>
          <p:cNvPr id="15" name="Rounded Rectangle 14"/>
          <p:cNvSpPr/>
          <p:nvPr/>
        </p:nvSpPr>
        <p:spPr bwMode="auto">
          <a:xfrm rot="21268923" flipV="1">
            <a:off x="2136684" y="1390696"/>
            <a:ext cx="2592288" cy="864096"/>
          </a:xfrm>
          <a:prstGeom prst="roundRect">
            <a:avLst/>
          </a:prstGeom>
          <a:solidFill>
            <a:srgbClr val="FFFFFF"/>
          </a:solidFill>
          <a:ln w="38100" cap="flat" cmpd="sng" algn="ctr">
            <a:noFill/>
            <a:prstDash val="solid"/>
            <a:round/>
            <a:headEnd type="none" w="med" len="med"/>
            <a:tailEnd type="none" w="med" len="med"/>
          </a:ln>
          <a:effectLst>
            <a:glow rad="254000">
              <a:schemeClr val="tx1">
                <a:alpha val="75000"/>
              </a:schemeClr>
            </a:glow>
          </a:effectLst>
        </p:spPr>
        <p:txBody>
          <a:bodyPr vert="horz" wrap="square" lIns="91440" tIns="45720" rIns="91440" bIns="45720" numCol="1" rtlCol="0" anchor="t" anchorCtr="0" compatLnSpc="1">
            <a:prstTxWarp prst="textNoShape">
              <a:avLst/>
            </a:prstTxWarp>
            <a:scene3d>
              <a:camera prst="orthographicFront">
                <a:rot lat="0" lon="0" rev="10800000"/>
              </a:camera>
              <a:lightRig rig="threePt" dir="t"/>
            </a:scene3d>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tx1"/>
                </a:solidFill>
                <a:effectLst/>
                <a:latin typeface="Myriad Web" charset="0"/>
              </a:rPr>
              <a:t>teleological function</a:t>
            </a:r>
            <a:endParaRPr kumimoji="0" lang="en-US" sz="2200" b="0" i="0" u="none" strike="noStrike" cap="none" normalizeH="0" baseline="0" dirty="0">
              <a:ln>
                <a:noFill/>
              </a:ln>
              <a:solidFill>
                <a:schemeClr val="tx1"/>
              </a:solidFill>
              <a:effectLst/>
              <a:latin typeface="Myriad Web" charset="0"/>
            </a:endParaRPr>
          </a:p>
        </p:txBody>
      </p:sp>
      <p:sp>
        <p:nvSpPr>
          <p:cNvPr id="19" name="Rounded Rectangle 18"/>
          <p:cNvSpPr/>
          <p:nvPr/>
        </p:nvSpPr>
        <p:spPr bwMode="auto">
          <a:xfrm flipV="1">
            <a:off x="35497" y="116632"/>
            <a:ext cx="4392487" cy="1549270"/>
          </a:xfrm>
          <a:prstGeom prst="roundRect">
            <a:avLst>
              <a:gd name="adj" fmla="val 8709"/>
            </a:avLst>
          </a:prstGeom>
          <a:no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cene3d>
              <a:camera prst="orthographicFront">
                <a:rot lat="0" lon="0" rev="10800000"/>
              </a:camera>
              <a:lightRig rig="threePt" dir="t"/>
            </a:scene3d>
          </a:bodyPr>
          <a:lstStyle/>
          <a:p>
            <a:r>
              <a:rPr lang="en-US" i="0" dirty="0">
                <a:solidFill>
                  <a:schemeClr val="tx2"/>
                </a:solidFill>
                <a:effectLst>
                  <a:glow rad="101600">
                    <a:schemeClr val="bg1">
                      <a:alpha val="50000"/>
                    </a:schemeClr>
                  </a:glow>
                </a:effectLst>
              </a:rPr>
              <a:t>(</a:t>
            </a:r>
            <a:r>
              <a:rPr lang="en-US" i="0" dirty="0" err="1">
                <a:solidFill>
                  <a:schemeClr val="tx2"/>
                </a:solidFill>
                <a:effectLst>
                  <a:glow rad="101600">
                    <a:schemeClr val="bg1">
                      <a:alpha val="50000"/>
                    </a:schemeClr>
                  </a:glow>
                </a:effectLst>
              </a:rPr>
              <a:t>i</a:t>
            </a:r>
            <a:r>
              <a:rPr lang="en-US" i="0" dirty="0">
                <a:solidFill>
                  <a:schemeClr val="tx2"/>
                </a:solidFill>
                <a:effectLst>
                  <a:glow rad="101600">
                    <a:schemeClr val="bg1">
                      <a:alpha val="50000"/>
                    </a:schemeClr>
                  </a:glow>
                </a:effectLst>
              </a:rPr>
              <a:t>) in the past, actions of this type have caused outcomes of this type; (ii) this action happens now in part because (</a:t>
            </a:r>
            <a:r>
              <a:rPr lang="en-US" i="0" dirty="0" err="1">
                <a:solidFill>
                  <a:schemeClr val="tx2"/>
                </a:solidFill>
                <a:effectLst>
                  <a:glow rad="101600">
                    <a:schemeClr val="bg1">
                      <a:alpha val="50000"/>
                    </a:schemeClr>
                  </a:glow>
                </a:effectLst>
              </a:rPr>
              <a:t>i</a:t>
            </a:r>
            <a:r>
              <a:rPr lang="en-US" i="0" dirty="0">
                <a:solidFill>
                  <a:schemeClr val="tx2"/>
                </a:solidFill>
                <a:effectLst>
                  <a:glow rad="101600">
                    <a:schemeClr val="bg1">
                      <a:alpha val="50000"/>
                    </a:schemeClr>
                  </a:glow>
                </a:effectLst>
              </a:rPr>
              <a:t>)</a:t>
            </a:r>
            <a:r>
              <a:rPr lang="en-US" i="0" dirty="0" smtClean="0">
                <a:solidFill>
                  <a:schemeClr val="tx2"/>
                </a:solidFill>
                <a:effectLst>
                  <a:glow rad="101600">
                    <a:schemeClr val="bg1">
                      <a:alpha val="50000"/>
                    </a:schemeClr>
                  </a:glow>
                </a:effectLst>
              </a:rPr>
              <a:t>.</a:t>
            </a:r>
            <a:endParaRPr lang="en-US" i="0" dirty="0">
              <a:solidFill>
                <a:schemeClr val="tx2"/>
              </a:solidFill>
              <a:effectLst>
                <a:glow rad="101600">
                  <a:schemeClr val="bg1">
                    <a:alpha val="50000"/>
                  </a:schemeClr>
                </a:glow>
              </a:effectLst>
            </a:endParaRPr>
          </a:p>
        </p:txBody>
      </p:sp>
      <p:sp>
        <p:nvSpPr>
          <p:cNvPr id="20" name="Rectangle 19"/>
          <p:cNvSpPr/>
          <p:nvPr/>
        </p:nvSpPr>
        <p:spPr bwMode="auto">
          <a:xfrm>
            <a:off x="0" y="0"/>
            <a:ext cx="9144000" cy="6858000"/>
          </a:xfrm>
          <a:prstGeom prst="rect">
            <a:avLst/>
          </a:prstGeom>
          <a:solidFill>
            <a:srgbClr val="0F3B00">
              <a:alpha val="67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1" name="Text Box 2"/>
          <p:cNvSpPr txBox="1">
            <a:spLocks noChangeArrowheads="1"/>
          </p:cNvSpPr>
          <p:nvPr/>
        </p:nvSpPr>
        <p:spPr bwMode="auto">
          <a:xfrm>
            <a:off x="1456234" y="5013176"/>
            <a:ext cx="5708054" cy="771623"/>
          </a:xfrm>
          <a:prstGeom prst="rect">
            <a:avLst/>
          </a:prstGeom>
          <a:solidFill>
            <a:schemeClr val="tx1"/>
          </a:solidFill>
          <a:ln w="9525">
            <a:noFill/>
            <a:round/>
            <a:headEnd/>
            <a:tailEnd/>
          </a:ln>
          <a:effectLst>
            <a:glow rad="508000">
              <a:schemeClr val="tx1">
                <a:alpha val="75000"/>
              </a:schemeClr>
            </a:glow>
          </a:effectLst>
        </p:spPr>
        <p:txBody>
          <a:bodyPr wrap="square" lIns="90000" tIns="46800" rIns="90000" bIns="46800">
            <a:prstTxWarp prst="textNoShape">
              <a:avLst/>
            </a:prstTxWarp>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It is possible to represent goal-directed actions without representing intentions.</a:t>
            </a:r>
            <a:endParaRPr lang="en-US" i="0" dirty="0"/>
          </a:p>
        </p:txBody>
      </p:sp>
    </p:spTree>
    <p:extLst>
      <p:ext uri="{BB962C8B-B14F-4D97-AF65-F5344CB8AC3E}">
        <p14:creationId xmlns:p14="http://schemas.microsoft.com/office/powerpoint/2010/main" val="3340124379"/>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bwMode="auto">
          <a:xfrm>
            <a:off x="0" y="0"/>
            <a:ext cx="9144000" cy="6858000"/>
          </a:xfrm>
          <a:prstGeom prst="rect">
            <a:avLst/>
          </a:prstGeom>
          <a:solidFill>
            <a:srgbClr val="0F3B00">
              <a:alpha val="67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7" name="Text Box 2"/>
          <p:cNvSpPr txBox="1">
            <a:spLocks noChangeArrowheads="1"/>
          </p:cNvSpPr>
          <p:nvPr/>
        </p:nvSpPr>
        <p:spPr bwMode="auto">
          <a:xfrm>
            <a:off x="1717973" y="3212466"/>
            <a:ext cx="5708054" cy="433068"/>
          </a:xfrm>
          <a:prstGeom prst="rect">
            <a:avLst/>
          </a:prstGeom>
          <a:noFill/>
          <a:ln w="9525">
            <a:noFill/>
            <a:round/>
            <a:headEnd/>
            <a:tailEnd/>
          </a:ln>
          <a:effectLst/>
        </p:spPr>
        <p:txBody>
          <a:bodyPr wrap="square" lIns="90000" tIns="46800" rIns="90000" bIns="46800">
            <a:prstTxWarp prst="textNoShape">
              <a:avLst/>
            </a:prstTxWarp>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End Detour</a:t>
            </a:r>
            <a:endParaRPr lang="en-US" i="0" dirty="0"/>
          </a:p>
        </p:txBody>
      </p:sp>
    </p:spTree>
    <p:extLst>
      <p:ext uri="{BB962C8B-B14F-4D97-AF65-F5344CB8AC3E}">
        <p14:creationId xmlns:p14="http://schemas.microsoft.com/office/powerpoint/2010/main" val="4027955924"/>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bwMode="auto">
          <a:xfrm>
            <a:off x="512904" y="2659592"/>
            <a:ext cx="1656184" cy="2736304"/>
          </a:xfrm>
          <a:prstGeom prst="roundRect">
            <a:avLst/>
          </a:prstGeom>
          <a:solidFill>
            <a:srgbClr val="000000"/>
          </a:solidFill>
          <a:ln w="38100"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4" name="Oval 3"/>
          <p:cNvSpPr/>
          <p:nvPr/>
        </p:nvSpPr>
        <p:spPr bwMode="auto">
          <a:xfrm>
            <a:off x="755577" y="292494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act</a:t>
            </a:r>
            <a:endParaRPr kumimoji="0" lang="en-US" sz="2200" b="0" i="0" u="none" strike="noStrike" cap="none" normalizeH="0" baseline="0" dirty="0">
              <a:ln>
                <a:noFill/>
              </a:ln>
              <a:solidFill>
                <a:schemeClr val="bg1"/>
              </a:solidFill>
              <a:effectLst/>
              <a:latin typeface="Myriad Web" charset="0"/>
            </a:endParaRPr>
          </a:p>
        </p:txBody>
      </p:sp>
      <p:sp>
        <p:nvSpPr>
          <p:cNvPr id="5" name="Oval 4"/>
          <p:cNvSpPr/>
          <p:nvPr/>
        </p:nvSpPr>
        <p:spPr bwMode="auto">
          <a:xfrm>
            <a:off x="5580112" y="184482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6" name="Oval 5"/>
          <p:cNvSpPr/>
          <p:nvPr/>
        </p:nvSpPr>
        <p:spPr bwMode="auto">
          <a:xfrm>
            <a:off x="6660232" y="2708920"/>
            <a:ext cx="1008112" cy="1008112"/>
          </a:xfrm>
          <a:prstGeom prst="ellipse">
            <a:avLst/>
          </a:prstGeom>
          <a:solidFill>
            <a:schemeClr val="tx1"/>
          </a:solidFill>
          <a:ln w="38100" cap="flat" cmpd="sng" algn="ctr">
            <a:noFill/>
            <a:prstDash val="solid"/>
            <a:round/>
            <a:headEnd type="none" w="med" len="med"/>
            <a:tailEnd type="none" w="med" len="med"/>
          </a:ln>
          <a:effectLst>
            <a:glow rad="444500">
              <a:schemeClr val="bg1"/>
            </a:glow>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7" name="Oval 6"/>
          <p:cNvSpPr/>
          <p:nvPr/>
        </p:nvSpPr>
        <p:spPr bwMode="auto">
          <a:xfrm>
            <a:off x="5868144" y="3789040"/>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8" name="Oval 7"/>
          <p:cNvSpPr/>
          <p:nvPr/>
        </p:nvSpPr>
        <p:spPr bwMode="auto">
          <a:xfrm>
            <a:off x="5436096" y="5085184"/>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out</a:t>
            </a:r>
            <a:endParaRPr kumimoji="0" lang="en-US" sz="2200" b="0" i="0" u="none" strike="noStrike" cap="none" normalizeH="0" baseline="0" dirty="0">
              <a:ln>
                <a:noFill/>
              </a:ln>
              <a:solidFill>
                <a:schemeClr val="bg1"/>
              </a:solidFill>
              <a:effectLst/>
              <a:latin typeface="Myriad Web" charset="0"/>
            </a:endParaRPr>
          </a:p>
        </p:txBody>
      </p:sp>
      <p:sp>
        <p:nvSpPr>
          <p:cNvPr id="9" name="Oval 8"/>
          <p:cNvSpPr/>
          <p:nvPr/>
        </p:nvSpPr>
        <p:spPr bwMode="auto">
          <a:xfrm>
            <a:off x="899592" y="4077072"/>
            <a:ext cx="1008112" cy="100811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ts val="3400"/>
              </a:lnSpc>
              <a:spcBef>
                <a:spcPts val="120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bg1"/>
                </a:solidFill>
                <a:effectLst/>
                <a:latin typeface="Myriad Web" charset="0"/>
              </a:rPr>
              <a:t>act</a:t>
            </a:r>
            <a:endParaRPr kumimoji="0" lang="en-US" sz="2200" b="0" i="0" u="none" strike="noStrike" cap="none" normalizeH="0" baseline="0" dirty="0">
              <a:ln>
                <a:noFill/>
              </a:ln>
              <a:solidFill>
                <a:schemeClr val="bg1"/>
              </a:solidFill>
              <a:effectLst/>
              <a:latin typeface="Myriad Web" charset="0"/>
            </a:endParaRPr>
          </a:p>
        </p:txBody>
      </p:sp>
      <p:cxnSp>
        <p:nvCxnSpPr>
          <p:cNvPr id="11" name="Curved Connector 10"/>
          <p:cNvCxnSpPr>
            <a:stCxn id="12" idx="0"/>
          </p:cNvCxnSpPr>
          <p:nvPr/>
        </p:nvCxnSpPr>
        <p:spPr bwMode="auto">
          <a:xfrm rot="5400000" flipH="1" flipV="1">
            <a:off x="4860032" y="2492896"/>
            <a:ext cx="1080120" cy="2520280"/>
          </a:xfrm>
          <a:prstGeom prst="curvedConnector2">
            <a:avLst/>
          </a:prstGeom>
          <a:solidFill>
            <a:srgbClr val="00B8FF"/>
          </a:solidFill>
          <a:ln w="38100" cap="flat" cmpd="sng" algn="ctr">
            <a:solidFill>
              <a:schemeClr val="tx1">
                <a:lumMod val="50000"/>
                <a:lumOff val="50000"/>
              </a:schemeClr>
            </a:solidFill>
            <a:prstDash val="solid"/>
            <a:round/>
            <a:headEnd type="none" w="med" len="med"/>
            <a:tailEnd type="arrow"/>
          </a:ln>
          <a:effectLst>
            <a:glow rad="50800">
              <a:schemeClr val="tx1">
                <a:alpha val="75000"/>
              </a:schemeClr>
            </a:glow>
          </a:effectLst>
        </p:spPr>
      </p:cxnSp>
      <p:sp>
        <p:nvSpPr>
          <p:cNvPr id="12" name="Rounded Rectangle 11"/>
          <p:cNvSpPr/>
          <p:nvPr/>
        </p:nvSpPr>
        <p:spPr bwMode="auto">
          <a:xfrm>
            <a:off x="3419873" y="4293096"/>
            <a:ext cx="1440160" cy="864096"/>
          </a:xfrm>
          <a:prstGeom prst="roundRect">
            <a:avLst/>
          </a:prstGeom>
          <a:solidFill>
            <a:schemeClr val="tx1">
              <a:lumMod val="50000"/>
              <a:lumOff val="50000"/>
            </a:schemeClr>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tx1"/>
                </a:solidFill>
                <a:effectLst/>
                <a:latin typeface="Myriad Web" charset="0"/>
              </a:rPr>
              <a:t>shared intention</a:t>
            </a:r>
            <a:endParaRPr kumimoji="0" lang="en-US" sz="2200" b="0" i="0" u="none" strike="noStrike" cap="none" normalizeH="0" baseline="0" dirty="0">
              <a:ln>
                <a:noFill/>
              </a:ln>
              <a:solidFill>
                <a:schemeClr val="tx1"/>
              </a:solidFill>
              <a:effectLst/>
              <a:latin typeface="Myriad Web" charset="0"/>
            </a:endParaRPr>
          </a:p>
        </p:txBody>
      </p:sp>
      <p:cxnSp>
        <p:nvCxnSpPr>
          <p:cNvPr id="13" name="Curved Connector 12"/>
          <p:cNvCxnSpPr>
            <a:stCxn id="12" idx="0"/>
          </p:cNvCxnSpPr>
          <p:nvPr/>
        </p:nvCxnSpPr>
        <p:spPr bwMode="auto">
          <a:xfrm rot="16200000" flipV="1">
            <a:off x="2843808" y="2996952"/>
            <a:ext cx="648072" cy="1944216"/>
          </a:xfrm>
          <a:prstGeom prst="curvedConnector2">
            <a:avLst/>
          </a:prstGeom>
          <a:solidFill>
            <a:srgbClr val="00B8FF"/>
          </a:solidFill>
          <a:ln w="38100" cap="flat" cmpd="sng" algn="ctr">
            <a:solidFill>
              <a:schemeClr val="tx1">
                <a:lumMod val="50000"/>
                <a:lumOff val="50000"/>
              </a:schemeClr>
            </a:solidFill>
            <a:prstDash val="solid"/>
            <a:round/>
            <a:headEnd type="none" w="med" len="med"/>
            <a:tailEnd type="arrow"/>
          </a:ln>
          <a:effectLst/>
        </p:spPr>
      </p:cxnSp>
      <p:sp>
        <p:nvSpPr>
          <p:cNvPr id="14" name="Text Box 2"/>
          <p:cNvSpPr txBox="1">
            <a:spLocks noChangeArrowheads="1"/>
          </p:cNvSpPr>
          <p:nvPr/>
        </p:nvSpPr>
        <p:spPr bwMode="auto">
          <a:xfrm rot="808668">
            <a:off x="2472886" y="3393613"/>
            <a:ext cx="1640855" cy="433068"/>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dirty="0" smtClean="0">
                <a:solidFill>
                  <a:srgbClr val="595959"/>
                </a:solidFill>
              </a:rPr>
              <a:t>coordinates</a:t>
            </a:r>
            <a:endParaRPr lang="en-US" dirty="0">
              <a:solidFill>
                <a:srgbClr val="595959"/>
              </a:solidFill>
            </a:endParaRPr>
          </a:p>
        </p:txBody>
      </p:sp>
      <p:sp>
        <p:nvSpPr>
          <p:cNvPr id="15" name="Text Box 2"/>
          <p:cNvSpPr txBox="1">
            <a:spLocks noChangeArrowheads="1"/>
          </p:cNvSpPr>
          <p:nvPr/>
        </p:nvSpPr>
        <p:spPr bwMode="auto">
          <a:xfrm rot="20189720">
            <a:off x="4271476" y="3063202"/>
            <a:ext cx="1640855" cy="433068"/>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dirty="0" smtClean="0">
                <a:solidFill>
                  <a:srgbClr val="595959"/>
                </a:solidFill>
              </a:rPr>
              <a:t>represents</a:t>
            </a:r>
            <a:endParaRPr lang="en-US" dirty="0">
              <a:solidFill>
                <a:srgbClr val="595959"/>
              </a:solidFill>
            </a:endParaRPr>
          </a:p>
        </p:txBody>
      </p:sp>
      <p:cxnSp>
        <p:nvCxnSpPr>
          <p:cNvPr id="16" name="Curved Connector 15"/>
          <p:cNvCxnSpPr>
            <a:stCxn id="17" idx="0"/>
          </p:cNvCxnSpPr>
          <p:nvPr/>
        </p:nvCxnSpPr>
        <p:spPr bwMode="auto">
          <a:xfrm rot="15868923" flipH="1">
            <a:off x="4527243" y="1093307"/>
            <a:ext cx="1080120" cy="3096344"/>
          </a:xfrm>
          <a:prstGeom prst="curvedConnector2">
            <a:avLst/>
          </a:prstGeom>
          <a:solidFill>
            <a:srgbClr val="00B8FF"/>
          </a:solidFill>
          <a:ln w="38100" cap="flat" cmpd="sng" algn="ctr">
            <a:solidFill>
              <a:srgbClr val="FFFFFF"/>
            </a:solidFill>
            <a:prstDash val="solid"/>
            <a:round/>
            <a:headEnd type="none" w="med" len="med"/>
            <a:tailEnd type="none"/>
          </a:ln>
          <a:effectLst>
            <a:glow rad="50800">
              <a:schemeClr val="tx1">
                <a:alpha val="75000"/>
              </a:schemeClr>
            </a:glow>
          </a:effectLst>
        </p:spPr>
      </p:cxnSp>
      <p:sp>
        <p:nvSpPr>
          <p:cNvPr id="17" name="Rounded Rectangle 16"/>
          <p:cNvSpPr/>
          <p:nvPr/>
        </p:nvSpPr>
        <p:spPr bwMode="auto">
          <a:xfrm rot="21268923" flipV="1">
            <a:off x="2136684" y="1390696"/>
            <a:ext cx="2592288" cy="864096"/>
          </a:xfrm>
          <a:prstGeom prst="roundRect">
            <a:avLst/>
          </a:prstGeom>
          <a:solidFill>
            <a:srgbClr val="FFFFFF"/>
          </a:solidFill>
          <a:ln w="38100" cap="flat" cmpd="sng" algn="ctr">
            <a:noFill/>
            <a:prstDash val="solid"/>
            <a:round/>
            <a:headEnd type="none" w="med" len="med"/>
            <a:tailEnd type="none" w="med" len="med"/>
          </a:ln>
          <a:effectLst>
            <a:glow rad="254000">
              <a:schemeClr val="tx1">
                <a:alpha val="75000"/>
              </a:schemeClr>
            </a:glow>
          </a:effectLst>
        </p:spPr>
        <p:txBody>
          <a:bodyPr vert="horz" wrap="square" lIns="91440" tIns="45720" rIns="91440" bIns="45720" numCol="1" rtlCol="0" anchor="ctr" anchorCtr="0" compatLnSpc="1">
            <a:prstTxWarp prst="textNoShape">
              <a:avLst/>
            </a:prstTxWarp>
            <a:scene3d>
              <a:camera prst="orthographicFront">
                <a:rot lat="0" lon="0" rev="10800000"/>
              </a:camera>
              <a:lightRig rig="threePt" dir="t"/>
            </a:scene3d>
          </a:bodyPr>
          <a:lstStyle/>
          <a:p>
            <a:pPr marL="0" marR="0" indent="0" algn="ctr" defTabSz="449263" rtl="0" eaLnBrk="1" fontAlgn="base" latinLnBrk="0" hangingPunct="1">
              <a:lnSpc>
                <a:spcPct val="100000"/>
              </a:lnSpc>
              <a:spcBef>
                <a:spcPct val="0"/>
              </a:spcBef>
              <a:spcAft>
                <a:spcPct val="0"/>
              </a:spcAft>
              <a:buClr>
                <a:srgbClr val="000000"/>
              </a:buClr>
              <a:buSzPct val="100000"/>
              <a:buFont typeface="Times New Roman" charset="0"/>
              <a:buNone/>
              <a:tabLst/>
            </a:pPr>
            <a:r>
              <a:rPr kumimoji="0" lang="en-US" sz="2200" b="0" i="0" u="none" strike="noStrike" cap="none" normalizeH="0" baseline="0" dirty="0" smtClean="0">
                <a:ln>
                  <a:noFill/>
                </a:ln>
                <a:solidFill>
                  <a:schemeClr val="tx1"/>
                </a:solidFill>
                <a:effectLst/>
                <a:latin typeface="Myriad Web" charset="0"/>
              </a:rPr>
              <a:t>???</a:t>
            </a:r>
            <a:endParaRPr kumimoji="0" lang="en-US" sz="2200" b="0" i="0" u="none" strike="noStrike" cap="none" normalizeH="0" baseline="0" dirty="0">
              <a:ln>
                <a:noFill/>
              </a:ln>
              <a:solidFill>
                <a:schemeClr val="tx1"/>
              </a:solidFill>
              <a:effectLst/>
              <a:latin typeface="Myriad Web" charset="0"/>
            </a:endParaRPr>
          </a:p>
        </p:txBody>
      </p:sp>
      <p:cxnSp>
        <p:nvCxnSpPr>
          <p:cNvPr id="18" name="Curved Connector 17"/>
          <p:cNvCxnSpPr>
            <a:stCxn id="17" idx="0"/>
          </p:cNvCxnSpPr>
          <p:nvPr/>
        </p:nvCxnSpPr>
        <p:spPr bwMode="auto">
          <a:xfrm rot="5400000">
            <a:off x="2282954" y="2165574"/>
            <a:ext cx="1104202" cy="1278637"/>
          </a:xfrm>
          <a:prstGeom prst="curvedConnector2">
            <a:avLst/>
          </a:prstGeom>
          <a:solidFill>
            <a:srgbClr val="00B8FF"/>
          </a:solidFill>
          <a:ln w="38100" cap="flat" cmpd="sng" algn="ctr">
            <a:solidFill>
              <a:srgbClr val="FFFFFF"/>
            </a:solidFill>
            <a:prstDash val="solid"/>
            <a:round/>
            <a:headEnd type="none" w="med" len="med"/>
            <a:tailEnd type="none"/>
          </a:ln>
          <a:effectLst/>
        </p:spPr>
      </p:cxnSp>
      <p:sp>
        <p:nvSpPr>
          <p:cNvPr id="19" name="Rectangle 18"/>
          <p:cNvSpPr/>
          <p:nvPr/>
        </p:nvSpPr>
        <p:spPr bwMode="auto">
          <a:xfrm>
            <a:off x="3779912" y="764704"/>
            <a:ext cx="2304256" cy="432048"/>
          </a:xfrm>
          <a:prstGeom prst="rect">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20" name="Rectangle 19"/>
          <p:cNvSpPr/>
          <p:nvPr/>
        </p:nvSpPr>
        <p:spPr>
          <a:xfrm>
            <a:off x="592139" y="369240"/>
            <a:ext cx="7796286" cy="769441"/>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Goal-directed joint action: an event with two or more agents which, taken as a whole, is directed to a goal.</a:t>
            </a:r>
            <a:endParaRPr lang="en-US" i="0" dirty="0">
              <a:effectLst>
                <a:glow rad="101600">
                  <a:schemeClr val="tx1">
                    <a:alpha val="75000"/>
                  </a:schemeClr>
                </a:glow>
              </a:effectLst>
            </a:endParaRPr>
          </a:p>
        </p:txBody>
      </p:sp>
    </p:spTree>
    <p:extLst>
      <p:ext uri="{BB962C8B-B14F-4D97-AF65-F5344CB8AC3E}">
        <p14:creationId xmlns:p14="http://schemas.microsoft.com/office/powerpoint/2010/main" val="3307450697"/>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a:spLocks noChangeArrowheads="1"/>
          </p:cNvSpPr>
          <p:nvPr/>
        </p:nvSpPr>
        <p:spPr bwMode="auto">
          <a:xfrm>
            <a:off x="592138" y="1289227"/>
            <a:ext cx="7940302" cy="1110177"/>
          </a:xfrm>
          <a:prstGeom prst="rect">
            <a:avLst/>
          </a:prstGeom>
          <a:solidFill>
            <a:schemeClr val="tx1"/>
          </a:solid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u="sng" dirty="0" smtClean="0"/>
              <a:t>G is a distributive goal</a:t>
            </a:r>
            <a:r>
              <a:rPr lang="en-US" i="0" dirty="0" smtClean="0"/>
              <a:t>: it is an outcome to which each agent’s actions are individually directed and it is possible that: all actions succeed relative to this outcome.</a:t>
            </a:r>
            <a:endParaRPr lang="en-US" i="0" u="sng" dirty="0" smtClean="0"/>
          </a:p>
        </p:txBody>
      </p:sp>
      <p:sp>
        <p:nvSpPr>
          <p:cNvPr id="4" name="Rectangle 3"/>
          <p:cNvSpPr/>
          <p:nvPr/>
        </p:nvSpPr>
        <p:spPr>
          <a:xfrm>
            <a:off x="592139" y="369240"/>
            <a:ext cx="7796286" cy="769441"/>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Goal-directed joint action: an event with two or more agents which, taken as a whole, is directed to a goal.</a:t>
            </a:r>
            <a:endParaRPr lang="en-US" i="0" dirty="0">
              <a:effectLst>
                <a:glow rad="101600">
                  <a:schemeClr val="tx1">
                    <a:alpha val="75000"/>
                  </a:schemeClr>
                </a:glow>
              </a:effectLst>
            </a:endParaRPr>
          </a:p>
        </p:txBody>
      </p:sp>
    </p:spTree>
    <p:extLst>
      <p:ext uri="{BB962C8B-B14F-4D97-AF65-F5344CB8AC3E}">
        <p14:creationId xmlns:p14="http://schemas.microsoft.com/office/powerpoint/2010/main" val="84413447"/>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p:cNvCxnSpPr/>
          <p:nvPr/>
        </p:nvCxnSpPr>
        <p:spPr bwMode="auto">
          <a:xfrm>
            <a:off x="672228" y="3379672"/>
            <a:ext cx="3240360" cy="0"/>
          </a:xfrm>
          <a:prstGeom prst="line">
            <a:avLst/>
          </a:prstGeom>
          <a:solidFill>
            <a:srgbClr val="00B8FF"/>
          </a:solidFill>
          <a:ln w="28575" cap="flat" cmpd="sng" algn="ctr">
            <a:solidFill>
              <a:srgbClr val="FFFFFF"/>
            </a:solidFill>
            <a:prstDash val="solid"/>
            <a:round/>
            <a:headEnd type="none" w="med" len="med"/>
            <a:tailEnd type="none" w="med" len="med"/>
          </a:ln>
          <a:effectLst/>
        </p:spPr>
      </p:cxnSp>
      <p:sp>
        <p:nvSpPr>
          <p:cNvPr id="7" name="Rectangle 6"/>
          <p:cNvSpPr/>
          <p:nvPr/>
        </p:nvSpPr>
        <p:spPr>
          <a:xfrm>
            <a:off x="592139" y="369240"/>
            <a:ext cx="7796286" cy="769441"/>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Goal-directed joint action: an event with two or more agents which, taken as a whole, is directed to a goal.</a:t>
            </a:r>
            <a:endParaRPr lang="en-US" i="0" dirty="0">
              <a:effectLst>
                <a:glow rad="101600">
                  <a:schemeClr val="tx1">
                    <a:alpha val="75000"/>
                  </a:schemeClr>
                </a:glow>
              </a:effectLst>
            </a:endParaRPr>
          </a:p>
        </p:txBody>
      </p:sp>
      <p:sp>
        <p:nvSpPr>
          <p:cNvPr id="8" name="Text Box 2"/>
          <p:cNvSpPr txBox="1">
            <a:spLocks noChangeArrowheads="1"/>
          </p:cNvSpPr>
          <p:nvPr/>
        </p:nvSpPr>
        <p:spPr bwMode="auto">
          <a:xfrm>
            <a:off x="592139" y="2665504"/>
            <a:ext cx="3331790" cy="3787832"/>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smtClean="0"/>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27000">
                    <a:schemeClr val="tx1">
                      <a:alpha val="75000"/>
                    </a:schemeClr>
                  </a:glow>
                </a:effectLst>
              </a:rPr>
              <a:t>G is a collective goal</a:t>
            </a:r>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smtClean="0"/>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(a) it is a distributive goal; </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(b) the actions are coordinated; and </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(c) coordination of this type would normally facilitate occurrences of outcomes of this type.</a:t>
            </a:r>
          </a:p>
        </p:txBody>
      </p:sp>
      <p:sp>
        <p:nvSpPr>
          <p:cNvPr id="9" name="Text Box 2"/>
          <p:cNvSpPr txBox="1">
            <a:spLocks noChangeArrowheads="1"/>
          </p:cNvSpPr>
          <p:nvPr/>
        </p:nvSpPr>
        <p:spPr bwMode="auto">
          <a:xfrm>
            <a:off x="592138" y="1289227"/>
            <a:ext cx="7940302" cy="1110177"/>
          </a:xfrm>
          <a:prstGeom prst="rect">
            <a:avLst/>
          </a:prstGeom>
          <a:solidFill>
            <a:schemeClr val="tx1"/>
          </a:solid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u="sng" dirty="0" smtClean="0"/>
              <a:t>G is a distributive goal</a:t>
            </a:r>
            <a:r>
              <a:rPr lang="en-US" i="0" dirty="0" smtClean="0"/>
              <a:t>: it is an outcome to which each agent’s actions are individually directed and it is possible that: all actions succeed relative to this outcome.</a:t>
            </a:r>
            <a:endParaRPr lang="en-US" i="0" u="sng" dirty="0" smtClean="0"/>
          </a:p>
        </p:txBody>
      </p:sp>
    </p:spTree>
    <p:extLst>
      <p:ext uri="{BB962C8B-B14F-4D97-AF65-F5344CB8AC3E}">
        <p14:creationId xmlns:p14="http://schemas.microsoft.com/office/powerpoint/2010/main" val="2216584811"/>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p:cNvCxnSpPr/>
          <p:nvPr/>
        </p:nvCxnSpPr>
        <p:spPr bwMode="auto">
          <a:xfrm>
            <a:off x="672228" y="3379672"/>
            <a:ext cx="3240360" cy="0"/>
          </a:xfrm>
          <a:prstGeom prst="line">
            <a:avLst/>
          </a:prstGeom>
          <a:solidFill>
            <a:srgbClr val="00B8FF"/>
          </a:solidFill>
          <a:ln w="28575" cap="flat" cmpd="sng" algn="ctr">
            <a:solidFill>
              <a:srgbClr val="FFFFFF"/>
            </a:solidFill>
            <a:prstDash val="solid"/>
            <a:round/>
            <a:headEnd type="none" w="med" len="med"/>
            <a:tailEnd type="none" w="med" len="med"/>
          </a:ln>
          <a:effectLst/>
        </p:spPr>
      </p:cxnSp>
      <p:sp>
        <p:nvSpPr>
          <p:cNvPr id="7" name="Rectangle 6"/>
          <p:cNvSpPr/>
          <p:nvPr/>
        </p:nvSpPr>
        <p:spPr>
          <a:xfrm>
            <a:off x="592139" y="369240"/>
            <a:ext cx="7796286" cy="769441"/>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Goal-directed joint action: an event with two or more agents which, taken as a whole, is directed to a goal.</a:t>
            </a:r>
            <a:endParaRPr lang="en-US" i="0" dirty="0">
              <a:effectLst>
                <a:glow rad="101600">
                  <a:schemeClr val="tx1">
                    <a:alpha val="75000"/>
                  </a:schemeClr>
                </a:glow>
              </a:effectLst>
            </a:endParaRPr>
          </a:p>
        </p:txBody>
      </p:sp>
      <p:sp>
        <p:nvSpPr>
          <p:cNvPr id="8" name="Text Box 2"/>
          <p:cNvSpPr txBox="1">
            <a:spLocks noChangeArrowheads="1"/>
          </p:cNvSpPr>
          <p:nvPr/>
        </p:nvSpPr>
        <p:spPr bwMode="auto">
          <a:xfrm>
            <a:off x="592139" y="2665504"/>
            <a:ext cx="3331790" cy="3787832"/>
          </a:xfrm>
          <a:prstGeom prst="rect">
            <a:avLst/>
          </a:prstGeom>
          <a:no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smtClean="0"/>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27000">
                    <a:schemeClr val="tx1">
                      <a:alpha val="75000"/>
                    </a:schemeClr>
                  </a:glow>
                </a:effectLst>
              </a:rPr>
              <a:t>G is a collective goal</a:t>
            </a:r>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smtClean="0"/>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(a) it is a distributive goal; </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(b) the actions are coordinated; and </a:t>
            </a:r>
          </a:p>
          <a:p>
            <a:pPr>
              <a:spcAft>
                <a:spcPts val="120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t>(c) coordination of this type would normally facilitate occurrences of outcomes of this type.</a:t>
            </a:r>
          </a:p>
        </p:txBody>
      </p:sp>
      <p:sp>
        <p:nvSpPr>
          <p:cNvPr id="9" name="Text Box 2"/>
          <p:cNvSpPr txBox="1">
            <a:spLocks noChangeArrowheads="1"/>
          </p:cNvSpPr>
          <p:nvPr/>
        </p:nvSpPr>
        <p:spPr bwMode="auto">
          <a:xfrm>
            <a:off x="592138" y="1289227"/>
            <a:ext cx="7940302" cy="1110177"/>
          </a:xfrm>
          <a:prstGeom prst="rect">
            <a:avLst/>
          </a:prstGeom>
          <a:solidFill>
            <a:schemeClr val="tx1"/>
          </a:solidFill>
          <a:ln w="9525">
            <a:noFill/>
            <a:round/>
            <a:headEnd/>
            <a:tailEnd/>
          </a:ln>
          <a:effectLst/>
        </p:spPr>
        <p:txBody>
          <a:bodyPr wrap="square" lIns="90000" tIns="46800" rIns="90000" bIns="46800">
            <a:prstTxWarp prst="textNoShape">
              <a:avLst/>
            </a:prstTxWarp>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u="sng" dirty="0" smtClean="0"/>
              <a:t>G is a distributive goal</a:t>
            </a:r>
            <a:r>
              <a:rPr lang="en-US" i="0" dirty="0" smtClean="0"/>
              <a:t>: it is an outcome to which each agent’s actions are individually directed and it is possible that: all actions succeed relative to this outcome.</a:t>
            </a:r>
            <a:endParaRPr lang="en-US" i="0" u="sng" dirty="0" smtClean="0"/>
          </a:p>
        </p:txBody>
      </p:sp>
      <p:sp>
        <p:nvSpPr>
          <p:cNvPr id="2" name="Rectangle 1"/>
          <p:cNvSpPr/>
          <p:nvPr/>
        </p:nvSpPr>
        <p:spPr bwMode="auto">
          <a:xfrm>
            <a:off x="395536" y="332656"/>
            <a:ext cx="8424936" cy="2448272"/>
          </a:xfrm>
          <a:prstGeom prst="rect">
            <a:avLst/>
          </a:prstGeom>
          <a:gradFill flip="none" rotWithShape="1">
            <a:gsLst>
              <a:gs pos="58000">
                <a:schemeClr val="tx1"/>
              </a:gs>
              <a:gs pos="100000">
                <a:schemeClr val="tx1">
                  <a:alpha val="0"/>
                </a:schemeClr>
              </a:gs>
            </a:gsLst>
            <a:lin ang="5400000" scaled="0"/>
            <a:tileRect/>
          </a:gra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2200" b="0" i="1" u="none" strike="noStrike" cap="none" normalizeH="0" baseline="0">
              <a:ln>
                <a:noFill/>
              </a:ln>
              <a:solidFill>
                <a:schemeClr val="bg1"/>
              </a:solidFill>
              <a:effectLst/>
              <a:latin typeface="Myriad Web" charset="0"/>
            </a:endParaRPr>
          </a:p>
        </p:txBody>
      </p:sp>
      <p:sp>
        <p:nvSpPr>
          <p:cNvPr id="10" name="Rectangle 9"/>
          <p:cNvSpPr/>
          <p:nvPr/>
        </p:nvSpPr>
        <p:spPr>
          <a:xfrm>
            <a:off x="592139" y="369240"/>
            <a:ext cx="7796286" cy="1446550"/>
          </a:xfrm>
          <a:prstGeom prst="rect">
            <a:avLst/>
          </a:prstGeom>
        </p:spPr>
        <p:txBody>
          <a:bodyPr wrap="square">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“we </a:t>
            </a:r>
            <a:r>
              <a:rPr lang="en-US" i="0" dirty="0">
                <a:effectLst>
                  <a:glow rad="101600">
                    <a:schemeClr val="tx1">
                      <a:alpha val="75000"/>
                    </a:schemeClr>
                  </a:glow>
                </a:effectLst>
              </a:rPr>
              <a:t>need a principled way of distinguishing genuine joint actions from mere joint happenings or joint doings</a:t>
            </a:r>
            <a:r>
              <a:rPr lang="en-US" i="0" dirty="0" smtClean="0">
                <a:effectLst>
                  <a:glow rad="101600">
                    <a:schemeClr val="tx1">
                      <a:alpha val="75000"/>
                    </a:schemeClr>
                  </a:glow>
                </a:effectLst>
              </a:rPr>
              <a:t>.”</a:t>
            </a:r>
          </a:p>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0" dirty="0" smtClean="0">
                <a:effectLst>
                  <a:glow rad="101600">
                    <a:schemeClr val="tx1">
                      <a:alpha val="75000"/>
                    </a:schemeClr>
                  </a:glow>
                </a:effectLst>
              </a:rPr>
              <a:t>(Pacherie 2011, 175)</a:t>
            </a:r>
          </a:p>
          <a:p>
            <a:pPr algn="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i="0" dirty="0" smtClean="0">
              <a:effectLst>
                <a:glow rad="101600">
                  <a:schemeClr val="tx1">
                    <a:alpha val="75000"/>
                  </a:schemeClr>
                </a:glow>
              </a:effectLst>
            </a:endParaRPr>
          </a:p>
        </p:txBody>
      </p:sp>
    </p:spTree>
    <p:extLst>
      <p:ext uri="{BB962C8B-B14F-4D97-AF65-F5344CB8AC3E}">
        <p14:creationId xmlns:p14="http://schemas.microsoft.com/office/powerpoint/2010/main" val="2520167051"/>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Arial"/>
        <a:ea typeface="Arial"/>
        <a:cs typeface="Arial"/>
      </a:majorFont>
      <a:minorFont>
        <a:latin typeface="Arial"/>
        <a:ea typeface="Arial"/>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defRPr kumimoji="0" lang="en-GB" sz="2200" b="0" i="1" u="none" strike="noStrike" cap="none" normalizeH="0" baseline="0">
            <a:ln>
              <a:noFill/>
            </a:ln>
            <a:solidFill>
              <a:schemeClr val="bg1"/>
            </a:solidFill>
            <a:effectLst/>
            <a:latin typeface="Myriad Web"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charset="0"/>
          <a:buNone/>
          <a:tabLst/>
          <a:defRPr kumimoji="0" lang="en-GB" sz="2200" b="0" i="1" u="none" strike="noStrike" cap="none" normalizeH="0" baseline="0">
            <a:ln>
              <a:noFill/>
            </a:ln>
            <a:solidFill>
              <a:schemeClr val="bg1"/>
            </a:solidFill>
            <a:effectLst/>
            <a:latin typeface="Myriad Web"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49176</TotalTime>
  <Words>7907</Words>
  <Application>Microsoft Macintosh PowerPoint</Application>
  <PresentationFormat>On-screen Show (4:3)</PresentationFormat>
  <Paragraphs>1072</Paragraphs>
  <Slides>131</Slides>
  <Notes>73</Notes>
  <HiddenSlides>0</HiddenSlides>
  <MMClips>0</MMClips>
  <ScaleCrop>false</ScaleCrop>
  <HeadingPairs>
    <vt:vector size="4" baseType="variant">
      <vt:variant>
        <vt:lpstr>Theme</vt:lpstr>
      </vt:variant>
      <vt:variant>
        <vt:i4>1</vt:i4>
      </vt:variant>
      <vt:variant>
        <vt:lpstr>Slide Titles</vt:lpstr>
      </vt:variant>
      <vt:variant>
        <vt:i4>131</vt:i4>
      </vt:variant>
    </vt:vector>
  </HeadingPairs>
  <TitlesOfParts>
    <vt:vector size="132"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subject/>
  <dc:creator>steve</dc:creator>
  <cp:keywords/>
  <dc:description/>
  <cp:lastModifiedBy>stev e</cp:lastModifiedBy>
  <cp:revision>1771</cp:revision>
  <cp:lastPrinted>2011-06-06T00:11:55Z</cp:lastPrinted>
  <dcterms:created xsi:type="dcterms:W3CDTF">2010-11-22T10:27:15Z</dcterms:created>
  <dcterms:modified xsi:type="dcterms:W3CDTF">2011-11-02T00:21:57Z</dcterms:modified>
  <cp:category/>
</cp:coreProperties>
</file>